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1127" r:id="rId3"/>
    <p:sldId id="1039" r:id="rId5"/>
    <p:sldId id="1054" r:id="rId6"/>
    <p:sldId id="1140" r:id="rId7"/>
    <p:sldId id="1143" r:id="rId8"/>
    <p:sldId id="1173" r:id="rId9"/>
    <p:sldId id="1174" r:id="rId10"/>
    <p:sldId id="1175" r:id="rId11"/>
    <p:sldId id="1176" r:id="rId12"/>
    <p:sldId id="1177" r:id="rId13"/>
    <p:sldId id="1181" r:id="rId14"/>
    <p:sldId id="1178" r:id="rId15"/>
    <p:sldId id="1179" r:id="rId16"/>
    <p:sldId id="1180" r:id="rId17"/>
    <p:sldId id="1182" r:id="rId18"/>
    <p:sldId id="1183" r:id="rId19"/>
    <p:sldId id="1184" r:id="rId20"/>
    <p:sldId id="1185" r:id="rId21"/>
    <p:sldId id="1186" r:id="rId22"/>
    <p:sldId id="1187" r:id="rId23"/>
    <p:sldId id="1188" r:id="rId24"/>
    <p:sldId id="1191" r:id="rId25"/>
    <p:sldId id="1192" r:id="rId26"/>
    <p:sldId id="1189" r:id="rId27"/>
    <p:sldId id="1190" r:id="rId28"/>
    <p:sldId id="1193" r:id="rId29"/>
    <p:sldId id="1194" r:id="rId30"/>
    <p:sldId id="1195" r:id="rId31"/>
    <p:sldId id="1156" r:id="rId32"/>
    <p:sldId id="1033" r:id="rId3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443D"/>
    <a:srgbClr val="A2CDD2"/>
    <a:srgbClr val="7AB8BF"/>
    <a:srgbClr val="82BDFE"/>
    <a:srgbClr val="B2D6FE"/>
    <a:srgbClr val="5C92CF"/>
    <a:srgbClr val="FA938E"/>
    <a:srgbClr val="9CCBFE"/>
    <a:srgbClr val="AFD5D9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845" autoAdjust="0"/>
    <p:restoredTop sz="90941" autoAdjust="0"/>
  </p:normalViewPr>
  <p:slideViewPr>
    <p:cSldViewPr snapToGrid="0" showGuides="1">
      <p:cViewPr>
        <p:scale>
          <a:sx n="33" d="100"/>
          <a:sy n="33" d="100"/>
        </p:scale>
        <p:origin x="2634" y="1668"/>
      </p:cViewPr>
      <p:guideLst>
        <p:guide orient="horz" pos="2159"/>
        <p:guide pos="28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13E272-A017-45D1-BF50-E01C56DEC43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5DD8BC-D6FC-4DC7-95EE-0B21F35818F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098" name="备注占位符 2"/>
          <p:cNvSpPr>
            <a:spLocks noGrp="1"/>
          </p:cNvSpPr>
          <p:nvPr>
            <p:ph type="body"/>
          </p:nvPr>
        </p:nvSpPr>
        <p:spPr/>
        <p:txBody>
          <a:bodyPr anchor="t"/>
          <a:p>
            <a:pPr lvl="0" indent="0"/>
            <a:endParaRPr lang="zh-CN" altLang="en-US"/>
          </a:p>
        </p:txBody>
      </p:sp>
      <p:sp>
        <p:nvSpPr>
          <p:cNvPr id="4099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3025" y="8686800"/>
            <a:ext cx="2974975" cy="45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indent="0"/>
            <a:fld id="{9A0DB2DC-4C9A-4742-B13C-FB6460FD350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098" name="备注占位符 2"/>
          <p:cNvSpPr>
            <a:spLocks noGrp="1"/>
          </p:cNvSpPr>
          <p:nvPr>
            <p:ph type="body"/>
          </p:nvPr>
        </p:nvSpPr>
        <p:spPr/>
        <p:txBody>
          <a:bodyPr anchor="t"/>
          <a:p>
            <a:pPr lvl="0" indent="0"/>
            <a:endParaRPr lang="zh-CN" altLang="en-US"/>
          </a:p>
        </p:txBody>
      </p:sp>
      <p:sp>
        <p:nvSpPr>
          <p:cNvPr id="4099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3025" y="8686800"/>
            <a:ext cx="2974975" cy="45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indent="0"/>
            <a:fld id="{9A0DB2DC-4C9A-4742-B13C-FB6460FD350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073" name="组合 1"/>
          <p:cNvGrpSpPr/>
          <p:nvPr/>
        </p:nvGrpSpPr>
        <p:grpSpPr>
          <a:xfrm>
            <a:off x="362268" y="535940"/>
            <a:ext cx="8459787" cy="5786438"/>
            <a:chOff x="442913" y="428624"/>
            <a:chExt cx="11280774" cy="5962652"/>
          </a:xfrm>
        </p:grpSpPr>
        <p:sp>
          <p:nvSpPr>
            <p:cNvPr id="9" name="矩形: 圆角 8"/>
            <p:cNvSpPr/>
            <p:nvPr/>
          </p:nvSpPr>
          <p:spPr>
            <a:xfrm>
              <a:off x="442913" y="5232043"/>
              <a:ext cx="1223962" cy="1159233"/>
            </a:xfrm>
            <a:prstGeom prst="roundRect">
              <a:avLst/>
            </a:prstGeom>
            <a:solidFill>
              <a:srgbClr val="F74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0" name="矩形: 圆角 9"/>
            <p:cNvSpPr/>
            <p:nvPr/>
          </p:nvSpPr>
          <p:spPr>
            <a:xfrm>
              <a:off x="10499725" y="428624"/>
              <a:ext cx="1223962" cy="1159233"/>
            </a:xfrm>
            <a:prstGeom prst="roundRect">
              <a:avLst/>
            </a:prstGeom>
            <a:solidFill>
              <a:srgbClr val="F74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7" name="矩形 6"/>
            <p:cNvSpPr/>
            <p:nvPr/>
          </p:nvSpPr>
          <p:spPr>
            <a:xfrm>
              <a:off x="673100" y="622300"/>
              <a:ext cx="10858500" cy="55753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14300" sx="102000" sy="1020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3077" name="TextBox 4"/>
          <p:cNvSpPr txBox="1"/>
          <p:nvPr/>
        </p:nvSpPr>
        <p:spPr>
          <a:xfrm>
            <a:off x="1905635" y="1709420"/>
            <a:ext cx="5401945" cy="16300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ts val="6000"/>
              </a:lnSpc>
            </a:pPr>
            <a:r>
              <a:rPr lang="zh-CN" altLang="en-US" sz="30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实验</a:t>
            </a:r>
            <a:r>
              <a:rPr lang="en-US" altLang="zh-CN" sz="30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13</a:t>
            </a: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ctr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DNA片段的PCR扩增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337175" y="5270500"/>
            <a:ext cx="1184275" cy="346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ts val="2000"/>
              </a:lnSpc>
            </a:pPr>
            <a:r>
              <a:rPr lang="zh-CN" altLang="en-US" sz="1350" b="1" strike="noStrike" baseline="-25000" noProof="1" dirty="0">
                <a:solidFill>
                  <a:schemeClr val="bg1"/>
                </a:solidFill>
                <a:latin typeface="+mn-ea"/>
                <a:ea typeface="宋体" panose="02010600030101010101" pitchFamily="2" charset="-122"/>
                <a:cs typeface="+mn-cs"/>
              </a:rPr>
              <a:t>经济管理学</a:t>
            </a:r>
            <a:endParaRPr lang="zh-CN" altLang="en-US" sz="1350" b="1" strike="noStrike" baseline="-25000" noProof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5" name="矩形: 圆顶角 34"/>
          <p:cNvSpPr/>
          <p:nvPr/>
        </p:nvSpPr>
        <p:spPr>
          <a:xfrm rot="10800000">
            <a:off x="3635375" y="549275"/>
            <a:ext cx="1879600" cy="596900"/>
          </a:xfrm>
          <a:prstGeom prst="round2SameRect">
            <a:avLst>
              <a:gd name="adj1" fmla="val 21302"/>
              <a:gd name="adj2" fmla="val 0"/>
            </a:avLst>
          </a:prstGeom>
          <a:solidFill>
            <a:srgbClr val="7AB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grpSp>
        <p:nvGrpSpPr>
          <p:cNvPr id="3080" name="组合 2"/>
          <p:cNvGrpSpPr/>
          <p:nvPr/>
        </p:nvGrpSpPr>
        <p:grpSpPr>
          <a:xfrm>
            <a:off x="3635375" y="5735638"/>
            <a:ext cx="1879600" cy="758825"/>
            <a:chOff x="4848375" y="5799125"/>
            <a:chExt cx="2504926" cy="782650"/>
          </a:xfrm>
        </p:grpSpPr>
        <p:sp>
          <p:nvSpPr>
            <p:cNvPr id="36" name="矩形 35"/>
            <p:cNvSpPr/>
            <p:nvPr/>
          </p:nvSpPr>
          <p:spPr>
            <a:xfrm>
              <a:off x="4848375" y="6197600"/>
              <a:ext cx="2504926" cy="384175"/>
            </a:xfrm>
            <a:prstGeom prst="rect">
              <a:avLst/>
            </a:prstGeom>
            <a:solidFill>
              <a:srgbClr val="7AB8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37" name="等腰三角形 36"/>
            <p:cNvSpPr/>
            <p:nvPr/>
          </p:nvSpPr>
          <p:spPr>
            <a:xfrm>
              <a:off x="5759985" y="5799125"/>
              <a:ext cx="690563" cy="399124"/>
            </a:xfrm>
            <a:prstGeom prst="triangle">
              <a:avLst/>
            </a:prstGeom>
            <a:solidFill>
              <a:srgbClr val="7AB8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grpSp>
        <p:nvGrpSpPr>
          <p:cNvPr id="3083" name="组合 3"/>
          <p:cNvGrpSpPr/>
          <p:nvPr/>
        </p:nvGrpSpPr>
        <p:grpSpPr>
          <a:xfrm>
            <a:off x="868680" y="1834515"/>
            <a:ext cx="7476490" cy="1875790"/>
            <a:chOff x="2400588" y="1534224"/>
            <a:chExt cx="7423532" cy="2298022"/>
          </a:xfrm>
        </p:grpSpPr>
        <p:grpSp>
          <p:nvGrpSpPr>
            <p:cNvPr id="3084" name="组合 52"/>
            <p:cNvGrpSpPr/>
            <p:nvPr/>
          </p:nvGrpSpPr>
          <p:grpSpPr>
            <a:xfrm>
              <a:off x="2400588" y="1534224"/>
              <a:ext cx="1795213" cy="2238682"/>
              <a:chOff x="-1707351" y="3178155"/>
              <a:chExt cx="1338966" cy="1669729"/>
            </a:xfrm>
          </p:grpSpPr>
          <p:pic>
            <p:nvPicPr>
              <p:cNvPr id="3085" name="图片 50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 rot="-7239280">
                <a:off x="-1839893" y="3778712"/>
                <a:ext cx="1201714" cy="93663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grpSp>
            <p:nvGrpSpPr>
              <p:cNvPr id="3086" name="组合 51"/>
              <p:cNvGrpSpPr/>
              <p:nvPr/>
            </p:nvGrpSpPr>
            <p:grpSpPr>
              <a:xfrm>
                <a:off x="-1614016" y="3178155"/>
                <a:ext cx="1245631" cy="1512324"/>
                <a:chOff x="-1614016" y="3178155"/>
                <a:chExt cx="1245631" cy="1512324"/>
              </a:xfrm>
            </p:grpSpPr>
            <p:pic>
              <p:nvPicPr>
                <p:cNvPr id="3087" name="图片 49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3868440" flipH="1">
                  <a:off x="-1520621" y="3478368"/>
                  <a:ext cx="1392582" cy="911893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  <p:pic>
              <p:nvPicPr>
                <p:cNvPr id="3088" name="图片 4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rot="-2614773">
                  <a:off x="-1614016" y="3178155"/>
                  <a:ext cx="863140" cy="1512324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</p:grpSp>
        </p:grpSp>
        <p:grpSp>
          <p:nvGrpSpPr>
            <p:cNvPr id="3089" name="组合 53"/>
            <p:cNvGrpSpPr/>
            <p:nvPr/>
          </p:nvGrpSpPr>
          <p:grpSpPr>
            <a:xfrm flipH="1">
              <a:off x="8028907" y="1593564"/>
              <a:ext cx="1795213" cy="2238682"/>
              <a:chOff x="-1707351" y="3178155"/>
              <a:chExt cx="1338966" cy="1669729"/>
            </a:xfrm>
          </p:grpSpPr>
          <p:pic>
            <p:nvPicPr>
              <p:cNvPr id="3090" name="图片 54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 rot="-7239280">
                <a:off x="-1839893" y="3778712"/>
                <a:ext cx="1201714" cy="93663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grpSp>
            <p:nvGrpSpPr>
              <p:cNvPr id="3091" name="组合 55"/>
              <p:cNvGrpSpPr/>
              <p:nvPr/>
            </p:nvGrpSpPr>
            <p:grpSpPr>
              <a:xfrm>
                <a:off x="-1614016" y="3178155"/>
                <a:ext cx="1245631" cy="1512324"/>
                <a:chOff x="-1614016" y="3178155"/>
                <a:chExt cx="1245631" cy="1512324"/>
              </a:xfrm>
            </p:grpSpPr>
            <p:pic>
              <p:nvPicPr>
                <p:cNvPr id="3092" name="图片 56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3868440" flipH="1">
                  <a:off x="-1520621" y="3478368"/>
                  <a:ext cx="1392582" cy="911893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  <p:pic>
              <p:nvPicPr>
                <p:cNvPr id="3093" name="图片 57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rot="-2614773">
                  <a:off x="-1614016" y="3178155"/>
                  <a:ext cx="863140" cy="1512324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</p:grpSp>
        </p:grpSp>
      </p:grpSp>
      <p:pic>
        <p:nvPicPr>
          <p:cNvPr id="4098" name="Picture 4" descr="9d4883a5b4634cd90575d922dc86bae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8480" y="3443605"/>
            <a:ext cx="3056255" cy="22923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073" name="组合 1"/>
          <p:cNvGrpSpPr/>
          <p:nvPr/>
        </p:nvGrpSpPr>
        <p:grpSpPr>
          <a:xfrm>
            <a:off x="334963" y="523875"/>
            <a:ext cx="8459787" cy="5786438"/>
            <a:chOff x="442913" y="428624"/>
            <a:chExt cx="11280774" cy="5962652"/>
          </a:xfrm>
        </p:grpSpPr>
        <p:sp>
          <p:nvSpPr>
            <p:cNvPr id="9" name="矩形: 圆角 8"/>
            <p:cNvSpPr/>
            <p:nvPr/>
          </p:nvSpPr>
          <p:spPr>
            <a:xfrm>
              <a:off x="442913" y="5232043"/>
              <a:ext cx="1223962" cy="1159233"/>
            </a:xfrm>
            <a:prstGeom prst="roundRect">
              <a:avLst/>
            </a:prstGeom>
            <a:solidFill>
              <a:srgbClr val="F74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0" name="矩形: 圆角 9"/>
            <p:cNvSpPr/>
            <p:nvPr/>
          </p:nvSpPr>
          <p:spPr>
            <a:xfrm>
              <a:off x="10499725" y="428624"/>
              <a:ext cx="1223962" cy="1159233"/>
            </a:xfrm>
            <a:prstGeom prst="roundRect">
              <a:avLst/>
            </a:prstGeom>
            <a:solidFill>
              <a:srgbClr val="F74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7" name="矩形 6"/>
            <p:cNvSpPr/>
            <p:nvPr/>
          </p:nvSpPr>
          <p:spPr>
            <a:xfrm>
              <a:off x="673100" y="622300"/>
              <a:ext cx="10858500" cy="55753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14300" sx="102000" sy="1020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3077" name="TextBox 4"/>
          <p:cNvSpPr txBox="1"/>
          <p:nvPr/>
        </p:nvSpPr>
        <p:spPr>
          <a:xfrm>
            <a:off x="1870710" y="2092325"/>
            <a:ext cx="5401945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ts val="6000"/>
              </a:lnSpc>
            </a:pPr>
            <a:r>
              <a:rPr sz="36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实验目的</a:t>
            </a:r>
            <a:endParaRPr sz="36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337175" y="5270500"/>
            <a:ext cx="1184275" cy="346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ts val="2000"/>
              </a:lnSpc>
            </a:pPr>
            <a:r>
              <a:rPr lang="zh-CN" altLang="en-US" sz="1350" b="1" strike="noStrike" baseline="-25000" noProof="1" dirty="0">
                <a:solidFill>
                  <a:schemeClr val="bg1"/>
                </a:solidFill>
                <a:latin typeface="+mn-ea"/>
                <a:ea typeface="宋体" panose="02010600030101010101" pitchFamily="2" charset="-122"/>
                <a:cs typeface="+mn-cs"/>
              </a:rPr>
              <a:t>经济管理学</a:t>
            </a:r>
            <a:endParaRPr lang="zh-CN" altLang="en-US" sz="1350" b="1" strike="noStrike" baseline="-25000" noProof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5" name="矩形: 圆顶角 34"/>
          <p:cNvSpPr/>
          <p:nvPr/>
        </p:nvSpPr>
        <p:spPr>
          <a:xfrm rot="10800000">
            <a:off x="3635375" y="549275"/>
            <a:ext cx="1879600" cy="596900"/>
          </a:xfrm>
          <a:prstGeom prst="round2SameRect">
            <a:avLst>
              <a:gd name="adj1" fmla="val 21302"/>
              <a:gd name="adj2" fmla="val 0"/>
            </a:avLst>
          </a:prstGeom>
          <a:solidFill>
            <a:srgbClr val="7AB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grpSp>
        <p:nvGrpSpPr>
          <p:cNvPr id="3080" name="组合 2"/>
          <p:cNvGrpSpPr/>
          <p:nvPr/>
        </p:nvGrpSpPr>
        <p:grpSpPr>
          <a:xfrm>
            <a:off x="3635375" y="5735638"/>
            <a:ext cx="1879600" cy="758825"/>
            <a:chOff x="4848375" y="5799125"/>
            <a:chExt cx="2504926" cy="782650"/>
          </a:xfrm>
        </p:grpSpPr>
        <p:sp>
          <p:nvSpPr>
            <p:cNvPr id="36" name="矩形 35"/>
            <p:cNvSpPr/>
            <p:nvPr/>
          </p:nvSpPr>
          <p:spPr>
            <a:xfrm>
              <a:off x="4848375" y="6197600"/>
              <a:ext cx="2504926" cy="384175"/>
            </a:xfrm>
            <a:prstGeom prst="rect">
              <a:avLst/>
            </a:prstGeom>
            <a:solidFill>
              <a:srgbClr val="7AB8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37" name="等腰三角形 36"/>
            <p:cNvSpPr/>
            <p:nvPr/>
          </p:nvSpPr>
          <p:spPr>
            <a:xfrm>
              <a:off x="5759985" y="5799125"/>
              <a:ext cx="690563" cy="399124"/>
            </a:xfrm>
            <a:prstGeom prst="triangle">
              <a:avLst/>
            </a:prstGeom>
            <a:solidFill>
              <a:srgbClr val="7AB8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grpSp>
        <p:nvGrpSpPr>
          <p:cNvPr id="3083" name="组合 3"/>
          <p:cNvGrpSpPr/>
          <p:nvPr/>
        </p:nvGrpSpPr>
        <p:grpSpPr>
          <a:xfrm>
            <a:off x="1153160" y="1649095"/>
            <a:ext cx="6967220" cy="1748155"/>
            <a:chOff x="2400588" y="1534224"/>
            <a:chExt cx="7423532" cy="2298022"/>
          </a:xfrm>
        </p:grpSpPr>
        <p:grpSp>
          <p:nvGrpSpPr>
            <p:cNvPr id="3084" name="组合 52"/>
            <p:cNvGrpSpPr/>
            <p:nvPr/>
          </p:nvGrpSpPr>
          <p:grpSpPr>
            <a:xfrm>
              <a:off x="2400588" y="1534224"/>
              <a:ext cx="1795213" cy="2238682"/>
              <a:chOff x="-1707351" y="3178155"/>
              <a:chExt cx="1338966" cy="1669729"/>
            </a:xfrm>
          </p:grpSpPr>
          <p:pic>
            <p:nvPicPr>
              <p:cNvPr id="3085" name="图片 50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 rot="-7239280">
                <a:off x="-1839893" y="3778712"/>
                <a:ext cx="1201714" cy="93663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grpSp>
            <p:nvGrpSpPr>
              <p:cNvPr id="3086" name="组合 51"/>
              <p:cNvGrpSpPr/>
              <p:nvPr/>
            </p:nvGrpSpPr>
            <p:grpSpPr>
              <a:xfrm>
                <a:off x="-1614016" y="3178155"/>
                <a:ext cx="1245631" cy="1512324"/>
                <a:chOff x="-1614016" y="3178155"/>
                <a:chExt cx="1245631" cy="1512324"/>
              </a:xfrm>
            </p:grpSpPr>
            <p:pic>
              <p:nvPicPr>
                <p:cNvPr id="3087" name="图片 49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3868440" flipH="1">
                  <a:off x="-1520621" y="3478368"/>
                  <a:ext cx="1392582" cy="911893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  <p:pic>
              <p:nvPicPr>
                <p:cNvPr id="3088" name="图片 4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rot="-2614773">
                  <a:off x="-1614016" y="3178155"/>
                  <a:ext cx="863140" cy="1512324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</p:grpSp>
        </p:grpSp>
        <p:grpSp>
          <p:nvGrpSpPr>
            <p:cNvPr id="3089" name="组合 53"/>
            <p:cNvGrpSpPr/>
            <p:nvPr/>
          </p:nvGrpSpPr>
          <p:grpSpPr>
            <a:xfrm flipH="1">
              <a:off x="8028907" y="1593564"/>
              <a:ext cx="1795213" cy="2238682"/>
              <a:chOff x="-1707351" y="3178155"/>
              <a:chExt cx="1338966" cy="1669729"/>
            </a:xfrm>
          </p:grpSpPr>
          <p:pic>
            <p:nvPicPr>
              <p:cNvPr id="3090" name="图片 54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 rot="-7239280">
                <a:off x="-1839893" y="3778712"/>
                <a:ext cx="1201714" cy="93663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grpSp>
            <p:nvGrpSpPr>
              <p:cNvPr id="3091" name="组合 55"/>
              <p:cNvGrpSpPr/>
              <p:nvPr/>
            </p:nvGrpSpPr>
            <p:grpSpPr>
              <a:xfrm>
                <a:off x="-1614016" y="3178155"/>
                <a:ext cx="1245631" cy="1512324"/>
                <a:chOff x="-1614016" y="3178155"/>
                <a:chExt cx="1245631" cy="1512324"/>
              </a:xfrm>
            </p:grpSpPr>
            <p:pic>
              <p:nvPicPr>
                <p:cNvPr id="3092" name="图片 56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3868440" flipH="1">
                  <a:off x="-1520621" y="3478368"/>
                  <a:ext cx="1392582" cy="911893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  <p:pic>
              <p:nvPicPr>
                <p:cNvPr id="3093" name="图片 57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rot="-2614773">
                  <a:off x="-1614016" y="3178155"/>
                  <a:ext cx="863140" cy="1512324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</p:grpSp>
        </p:grpSp>
      </p:grpSp>
      <p:sp>
        <p:nvSpPr>
          <p:cNvPr id="3094" name="文本框 5"/>
          <p:cNvSpPr txBox="1"/>
          <p:nvPr/>
        </p:nvSpPr>
        <p:spPr>
          <a:xfrm>
            <a:off x="3778250" y="6126163"/>
            <a:ext cx="1603375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zh-CN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浙江师范大学</a:t>
            </a:r>
            <a:endParaRPr lang="zh-CN" altLang="zh-CN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2277745" y="3155315"/>
            <a:ext cx="6180455" cy="20300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sz="2800" b="1">
                <a:latin typeface="黑体" panose="02010609060101010101" charset="-122"/>
                <a:ea typeface="黑体" panose="02010609060101010101" charset="-122"/>
              </a:rPr>
              <a:t>1、了解PCR技术的基本操作</a:t>
            </a:r>
            <a:endParaRPr sz="2800" b="1"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sz="2800" b="1">
                <a:latin typeface="黑体" panose="02010609060101010101" charset="-122"/>
                <a:ea typeface="黑体" panose="02010609060101010101" charset="-122"/>
              </a:rPr>
              <a:t>2、理解PCR的原理</a:t>
            </a:r>
            <a:endParaRPr sz="2800" b="1"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sz="2800" b="1">
                <a:latin typeface="黑体" panose="02010609060101010101" charset="-122"/>
                <a:ea typeface="黑体" panose="02010609060101010101" charset="-122"/>
              </a:rPr>
              <a:t>3、讨论PCR的应用</a:t>
            </a:r>
            <a:endParaRPr sz="2800" b="1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1" name="TextBox 4"/>
          <p:cNvSpPr txBox="1"/>
          <p:nvPr/>
        </p:nvSpPr>
        <p:spPr>
          <a:xfrm>
            <a:off x="809625" y="1637665"/>
            <a:ext cx="7534910" cy="45231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zh-CN" altLang="en-US" sz="24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聚合酶链反应(Polymerase Chain Reaction ,PCR)是80 年代中期发展起来的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体外核酸扩增技术</a:t>
            </a:r>
            <a:r>
              <a:rPr lang="zh-CN" altLang="en-US" sz="24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。它具有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特异、敏感、产率高、快速、简便、重复性好、易自动化</a:t>
            </a:r>
            <a:r>
              <a:rPr lang="zh-CN" altLang="en-US" sz="24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等突出优点；能在一个试管内将所要研究的目的基因或某一DNA 片段于数小时内扩增至十万乃至百万倍,使肉眼能直接观察和判断；可从一根毛发、一滴血、甚至一个细胞中扩增出足量的DNA供分析研究和检测鉴定。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PCR 技术是生物医学领域中的一项革命性创举和里程碑。</a:t>
            </a:r>
            <a:endParaRPr lang="zh-CN" altLang="en-US" sz="2400" b="1" dirty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TextBox 4"/>
          <p:cNvSpPr txBox="1"/>
          <p:nvPr/>
        </p:nvSpPr>
        <p:spPr>
          <a:xfrm>
            <a:off x="504825" y="777240"/>
            <a:ext cx="3874135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l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一、</a:t>
            </a:r>
            <a:r>
              <a:rPr lang="en-US" altLang="zh-CN" sz="3000" b="1" dirty="0">
                <a:sym typeface="+mn-ea"/>
              </a:rPr>
              <a:t>PCR</a:t>
            </a:r>
            <a:r>
              <a:rPr lang="zh-CN" altLang="en-US" sz="3000" b="1" dirty="0">
                <a:sym typeface="+mn-ea"/>
              </a:rPr>
              <a:t>技术概论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1" name="TextBox 4"/>
          <p:cNvSpPr txBox="1"/>
          <p:nvPr/>
        </p:nvSpPr>
        <p:spPr>
          <a:xfrm>
            <a:off x="261620" y="829945"/>
            <a:ext cx="6395085" cy="7372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sz="28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（一）PCR(多聚酶链式反应）原理</a:t>
            </a:r>
            <a:endParaRPr sz="28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17475" name="Rectangle 3"/>
          <p:cNvSpPr>
            <a:spLocks noChangeArrowheads="1"/>
          </p:cNvSpPr>
          <p:nvPr/>
        </p:nvSpPr>
        <p:spPr bwMode="auto">
          <a:xfrm>
            <a:off x="1250315" y="1691005"/>
            <a:ext cx="5257800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聚合酶特性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17476" name="Rectangle 4"/>
          <p:cNvSpPr>
            <a:spLocks noChangeArrowheads="1"/>
          </p:cNvSpPr>
          <p:nvPr/>
        </p:nvSpPr>
        <p:spPr bwMode="auto">
          <a:xfrm>
            <a:off x="1313815" y="2151380"/>
            <a:ext cx="6188075" cy="8299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不能从头合成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只能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从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3′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端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开始延伸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链，因此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复制需要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引物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17477" name="Rectangle 5"/>
          <p:cNvSpPr>
            <a:spLocks noChangeArrowheads="1"/>
          </p:cNvSpPr>
          <p:nvPr/>
        </p:nvSpPr>
        <p:spPr bwMode="auto">
          <a:xfrm>
            <a:off x="1250315" y="3469640"/>
            <a:ext cx="5257800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聚合酶作用过程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17478" name="Rectangle 6"/>
          <p:cNvSpPr>
            <a:spLocks noChangeArrowheads="1"/>
          </p:cNvSpPr>
          <p:nvPr/>
        </p:nvSpPr>
        <p:spPr bwMode="auto">
          <a:xfrm>
            <a:off x="1313815" y="4077335"/>
            <a:ext cx="6480175" cy="11988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当引物与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母链通过碱基互补配对结合后， 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聚合酶就能从引物的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3′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端开始延伸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链， 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的合成方向总是从子链的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5′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端向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3′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端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延伸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7475" grpId="0" bldLvl="0" animBg="1"/>
      <p:bldP spid="617476" grpId="0" bldLvl="0" animBg="1"/>
      <p:bldP spid="617477" grpId="0" bldLvl="0" animBg="1"/>
      <p:bldP spid="617478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619522" name="Rectangle 2"/>
          <p:cNvSpPr>
            <a:spLocks noChangeArrowheads="1"/>
          </p:cNvSpPr>
          <p:nvPr/>
        </p:nvSpPr>
        <p:spPr bwMode="auto">
          <a:xfrm>
            <a:off x="628650" y="797560"/>
            <a:ext cx="2758440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</a:t>
            </a: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 </a:t>
            </a:r>
            <a:r>
              <a:rPr kumimoji="1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PCR</a:t>
            </a: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原理</a:t>
            </a:r>
            <a:endParaRPr kumimoji="1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19523" name="Rectangle 3"/>
          <p:cNvSpPr>
            <a:spLocks noChangeArrowheads="1"/>
          </p:cNvSpPr>
          <p:nvPr/>
        </p:nvSpPr>
        <p:spPr bwMode="auto">
          <a:xfrm>
            <a:off x="975360" y="1570990"/>
            <a:ext cx="7207885" cy="8299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①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在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80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－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100°C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的温度范围内， 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的双螺旋结构将解体，双链分开，这个过程称为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变性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19524" name="Rectangle 4"/>
          <p:cNvSpPr>
            <a:spLocks noChangeArrowheads="1"/>
          </p:cNvSpPr>
          <p:nvPr/>
        </p:nvSpPr>
        <p:spPr bwMode="auto">
          <a:xfrm>
            <a:off x="967740" y="2801620"/>
            <a:ext cx="7207885" cy="8299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②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当温度缓慢降低后，两条彼此分离的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链又会重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新结合成双链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19525" name="Rectangle 5"/>
          <p:cNvSpPr>
            <a:spLocks noChangeArrowheads="1"/>
          </p:cNvSpPr>
          <p:nvPr/>
        </p:nvSpPr>
        <p:spPr bwMode="auto">
          <a:xfrm>
            <a:off x="967740" y="4217035"/>
            <a:ext cx="7207885" cy="11988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③ PCR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利用了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热变性原理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，通过控制温度来控制双链的解聚与结合，现在使用的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PCR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仪实质上也是一台能够自动调控温度的仪器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9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9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9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9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9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9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9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9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9522" grpId="0" bldLvl="0" animBg="1"/>
      <p:bldP spid="619523" grpId="0" bldLvl="0" animBg="1"/>
      <p:bldP spid="619524" grpId="0" bldLvl="0" animBg="1"/>
      <p:bldP spid="619525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621570" name="Rectangle 2"/>
          <p:cNvSpPr>
            <a:spLocks noChangeArrowheads="1"/>
          </p:cNvSpPr>
          <p:nvPr/>
        </p:nvSpPr>
        <p:spPr bwMode="auto">
          <a:xfrm>
            <a:off x="826770" y="1637665"/>
            <a:ext cx="7497445" cy="11988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高温解决了打开双链的问题，但是，又导致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聚合酶失活的问题，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耐高温的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Taq 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聚合酶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解决了高温导致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聚合酶失活的问题，促成了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PCR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技术的自动化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21571" name="Rectangle 3"/>
          <p:cNvSpPr>
            <a:spLocks noChangeArrowheads="1"/>
          </p:cNvSpPr>
          <p:nvPr/>
        </p:nvSpPr>
        <p:spPr bwMode="auto">
          <a:xfrm>
            <a:off x="504825" y="951230"/>
            <a:ext cx="4539615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</a:t>
            </a: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 </a:t>
            </a:r>
            <a:r>
              <a:rPr kumimoji="1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Taq DNA</a:t>
            </a: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聚合酶</a:t>
            </a: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的应用</a:t>
            </a:r>
            <a:endParaRPr kumimoji="1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21572" name="Rectangle 4"/>
          <p:cNvSpPr>
            <a:spLocks noChangeArrowheads="1"/>
          </p:cNvSpPr>
          <p:nvPr/>
        </p:nvSpPr>
        <p:spPr bwMode="auto">
          <a:xfrm>
            <a:off x="628650" y="3132455"/>
            <a:ext cx="7567295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</a:t>
            </a: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 </a:t>
            </a: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缓冲液</a:t>
            </a: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需要为</a:t>
            </a:r>
            <a:r>
              <a:rPr kumimoji="1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PCR</a:t>
            </a: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反应提供的物质</a:t>
            </a:r>
            <a:endParaRPr kumimoji="1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21573" name="Rectangle 5"/>
          <p:cNvSpPr>
            <a:spLocks noChangeArrowheads="1"/>
          </p:cNvSpPr>
          <p:nvPr/>
        </p:nvSpPr>
        <p:spPr bwMode="auto">
          <a:xfrm>
            <a:off x="826770" y="3877310"/>
            <a:ext cx="7705725" cy="11988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模板，分别与两条模板链相结合的两种引物，四种脱氧核苷酸，耐热的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聚合酶，同时通过控制温度使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复制在体外反复进行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1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1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1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21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1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21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21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21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1570" grpId="0" bldLvl="0" animBg="1"/>
      <p:bldP spid="621571" grpId="0" bldLvl="0" animBg="1"/>
      <p:bldP spid="621572" grpId="0" bldLvl="0" animBg="1"/>
      <p:bldP spid="621573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2260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622596" name="Text Box 4"/>
          <p:cNvSpPr txBox="1">
            <a:spLocks noChangeArrowheads="1"/>
          </p:cNvSpPr>
          <p:nvPr/>
        </p:nvSpPr>
        <p:spPr bwMode="auto">
          <a:xfrm>
            <a:off x="628650" y="1169035"/>
            <a:ext cx="6882765" cy="52197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p>
            <a:pPr marR="0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1" lang="en-US" altLang="zh-CN" sz="2800" b="1" kern="1200" cap="none" spc="0" normalizeH="0" baseline="0" noProof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6</a:t>
            </a:r>
            <a:r>
              <a:rPr kumimoji="1" lang="zh-CN" altLang="en-US" sz="2800" b="1" kern="1200" cap="none" spc="0" normalizeH="0" baseline="0" noProof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</a:t>
            </a:r>
            <a:r>
              <a:rPr kumimoji="1" lang="zh-CN" altLang="en-US" sz="2800" b="1" kern="1200" cap="none" spc="0" normalizeH="0" baseline="0" noProof="0" smtClean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细胞内和细胞外</a:t>
            </a:r>
            <a:r>
              <a:rPr kumimoji="1" lang="en-US" altLang="zh-CN" sz="2800" b="1" kern="1200" cap="none" spc="0" normalizeH="0" baseline="0" noProof="0" smtClean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800" b="1" kern="1200" cap="none" spc="0" normalizeH="0" baseline="0" noProof="0" smtClean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复制环境的区别</a:t>
            </a:r>
            <a:endParaRPr kumimoji="1" lang="zh-CN" altLang="en-US" sz="2800" b="1" kern="1200" cap="none" spc="0" normalizeH="0" baseline="0" noProof="0" smtClean="0"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graphicFrame>
        <p:nvGraphicFramePr>
          <p:cNvPr id="622629" name="Group 37"/>
          <p:cNvGraphicFramePr>
            <a:graphicFrameLocks noGrp="1"/>
          </p:cNvGraphicFramePr>
          <p:nvPr/>
        </p:nvGraphicFramePr>
        <p:xfrm>
          <a:off x="974725" y="2090420"/>
          <a:ext cx="7239000" cy="3356610"/>
        </p:xfrm>
        <a:graphic>
          <a:graphicData uri="http://schemas.openxmlformats.org/drawingml/2006/table">
            <a:tbl>
              <a:tblPr/>
              <a:tblGrid>
                <a:gridCol w="2557780"/>
                <a:gridCol w="2268220"/>
                <a:gridCol w="2413000"/>
              </a:tblGrid>
              <a:tr h="560070">
                <a:tc gridSpan="2"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体内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DNA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的复制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/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体外的模拟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800"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模板（母链）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细胞内源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外源加入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9435"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引物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引物合成酶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外源加入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0070"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底物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dNTP</a:t>
                      </a:r>
                      <a:endParaRPr kumimoji="0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细胞内源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外源加入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0070"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聚合酶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细胞内源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外源加入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165"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反应环境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细胞内环境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缓冲液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2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2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2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22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2596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623618" name="Text Box 2"/>
          <p:cNvSpPr txBox="1">
            <a:spLocks noChangeArrowheads="1"/>
          </p:cNvSpPr>
          <p:nvPr/>
        </p:nvSpPr>
        <p:spPr bwMode="auto">
          <a:xfrm>
            <a:off x="1036320" y="1950720"/>
            <a:ext cx="6407150" cy="119888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p>
            <a:pPr marR="0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① PCR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过程需要的</a:t>
            </a:r>
            <a:r>
              <a:rPr kumimoji="1" lang="zh-CN" altLang="en-US" sz="2400" b="1" kern="1200" cap="none" spc="0" normalizeH="0" baseline="0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引物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不是</a:t>
            </a: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RNA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，而是人工合成的</a:t>
            </a: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单链，其长度通常为</a:t>
            </a: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20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－</a:t>
            </a: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30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个脱氧核苷酸</a:t>
            </a:r>
            <a:endParaRPr kumimoji="1" lang="zh-CN" altLang="en-US" sz="2400" b="1" kern="1200" cap="none" spc="0" normalizeH="0" baseline="0" noProof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23619" name="Text Box 3"/>
          <p:cNvSpPr txBox="1">
            <a:spLocks noChangeArrowheads="1"/>
          </p:cNvSpPr>
          <p:nvPr/>
        </p:nvSpPr>
        <p:spPr bwMode="auto">
          <a:xfrm>
            <a:off x="504825" y="1115695"/>
            <a:ext cx="7543800" cy="52197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p>
            <a:pPr marR="0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1" lang="en-US" altLang="zh-CN" sz="28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7</a:t>
            </a:r>
            <a:r>
              <a:rPr kumimoji="1" lang="zh-CN" altLang="en-US" sz="28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、细胞内复制和</a:t>
            </a:r>
            <a:r>
              <a:rPr kumimoji="1" lang="en-US" altLang="zh-CN" sz="28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PCR</a:t>
            </a:r>
            <a:r>
              <a:rPr kumimoji="1" lang="zh-CN" altLang="en-US" sz="2800" b="1" kern="1200" cap="none" spc="0" normalizeH="0" baseline="0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不同点</a:t>
            </a:r>
            <a:endParaRPr kumimoji="1" lang="zh-CN" altLang="en-US" sz="2800" b="1" kern="1200" cap="none" spc="0" normalizeH="0" baseline="0" noProof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23620" name="Text Box 4"/>
          <p:cNvSpPr txBox="1">
            <a:spLocks noChangeArrowheads="1"/>
          </p:cNvSpPr>
          <p:nvPr/>
        </p:nvSpPr>
        <p:spPr bwMode="auto">
          <a:xfrm>
            <a:off x="1006475" y="3477895"/>
            <a:ext cx="6466840" cy="82994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p>
            <a:pPr marR="0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② PCR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过程中</a:t>
            </a: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</a:t>
            </a:r>
            <a:r>
              <a:rPr kumimoji="1" lang="zh-CN" altLang="en-US" sz="2400" b="1" kern="1200" cap="none" spc="0" normalizeH="0" baseline="0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解旋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不依靠解旋酶，而是通过对反应温度的控制来实现的</a:t>
            </a:r>
            <a:endParaRPr kumimoji="1" lang="zh-CN" altLang="en-US" sz="2400" b="1" kern="1200" cap="none" spc="0" normalizeH="0" baseline="0" noProof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3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3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3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23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3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23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3618" grpId="0" bldLvl="0" animBg="1"/>
      <p:bldP spid="623619" grpId="0" bldLvl="0" animBg="1"/>
      <p:bldP spid="623620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624644" name="Rectangle 4"/>
          <p:cNvSpPr>
            <a:spLocks noChangeArrowheads="1"/>
          </p:cNvSpPr>
          <p:nvPr/>
        </p:nvSpPr>
        <p:spPr bwMode="auto">
          <a:xfrm>
            <a:off x="921385" y="2023745"/>
            <a:ext cx="7501255" cy="8299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PCR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一般经历三十多次循环，每次循环可以分为三个基本步骤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──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变性、复性和延伸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24645" name="Text Box 5"/>
          <p:cNvSpPr txBox="1">
            <a:spLocks noChangeArrowheads="1"/>
          </p:cNvSpPr>
          <p:nvPr/>
        </p:nvSpPr>
        <p:spPr bwMode="auto">
          <a:xfrm>
            <a:off x="921385" y="3771265"/>
            <a:ext cx="4404360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R="0" defTabSz="914400">
              <a:buClrTx/>
              <a:buSzTx/>
              <a:buFontTx/>
              <a:buNone/>
              <a:defRPr/>
            </a:pP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①</a:t>
            </a:r>
            <a:r>
              <a:rPr kumimoji="1" lang="zh-CN" altLang="en-US" sz="2400" b="1" kern="1200" cap="none" spc="0" normalizeH="0" baseline="0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变性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（模板</a:t>
            </a: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解旋）</a:t>
            </a:r>
            <a:endParaRPr kumimoji="1" lang="zh-CN" altLang="en-US" sz="2400" b="1" kern="1200" cap="none" spc="0" normalizeH="0" baseline="0" noProof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24646" name="Text Box 6"/>
          <p:cNvSpPr txBox="1">
            <a:spLocks noChangeArrowheads="1"/>
          </p:cNvSpPr>
          <p:nvPr/>
        </p:nvSpPr>
        <p:spPr bwMode="auto">
          <a:xfrm>
            <a:off x="921385" y="4297045"/>
            <a:ext cx="7501255" cy="11988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R="0" defTabSz="914400">
              <a:buClrTx/>
              <a:buSzTx/>
              <a:buFontTx/>
              <a:buNone/>
              <a:defRPr/>
            </a:pP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模板</a:t>
            </a: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经加热至</a:t>
            </a: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90</a:t>
            </a:r>
            <a:r>
              <a:rPr kumimoji="1" lang="en-US" altLang="zh-CN" sz="2400" b="1" kern="1200" cap="none" spc="0" normalizeH="0" baseline="3000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0</a:t>
            </a: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C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以上。一定时间后，使模板</a:t>
            </a: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双链或经</a:t>
            </a: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PCR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扩增形成的双链</a:t>
            </a: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解离，使之成为单链，以便于它与引物结合</a:t>
            </a:r>
            <a:endParaRPr kumimoji="1" lang="zh-CN" altLang="en-US" sz="2400" b="1" kern="1200" cap="none" spc="0" normalizeH="0" baseline="0" noProof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24647" name="Rectangle 7"/>
          <p:cNvSpPr>
            <a:spLocks noChangeArrowheads="1"/>
          </p:cNvSpPr>
          <p:nvPr/>
        </p:nvSpPr>
        <p:spPr bwMode="auto">
          <a:xfrm>
            <a:off x="785495" y="3078480"/>
            <a:ext cx="2684145" cy="4603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anchor="ctr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、循环过程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04825" y="860743"/>
            <a:ext cx="5092700" cy="52197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anchor="ctr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（二）</a:t>
            </a:r>
            <a:r>
              <a:rPr kumimoji="1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PCR</a:t>
            </a: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的反应过程</a:t>
            </a:r>
            <a:endParaRPr kumimoji="1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85495" y="1444625"/>
            <a:ext cx="5092700" cy="4603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anchor="ctr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PCR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的反应步骤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46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24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24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24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24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24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246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246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44" grpId="0" bldLvl="0" animBg="1"/>
      <p:bldP spid="624645" grpId="0" bldLvl="0" animBg="1"/>
      <p:bldP spid="624646" grpId="0" bldLvl="0" animBg="1"/>
      <p:bldP spid="624647" grpId="0" bldLvl="0" animBg="1"/>
      <p:bldP spid="4" grpId="0" bldLvl="0" animBg="1"/>
      <p:bldP spid="5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625672" name="Rectangle 8"/>
          <p:cNvSpPr>
            <a:spLocks noChangeArrowheads="1"/>
          </p:cNvSpPr>
          <p:nvPr/>
        </p:nvSpPr>
        <p:spPr bwMode="auto">
          <a:xfrm>
            <a:off x="1736090" y="1168400"/>
            <a:ext cx="5291455" cy="5835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3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PCR 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循环第一步 ：加热变性</a:t>
            </a:r>
            <a:endParaRPr kumimoji="1" lang="zh-CN" altLang="en-US" sz="32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1030" name="Picture 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35965" y="1998980"/>
            <a:ext cx="7681595" cy="3608070"/>
          </a:xfrm>
          <a:prstGeom prst="rect">
            <a:avLst/>
          </a:prstGeom>
          <a:noFill/>
          <a:ln w="1270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626690" name="Text Box 2"/>
          <p:cNvSpPr txBox="1">
            <a:spLocks noChangeArrowheads="1"/>
          </p:cNvSpPr>
          <p:nvPr/>
        </p:nvSpPr>
        <p:spPr bwMode="auto">
          <a:xfrm>
            <a:off x="767715" y="950913"/>
            <a:ext cx="3886200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 marR="0" defTabSz="914400">
              <a:buClrTx/>
              <a:buSzTx/>
              <a:buFontTx/>
              <a:buNone/>
              <a:defRPr/>
            </a:pP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+mn-cs"/>
              </a:rPr>
              <a:t>②</a:t>
            </a:r>
            <a:r>
              <a:rPr kumimoji="1" lang="zh-CN" altLang="en-US" sz="2400" b="1" kern="1200" cap="none" spc="0" normalizeH="0" baseline="0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+mn-cs"/>
              </a:rPr>
              <a:t>复性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+mn-cs"/>
              </a:rPr>
              <a:t>（退火）</a:t>
            </a:r>
            <a:endParaRPr kumimoji="1" lang="zh-CN" altLang="en-US" sz="2400" b="1" kern="1200" cap="none" spc="0" normalizeH="0" baseline="0" noProof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626691" name="Text Box 3"/>
          <p:cNvSpPr txBox="1">
            <a:spLocks noChangeArrowheads="1"/>
          </p:cNvSpPr>
          <p:nvPr/>
        </p:nvSpPr>
        <p:spPr bwMode="auto">
          <a:xfrm>
            <a:off x="960755" y="1551305"/>
            <a:ext cx="7105650" cy="8299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R="0" defTabSz="914400">
              <a:buClrTx/>
              <a:buSzTx/>
              <a:buFontTx/>
              <a:buNone/>
              <a:defRPr/>
            </a:pP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模板</a:t>
            </a: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经加热变性成单链后，温度降到</a:t>
            </a: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50</a:t>
            </a:r>
            <a:r>
              <a:rPr kumimoji="1" lang="en-US" altLang="zh-CN" sz="2400" b="1" kern="1200" cap="none" spc="0" normalizeH="0" baseline="3000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0</a:t>
            </a: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C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左右，引物与模板</a:t>
            </a: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单链的互补序列配对结合</a:t>
            </a:r>
            <a:endParaRPr kumimoji="1" lang="zh-CN" altLang="en-US" sz="2400" b="1" kern="1200" cap="none" spc="0" normalizeH="0" baseline="0" noProof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27729" name="Rectangle 17"/>
          <p:cNvSpPr>
            <a:spLocks noChangeArrowheads="1"/>
          </p:cNvSpPr>
          <p:nvPr/>
        </p:nvSpPr>
        <p:spPr bwMode="auto">
          <a:xfrm>
            <a:off x="1834515" y="5626418"/>
            <a:ext cx="5236210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PCR 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循环第二步 ：引物与靶序列退火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4" name="图片 3" descr=")JB_({`]O106JS1P~_6SD]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0765" y="2492375"/>
            <a:ext cx="6715125" cy="30181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6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6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66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26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6690" grpId="0" bldLvl="0" animBg="1"/>
      <p:bldP spid="626691" grpId="0" bldLvl="0" animBg="1"/>
      <p:bldP spid="6277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628738" name="Text Box 2"/>
          <p:cNvSpPr txBox="1">
            <a:spLocks noChangeArrowheads="1"/>
          </p:cNvSpPr>
          <p:nvPr/>
        </p:nvSpPr>
        <p:spPr bwMode="auto">
          <a:xfrm>
            <a:off x="721360" y="952183"/>
            <a:ext cx="2590800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 marR="0" defTabSz="914400">
              <a:buClrTx/>
              <a:buSzTx/>
              <a:buFontTx/>
              <a:buNone/>
              <a:defRPr/>
            </a:pP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+mn-cs"/>
              </a:rPr>
              <a:t>③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+mn-cs"/>
              </a:rPr>
              <a:t>延伸</a:t>
            </a:r>
            <a:endParaRPr kumimoji="1" lang="zh-CN" altLang="en-US" sz="2400" b="1" kern="1200" cap="none" spc="0" normalizeH="0" baseline="0" noProof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628739" name="Rectangle 3"/>
          <p:cNvSpPr>
            <a:spLocks noChangeArrowheads="1"/>
          </p:cNvSpPr>
          <p:nvPr/>
        </p:nvSpPr>
        <p:spPr bwMode="auto">
          <a:xfrm>
            <a:off x="829310" y="1637665"/>
            <a:ext cx="7273290" cy="11988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模板－引物结合物在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TaqDNA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聚合酶的作用下以脱氧核苷酸为原料，以母链为模板，按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碱基互补配对的原则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与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半保留复制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的原理，合成一条新的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链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29778" name="Rectangle 18"/>
          <p:cNvSpPr>
            <a:spLocks noChangeArrowheads="1"/>
          </p:cNvSpPr>
          <p:nvPr/>
        </p:nvSpPr>
        <p:spPr bwMode="auto">
          <a:xfrm>
            <a:off x="2439035" y="5638165"/>
            <a:ext cx="4053840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PCR 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循环第三步 ：引物延伸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4" name="图片 3" descr="}FT3`L@}_P}`V%OOCP4BZPM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0140" y="2938780"/>
            <a:ext cx="6412865" cy="26993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8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8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8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28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29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29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8738" grpId="0" bldLvl="0" animBg="1"/>
      <p:bldP spid="628739" grpId="0" bldLvl="0" animBg="1"/>
      <p:bldP spid="62977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17411" name="Picture 3"/>
          <p:cNvPicPr/>
          <p:nvPr/>
        </p:nvPicPr>
        <p:blipFill>
          <a:blip r:embed="rId1"/>
          <a:stretch>
            <a:fillRect/>
          </a:stretch>
        </p:blipFill>
        <p:spPr>
          <a:xfrm>
            <a:off x="628650" y="1637665"/>
            <a:ext cx="7950835" cy="3891915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630790" name="Rectangle 6"/>
          <p:cNvSpPr>
            <a:spLocks noChangeArrowheads="1"/>
          </p:cNvSpPr>
          <p:nvPr/>
        </p:nvSpPr>
        <p:spPr bwMode="auto">
          <a:xfrm>
            <a:off x="718185" y="997585"/>
            <a:ext cx="7772400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个 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PCR 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循环完成后 ：得到两个拷贝的靶序列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graphicFrame>
        <p:nvGraphicFramePr>
          <p:cNvPr id="18434" name="表格 18433"/>
          <p:cNvGraphicFramePr/>
          <p:nvPr/>
        </p:nvGraphicFramePr>
        <p:xfrm>
          <a:off x="4993640" y="1454785"/>
          <a:ext cx="3208020" cy="4609465"/>
        </p:xfrm>
        <a:graphic>
          <a:graphicData uri="http://schemas.openxmlformats.org/drawingml/2006/table">
            <a:tbl>
              <a:tblPr/>
              <a:tblGrid>
                <a:gridCol w="885190"/>
                <a:gridCol w="2322830"/>
              </a:tblGrid>
              <a:tr h="929640">
                <a:tc>
                  <a:txBody>
                    <a:bodyPr/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循环次数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DNA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数量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8660">
                <a:tc>
                  <a:txBody>
                    <a:bodyPr/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1</a:t>
                      </a:r>
                      <a:endParaRPr lang="en-US" altLang="zh-CN" sz="2400" b="1" dirty="0">
                        <a:solidFill>
                          <a:schemeClr val="tx1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2</a:t>
                      </a:r>
                      <a:endParaRPr lang="en-US" altLang="zh-CN" sz="2400" b="1" dirty="0">
                        <a:solidFill>
                          <a:schemeClr val="tx1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8660">
                <a:tc>
                  <a:txBody>
                    <a:bodyPr/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2</a:t>
                      </a:r>
                      <a:endParaRPr lang="en-US" altLang="zh-CN" sz="2400" b="1" dirty="0">
                        <a:solidFill>
                          <a:schemeClr val="tx1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4</a:t>
                      </a:r>
                      <a:endParaRPr lang="en-US" altLang="zh-CN" sz="2400" b="1" dirty="0">
                        <a:solidFill>
                          <a:schemeClr val="tx1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8660">
                <a:tc>
                  <a:txBody>
                    <a:bodyPr/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3</a:t>
                      </a:r>
                      <a:endParaRPr lang="en-US" altLang="zh-CN" sz="2400" b="1" dirty="0">
                        <a:solidFill>
                          <a:schemeClr val="tx1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8</a:t>
                      </a:r>
                      <a:endParaRPr lang="en-US" altLang="zh-CN" sz="2400" b="1" dirty="0">
                        <a:solidFill>
                          <a:schemeClr val="tx1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5820">
                <a:tc>
                  <a:txBody>
                    <a:bodyPr/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20</a:t>
                      </a:r>
                      <a:endParaRPr lang="en-US" altLang="zh-CN" sz="2400" b="1" dirty="0">
                        <a:solidFill>
                          <a:schemeClr val="tx1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0" hangingPunct="0">
                        <a:lnSpc>
                          <a:spcPct val="180000"/>
                        </a:lnSpc>
                        <a:buClr>
                          <a:schemeClr val="hlink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1,048,576</a:t>
                      </a:r>
                      <a:endParaRPr lang="en-US" altLang="zh-CN" sz="2400" b="1" dirty="0">
                        <a:solidFill>
                          <a:schemeClr val="tx1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8025">
                <a:tc>
                  <a:txBody>
                    <a:bodyPr/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30</a:t>
                      </a:r>
                      <a:endParaRPr lang="en-US" altLang="zh-CN" sz="2400" b="1" dirty="0">
                        <a:solidFill>
                          <a:schemeClr val="tx1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1,073,741,824</a:t>
                      </a:r>
                      <a:endParaRPr lang="en-US" altLang="zh-CN" sz="2400" b="1" dirty="0">
                        <a:solidFill>
                          <a:schemeClr val="tx1"/>
                        </a:solidFill>
                        <a:effectLst>
                          <a:outerShdw blurRad="38100" dist="38100" dir="2700000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31834" name="Picture 26"/>
          <p:cNvPicPr/>
          <p:nvPr/>
        </p:nvPicPr>
        <p:blipFill>
          <a:blip r:embed="rId1"/>
          <a:stretch>
            <a:fillRect/>
          </a:stretch>
        </p:blipFill>
        <p:spPr>
          <a:xfrm>
            <a:off x="776605" y="1454785"/>
            <a:ext cx="3756025" cy="4722495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631835" name="Rectangle 27"/>
          <p:cNvSpPr>
            <a:spLocks noChangeArrowheads="1"/>
          </p:cNvSpPr>
          <p:nvPr/>
        </p:nvSpPr>
        <p:spPr bwMode="auto">
          <a:xfrm>
            <a:off x="560705" y="797243"/>
            <a:ext cx="5369560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</a:t>
            </a: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</a:t>
            </a:r>
            <a:r>
              <a:rPr kumimoji="1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30</a:t>
            </a: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次循环后靶序列扩增的数量</a:t>
            </a:r>
            <a:endParaRPr kumimoji="1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1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1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31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31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1835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632835" name="Rectangle 3"/>
          <p:cNvSpPr>
            <a:spLocks noChangeArrowheads="1"/>
          </p:cNvSpPr>
          <p:nvPr/>
        </p:nvSpPr>
        <p:spPr bwMode="auto">
          <a:xfrm>
            <a:off x="819150" y="3408045"/>
            <a:ext cx="7416800" cy="8299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② 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聚合酶只能特异性地复制处于两个引物之间的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序列，使这段固定长度的序列呈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指数扩增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04825" y="1025843"/>
            <a:ext cx="4495800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</a:t>
            </a: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</a:t>
            </a:r>
            <a:r>
              <a:rPr kumimoji="1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PCR </a:t>
            </a: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循环的结果</a:t>
            </a:r>
            <a:endParaRPr kumimoji="1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19150" y="1891030"/>
            <a:ext cx="7233285" cy="11988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①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从第二轮循环开始，上一次循环的产物也作为模板参与反应，并且由引物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Ⅰ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延伸而成的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单链会与引物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Ⅱ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结合，进行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的延伸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32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32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2835" grpId="0" bldLvl="0" animBg="1"/>
      <p:bldP spid="5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633862" name="Rectangle 6"/>
          <p:cNvSpPr>
            <a:spLocks noChangeArrowheads="1"/>
          </p:cNvSpPr>
          <p:nvPr/>
        </p:nvSpPr>
        <p:spPr bwMode="auto">
          <a:xfrm>
            <a:off x="1190625" y="3198495"/>
            <a:ext cx="3276600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、微量离心管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33863" name="Rectangle 7"/>
          <p:cNvSpPr>
            <a:spLocks noChangeArrowheads="1"/>
          </p:cNvSpPr>
          <p:nvPr/>
        </p:nvSpPr>
        <p:spPr bwMode="auto">
          <a:xfrm>
            <a:off x="1501775" y="3837940"/>
            <a:ext cx="4806315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一种薄壁塑料管，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总容积为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0.5ml</a:t>
            </a:r>
            <a:endParaRPr kumimoji="1" lang="en-US" altLang="zh-CN" sz="2400" b="1" i="0" u="none" strike="noStrike" kern="1200" cap="none" spc="0" normalizeH="0" baseline="0" noProof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33864" name="Rectangle 8"/>
          <p:cNvSpPr>
            <a:spLocks noChangeArrowheads="1"/>
          </p:cNvSpPr>
          <p:nvPr/>
        </p:nvSpPr>
        <p:spPr bwMode="auto">
          <a:xfrm>
            <a:off x="1228725" y="4574540"/>
            <a:ext cx="3733800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、微量移液器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33865" name="Rectangle 9"/>
          <p:cNvSpPr>
            <a:spLocks noChangeArrowheads="1"/>
          </p:cNvSpPr>
          <p:nvPr/>
        </p:nvSpPr>
        <p:spPr bwMode="auto">
          <a:xfrm>
            <a:off x="1501775" y="5184775"/>
            <a:ext cx="6749415" cy="8299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用于定量转移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PCR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配方中的液体，其上的一次性吸液枪头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用一次更换一次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04825" y="766604"/>
            <a:ext cx="4648200" cy="52197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二、 </a:t>
            </a:r>
            <a:r>
              <a:rPr kumimoji="1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PCR </a:t>
            </a: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的实验操作</a:t>
            </a:r>
            <a:endParaRPr kumimoji="1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228725" y="1883093"/>
            <a:ext cx="3200400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PCR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仪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755015" y="1364933"/>
            <a:ext cx="3889375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（一）设备及用具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501775" y="2534603"/>
            <a:ext cx="5069840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实质上一台能够自动调控温度的仪器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33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33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33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33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338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338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338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338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3862" grpId="0" bldLvl="0" animBg="1"/>
      <p:bldP spid="633863" grpId="0" bldLvl="0" animBg="1"/>
      <p:bldP spid="633864" grpId="0" bldLvl="0" animBg="1"/>
      <p:bldP spid="633865" grpId="0" bldLvl="0" animBg="1"/>
      <p:bldP spid="4" grpId="0" bldLvl="0" animBg="1"/>
      <p:bldP spid="5" grpId="0" bldLvl="0" animBg="1"/>
      <p:bldP spid="6" grpId="0" bldLvl="0" animBg="1"/>
      <p:bldP spid="8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21506" name="Picture 2" descr="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430" y="743585"/>
            <a:ext cx="3173730" cy="39198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07" name="Picture 3" descr="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865" y="807085"/>
            <a:ext cx="3477895" cy="34055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34884" name="Rectangle 4"/>
          <p:cNvSpPr>
            <a:spLocks noChangeArrowheads="1"/>
          </p:cNvSpPr>
          <p:nvPr/>
        </p:nvSpPr>
        <p:spPr bwMode="auto">
          <a:xfrm>
            <a:off x="628650" y="3867785"/>
            <a:ext cx="2084070" cy="5835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3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PCR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仪</a:t>
            </a:r>
            <a:endParaRPr kumimoji="1" lang="zh-CN" altLang="en-US" sz="32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pic>
        <p:nvPicPr>
          <p:cNvPr id="21509" name="Picture 5" descr="3928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9925" y="4212590"/>
            <a:ext cx="3505835" cy="18091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510" name="Text Box 6"/>
          <p:cNvSpPr txBox="1"/>
          <p:nvPr/>
        </p:nvSpPr>
        <p:spPr>
          <a:xfrm>
            <a:off x="3006090" y="5370830"/>
            <a:ext cx="243713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2400" b="1" dirty="0">
                <a:solidFill>
                  <a:schemeClr val="tx1"/>
                </a:solidFill>
                <a:latin typeface="Arial" panose="020B0604020202020204" pitchFamily="34" charset="0"/>
              </a:rPr>
              <a:t>移液枪头</a:t>
            </a:r>
            <a:endParaRPr lang="zh-CN" altLang="en-US" sz="2400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22531" name="Picture 3" descr="d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63420" y="862330"/>
            <a:ext cx="1998980" cy="45377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2" name="Picture 4" descr="P17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0545" y="2450465"/>
            <a:ext cx="977265" cy="2549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5262880" y="5184775"/>
            <a:ext cx="1713230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微量离心管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2249170" y="5524818"/>
            <a:ext cx="1713230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微量移液器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831850" y="1368425"/>
            <a:ext cx="1948815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、准备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31850" y="3502660"/>
            <a:ext cx="2065655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、移液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504825" y="767080"/>
            <a:ext cx="3872230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（二）实验操作步骤</a:t>
            </a:r>
            <a:endParaRPr kumimoji="1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118870" y="2042160"/>
            <a:ext cx="6905625" cy="8299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按照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PCR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反应体系的配方将所需用的试剂摆放在实验桌上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118870" y="4265930"/>
            <a:ext cx="6755765" cy="8299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用微量移液器按照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PCR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反应体系配方往微量离心管里面加入各种试剂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6" grpId="0" bldLvl="0" animBg="1"/>
      <p:bldP spid="8" grpId="0" bldLvl="0" animBg="1"/>
      <p:bldP spid="11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graphicFrame>
        <p:nvGraphicFramePr>
          <p:cNvPr id="654483" name="Group 147"/>
          <p:cNvGraphicFramePr>
            <a:graphicFrameLocks noGrp="1"/>
          </p:cNvGraphicFramePr>
          <p:nvPr/>
        </p:nvGraphicFramePr>
        <p:xfrm>
          <a:off x="1511300" y="1584325"/>
          <a:ext cx="6075363" cy="4318000"/>
        </p:xfrm>
        <a:graphic>
          <a:graphicData uri="http://schemas.openxmlformats.org/drawingml/2006/table">
            <a:tbl>
              <a:tblPr/>
              <a:tblGrid>
                <a:gridCol w="4375150"/>
                <a:gridCol w="1700213"/>
              </a:tblGrid>
              <a:tr h="509588"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DNA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（模板）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1.0μL</a:t>
                      </a:r>
                      <a:endParaRPr kumimoji="0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3600"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10×PCR Reaction Buffer</a:t>
                      </a:r>
                      <a:endParaRPr kumimoji="0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2.5μL</a:t>
                      </a:r>
                      <a:endParaRPr kumimoji="0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9588"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dNTPs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（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2.5mmol/L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）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2.0μL</a:t>
                      </a:r>
                      <a:endParaRPr kumimoji="0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175"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5’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引物（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10μmol/L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）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1.0μL</a:t>
                      </a:r>
                      <a:endParaRPr kumimoji="0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9588"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3’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引物（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10μmol/L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）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1.0μL</a:t>
                      </a:r>
                      <a:endParaRPr kumimoji="0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3600"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Taq DNA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聚合酶（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2.5U/μL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）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0.5μL</a:t>
                      </a:r>
                      <a:endParaRPr kumimoji="0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9588"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ddH</a:t>
                      </a:r>
                      <a:r>
                        <a:rPr kumimoji="0" lang="en-US" altLang="zh-CN" sz="2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O</a:t>
                      </a:r>
                      <a:endParaRPr kumimoji="0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15μL</a:t>
                      </a:r>
                      <a:endParaRPr kumimoji="0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4604" name="Rectangle 146"/>
          <p:cNvSpPr/>
          <p:nvPr/>
        </p:nvSpPr>
        <p:spPr>
          <a:xfrm>
            <a:off x="504825" y="852171"/>
            <a:ext cx="3977005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r>
              <a:rPr lang="zh-CN" altLang="en-US" sz="32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反应体系（</a:t>
            </a:r>
            <a:r>
              <a:rPr lang="en-US" altLang="zh-CN" sz="32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25μL</a:t>
            </a:r>
            <a:r>
              <a:rPr lang="zh-CN" altLang="en-US" sz="32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）：</a:t>
            </a:r>
            <a:endParaRPr lang="zh-CN" altLang="en-US" sz="3200" b="1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637954" name="Rectangle 2"/>
          <p:cNvSpPr>
            <a:spLocks noChangeArrowheads="1"/>
          </p:cNvSpPr>
          <p:nvPr/>
        </p:nvSpPr>
        <p:spPr bwMode="auto">
          <a:xfrm>
            <a:off x="1013460" y="1755140"/>
            <a:ext cx="6729730" cy="8299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①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过程：盖严微量离心管口的盖子，用手指轻轻弹击管壁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637955" name="Rectangle 3"/>
          <p:cNvSpPr>
            <a:spLocks noChangeArrowheads="1"/>
          </p:cNvSpPr>
          <p:nvPr/>
        </p:nvSpPr>
        <p:spPr bwMode="auto">
          <a:xfrm>
            <a:off x="1013460" y="2874010"/>
            <a:ext cx="2733675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②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注意：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637956" name="Rectangle 4"/>
          <p:cNvSpPr>
            <a:spLocks noChangeArrowheads="1"/>
          </p:cNvSpPr>
          <p:nvPr/>
        </p:nvSpPr>
        <p:spPr bwMode="auto">
          <a:xfrm>
            <a:off x="863600" y="1005840"/>
            <a:ext cx="1435100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</a:t>
            </a: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、混合</a:t>
            </a:r>
            <a:endParaRPr kumimoji="1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37957" name="Rectangle 5"/>
          <p:cNvSpPr>
            <a:spLocks noChangeArrowheads="1"/>
          </p:cNvSpPr>
          <p:nvPr/>
        </p:nvSpPr>
        <p:spPr bwMode="auto">
          <a:xfrm>
            <a:off x="1245235" y="4652645"/>
            <a:ext cx="6653530" cy="8299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B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、手指轻轻弹击微量离心管的管壁，目的是使反应液混合均匀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37958" name="Rectangle 6"/>
          <p:cNvSpPr>
            <a:spLocks noChangeArrowheads="1"/>
          </p:cNvSpPr>
          <p:nvPr/>
        </p:nvSpPr>
        <p:spPr bwMode="auto">
          <a:xfrm>
            <a:off x="1250950" y="3495040"/>
            <a:ext cx="6652895" cy="8299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、离心管口的盖子一定盖严，防止实验中脱落或液体外溢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7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7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37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37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79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79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79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7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379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379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7954" grpId="0" bldLvl="0" animBg="1"/>
      <p:bldP spid="637955" grpId="0" bldLvl="0" animBg="1"/>
      <p:bldP spid="637956" grpId="0" bldLvl="0" animBg="1"/>
      <p:bldP spid="637957" grpId="0" bldLvl="0" animBg="1"/>
      <p:bldP spid="637958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638978" name="Text Box 2"/>
          <p:cNvSpPr txBox="1">
            <a:spLocks noChangeArrowheads="1"/>
          </p:cNvSpPr>
          <p:nvPr/>
        </p:nvSpPr>
        <p:spPr bwMode="auto">
          <a:xfrm>
            <a:off x="1250315" y="4581525"/>
            <a:ext cx="7412990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R="0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将离心管放入</a:t>
            </a: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PCR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仪上，设置好</a:t>
            </a: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PCR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仪的</a:t>
            </a:r>
            <a:r>
              <a:rPr kumimoji="1" lang="zh-CN" altLang="en-US" sz="2400" b="1" kern="1200" cap="none" spc="0" normalizeH="0" baseline="0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循环程序</a:t>
            </a:r>
            <a:endParaRPr kumimoji="1" lang="zh-CN" altLang="en-US" sz="2400" b="1" kern="1200" cap="none" spc="0" normalizeH="0" baseline="0" noProof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38979" name="Rectangle 3"/>
          <p:cNvSpPr>
            <a:spLocks noChangeArrowheads="1"/>
          </p:cNvSpPr>
          <p:nvPr/>
        </p:nvSpPr>
        <p:spPr bwMode="auto">
          <a:xfrm>
            <a:off x="1250315" y="1907540"/>
            <a:ext cx="7292975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①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过程：将微量离心管放在离心机上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,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离心约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10s</a:t>
            </a:r>
            <a:endParaRPr kumimoji="1" lang="en-US" altLang="zh-CN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38980" name="Rectangle 4"/>
          <p:cNvSpPr>
            <a:spLocks noChangeArrowheads="1"/>
          </p:cNvSpPr>
          <p:nvPr/>
        </p:nvSpPr>
        <p:spPr bwMode="auto">
          <a:xfrm>
            <a:off x="877570" y="1115695"/>
            <a:ext cx="1924050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</a:t>
            </a: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、离心</a:t>
            </a:r>
            <a:endParaRPr kumimoji="1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38981" name="Rectangle 5"/>
          <p:cNvSpPr>
            <a:spLocks noChangeArrowheads="1"/>
          </p:cNvSpPr>
          <p:nvPr/>
        </p:nvSpPr>
        <p:spPr bwMode="auto">
          <a:xfrm>
            <a:off x="877570" y="3740785"/>
            <a:ext cx="2095500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</a:t>
            </a: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、反应</a:t>
            </a:r>
            <a:endParaRPr kumimoji="1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38982" name="Rectangle 6"/>
          <p:cNvSpPr>
            <a:spLocks noChangeArrowheads="1"/>
          </p:cNvSpPr>
          <p:nvPr/>
        </p:nvSpPr>
        <p:spPr bwMode="auto">
          <a:xfrm>
            <a:off x="1250315" y="2706370"/>
            <a:ext cx="6718935" cy="8299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②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离心目的：使反应液体集中在离心管底部，提高反应效果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8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8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389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38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89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89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89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89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389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389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8978" grpId="0" bldLvl="0" animBg="1"/>
      <p:bldP spid="638979" grpId="0" bldLvl="0" animBg="1"/>
      <p:bldP spid="638980" grpId="0" bldLvl="0" animBg="1"/>
      <p:bldP spid="638981" grpId="0" bldLvl="0" animBg="1"/>
      <p:bldP spid="638982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graphicFrame>
        <p:nvGraphicFramePr>
          <p:cNvPr id="640002" name="Group 2"/>
          <p:cNvGraphicFramePr>
            <a:graphicFrameLocks noGrp="1"/>
          </p:cNvGraphicFramePr>
          <p:nvPr>
            <p:ph idx="1"/>
          </p:nvPr>
        </p:nvGraphicFramePr>
        <p:xfrm>
          <a:off x="1020445" y="1773555"/>
          <a:ext cx="7112635" cy="3542030"/>
        </p:xfrm>
        <a:graphic>
          <a:graphicData uri="http://schemas.openxmlformats.org/drawingml/2006/table">
            <a:tbl>
              <a:tblPr/>
              <a:tblGrid>
                <a:gridCol w="1725930"/>
                <a:gridCol w="1795145"/>
                <a:gridCol w="1796415"/>
                <a:gridCol w="1795145"/>
              </a:tblGrid>
              <a:tr h="707390"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循环数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变性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复性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延伸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4880"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第一次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94°C</a:t>
                      </a: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，</a:t>
                      </a: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10min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－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－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4880"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30</a:t>
                      </a: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次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９</a:t>
                      </a: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4℃</a:t>
                      </a: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，</a:t>
                      </a: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30s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55℃</a:t>
                      </a: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，</a:t>
                      </a: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30s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72℃</a:t>
                      </a: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，</a:t>
                      </a: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1min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4880"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</a:rPr>
                        <a:t>最后一次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９</a:t>
                      </a: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4℃</a:t>
                      </a: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，</a:t>
                      </a: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1min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55℃</a:t>
                      </a: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，</a:t>
                      </a: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30s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72℃</a:t>
                      </a: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，</a:t>
                      </a: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1min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3143250" y="955675"/>
            <a:ext cx="286702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kumimoji="1" lang="en-US" altLang="zh-CN" sz="2800" b="1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PCR</a:t>
            </a:r>
            <a:r>
              <a:rPr kumimoji="1" lang="zh-CN" altLang="en-US" sz="2800" b="1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仪的循环程序</a:t>
            </a:r>
            <a:endParaRPr kumimoji="1" lang="zh-CN" altLang="en-US" sz="2800" b="1" noProof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0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0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641026" name="Rectangle 2"/>
          <p:cNvSpPr>
            <a:spLocks noChangeArrowheads="1"/>
          </p:cNvSpPr>
          <p:nvPr/>
        </p:nvSpPr>
        <p:spPr bwMode="auto">
          <a:xfrm>
            <a:off x="800100" y="1825625"/>
            <a:ext cx="7715250" cy="8299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PCR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技术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高度灵敏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，为了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避免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外源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等因素的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污染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而造成干扰实验，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PCR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操作时要注意做到：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41027" name="Rectangle 3"/>
          <p:cNvSpPr>
            <a:spLocks noChangeArrowheads="1"/>
          </p:cNvSpPr>
          <p:nvPr/>
        </p:nvSpPr>
        <p:spPr bwMode="auto">
          <a:xfrm>
            <a:off x="628650" y="920115"/>
            <a:ext cx="3051175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6</a:t>
            </a: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、注意事项</a:t>
            </a:r>
            <a:endParaRPr kumimoji="1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41028" name="Rectangle 4"/>
          <p:cNvSpPr>
            <a:spLocks noChangeArrowheads="1"/>
          </p:cNvSpPr>
          <p:nvPr/>
        </p:nvSpPr>
        <p:spPr bwMode="auto">
          <a:xfrm>
            <a:off x="1026160" y="3014345"/>
            <a:ext cx="7561580" cy="8299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①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隔离操作区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，所用微量离心管、枪头、缓冲液以及蒸馏水等在使用必须进行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高压灭菌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；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641029" name="Rectangle 5"/>
          <p:cNvSpPr>
            <a:spLocks noChangeArrowheads="1"/>
          </p:cNvSpPr>
          <p:nvPr/>
        </p:nvSpPr>
        <p:spPr bwMode="auto">
          <a:xfrm>
            <a:off x="1026160" y="4403725"/>
            <a:ext cx="7561580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②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分装试剂，简化操作程序，使用一次性枪头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1026" grpId="0" bldLvl="0" animBg="1"/>
      <p:bldP spid="641027" grpId="0" bldLvl="0" animBg="1"/>
      <p:bldP spid="641028" grpId="0" bldLvl="0" animBg="1"/>
      <p:bldP spid="641029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642050" name="Rectangle 2"/>
          <p:cNvSpPr>
            <a:spLocks noChangeArrowheads="1"/>
          </p:cNvSpPr>
          <p:nvPr/>
        </p:nvSpPr>
        <p:spPr bwMode="auto">
          <a:xfrm>
            <a:off x="628650" y="1691005"/>
            <a:ext cx="7086600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（一）理论上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扩增数目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的计算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42051" name="Rectangle 3"/>
          <p:cNvSpPr>
            <a:spLocks noChangeArrowheads="1"/>
          </p:cNvSpPr>
          <p:nvPr/>
        </p:nvSpPr>
        <p:spPr bwMode="auto">
          <a:xfrm>
            <a:off x="504825" y="886619"/>
            <a:ext cx="4648200" cy="52197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三、</a:t>
            </a: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课题成果评价</a:t>
            </a:r>
            <a:endParaRPr kumimoji="1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642052" name="Rectangle 4"/>
          <p:cNvSpPr>
            <a:spLocks noChangeArrowheads="1"/>
          </p:cNvSpPr>
          <p:nvPr/>
        </p:nvSpPr>
        <p:spPr bwMode="auto">
          <a:xfrm>
            <a:off x="883920" y="2391410"/>
            <a:ext cx="6698615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 </a:t>
            </a:r>
            <a:r>
              <a:rPr kumimoji="0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一条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，复制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n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次， 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为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 </a:t>
            </a:r>
            <a:r>
              <a:rPr kumimoji="1" lang="en-US" altLang="zh-CN" sz="2400" b="1" i="0" u="none" strike="noStrike" kern="1200" cap="none" spc="0" normalizeH="0" baseline="3000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n</a:t>
            </a:r>
            <a:endParaRPr kumimoji="1" lang="en-US" altLang="zh-CN" sz="2400" b="1" i="0" u="none" strike="noStrike" kern="1200" cap="none" spc="0" normalizeH="0" baseline="3000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42053" name="Rectangle 5"/>
          <p:cNvSpPr>
            <a:spLocks noChangeArrowheads="1"/>
          </p:cNvSpPr>
          <p:nvPr/>
        </p:nvSpPr>
        <p:spPr bwMode="auto">
          <a:xfrm>
            <a:off x="883920" y="2959100"/>
            <a:ext cx="8458200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 </a:t>
            </a:r>
            <a:r>
              <a:rPr kumimoji="0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条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，复制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n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次， 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为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a x2 </a:t>
            </a:r>
            <a:r>
              <a:rPr kumimoji="1" lang="en-US" altLang="zh-CN" sz="2400" b="1" i="0" u="none" strike="noStrike" kern="1200" cap="none" spc="0" normalizeH="0" baseline="3000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n</a:t>
            </a:r>
            <a:endParaRPr kumimoji="1" lang="en-US" altLang="zh-CN" sz="2400" b="1" i="0" u="none" strike="noStrike" kern="1200" cap="none" spc="0" normalizeH="0" baseline="3000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42054" name="Rectangle 6"/>
          <p:cNvSpPr>
            <a:spLocks noChangeArrowheads="1"/>
          </p:cNvSpPr>
          <p:nvPr/>
        </p:nvSpPr>
        <p:spPr bwMode="auto">
          <a:xfrm>
            <a:off x="504825" y="3544095"/>
            <a:ext cx="7086600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（二）实验中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含量的测定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42055" name="Rectangle 7"/>
          <p:cNvSpPr>
            <a:spLocks noChangeArrowheads="1"/>
          </p:cNvSpPr>
          <p:nvPr/>
        </p:nvSpPr>
        <p:spPr bwMode="auto">
          <a:xfrm>
            <a:off x="883920" y="4193065"/>
            <a:ext cx="1905000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 </a:t>
            </a:r>
            <a:r>
              <a:rPr kumimoji="0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原理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42056" name="Rectangle 8"/>
          <p:cNvSpPr>
            <a:spLocks noChangeArrowheads="1"/>
          </p:cNvSpPr>
          <p:nvPr/>
        </p:nvSpPr>
        <p:spPr bwMode="auto">
          <a:xfrm>
            <a:off x="1070610" y="4653280"/>
            <a:ext cx="7002780" cy="11988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anchor="ctr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可以通过计算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含量来评价扩增的效果，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在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260nm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的紫外线波段有一强烈的吸收峰，峰值的大小与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的含量有关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" fill="hold"/>
                                        <p:tgtEl>
                                          <p:spTgt spid="64205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" fill="hold"/>
                                        <p:tgtEl>
                                          <p:spTgt spid="64205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" fill="hold"/>
                                        <p:tgtEl>
                                          <p:spTgt spid="64205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2050" grpId="0" bldLvl="0" animBg="1"/>
      <p:bldP spid="642051" grpId="0" bldLvl="0" animBg="1"/>
      <p:bldP spid="642052" grpId="0" bldLvl="0" animBg="1"/>
      <p:bldP spid="642053" grpId="0" bldLvl="0" animBg="1"/>
      <p:bldP spid="642054" grpId="0" bldLvl="0" animBg="1"/>
      <p:bldP spid="642055" grpId="0" bldLvl="0" animBg="1"/>
      <p:bldP spid="642056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643074" name="Rectangle 2"/>
          <p:cNvSpPr>
            <a:spLocks noChangeArrowheads="1"/>
          </p:cNvSpPr>
          <p:nvPr/>
        </p:nvSpPr>
        <p:spPr bwMode="auto">
          <a:xfrm>
            <a:off x="628650" y="766763"/>
            <a:ext cx="2219960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anchor="ctr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 </a:t>
            </a: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</a:t>
            </a: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过程</a:t>
            </a:r>
            <a:endParaRPr kumimoji="1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43075" name="Rectangle 3"/>
          <p:cNvSpPr>
            <a:spLocks noChangeArrowheads="1"/>
          </p:cNvSpPr>
          <p:nvPr/>
        </p:nvSpPr>
        <p:spPr bwMode="auto">
          <a:xfrm>
            <a:off x="628650" y="1365250"/>
            <a:ext cx="1803400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①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稀释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643076" name="Rectangle 4"/>
          <p:cNvSpPr>
            <a:spLocks noChangeArrowheads="1"/>
          </p:cNvSpPr>
          <p:nvPr/>
        </p:nvSpPr>
        <p:spPr bwMode="auto">
          <a:xfrm>
            <a:off x="741680" y="1861820"/>
            <a:ext cx="7282815" cy="8299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2uLPCR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反应液，加入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98uL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蒸馏水，即将样品进行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50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倍稀释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43077" name="Rectangle 5"/>
          <p:cNvSpPr>
            <a:spLocks noChangeArrowheads="1"/>
          </p:cNvSpPr>
          <p:nvPr/>
        </p:nvSpPr>
        <p:spPr bwMode="auto">
          <a:xfrm>
            <a:off x="628650" y="2926080"/>
            <a:ext cx="2358390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②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对照调零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643078" name="Rectangle 6"/>
          <p:cNvSpPr>
            <a:spLocks noChangeArrowheads="1"/>
          </p:cNvSpPr>
          <p:nvPr/>
        </p:nvSpPr>
        <p:spPr bwMode="auto">
          <a:xfrm>
            <a:off x="741680" y="3480435"/>
            <a:ext cx="7698740" cy="8299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以蒸馏水作为空白对照，在波长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260nm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处，将紫外分光光度计的读数调节至零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43079" name="Rectangle 7"/>
          <p:cNvSpPr>
            <a:spLocks noChangeArrowheads="1"/>
          </p:cNvSpPr>
          <p:nvPr/>
        </p:nvSpPr>
        <p:spPr bwMode="auto">
          <a:xfrm>
            <a:off x="741680" y="5081905"/>
            <a:ext cx="7907020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anchor="ctr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取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稀释液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100uL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至比色杯中，测定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260nm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处的光吸收值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43080" name="Rectangle 8"/>
          <p:cNvSpPr>
            <a:spLocks noChangeArrowheads="1"/>
          </p:cNvSpPr>
          <p:nvPr/>
        </p:nvSpPr>
        <p:spPr bwMode="auto">
          <a:xfrm>
            <a:off x="628650" y="4517390"/>
            <a:ext cx="2358390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③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计算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4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3074" grpId="0" bldLvl="0" animBg="1"/>
      <p:bldP spid="643075" grpId="0" bldLvl="0" animBg="1"/>
      <p:bldP spid="643076" grpId="0" bldLvl="0" animBg="1"/>
      <p:bldP spid="643077" grpId="0" bldLvl="0" animBg="1"/>
      <p:bldP spid="643078" grpId="0" bldLvl="0" animBg="1"/>
      <p:bldP spid="643079" grpId="0" bldLvl="0" animBg="1"/>
      <p:bldP spid="643080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644098" name="Rectangle 2"/>
          <p:cNvSpPr>
            <a:spLocks noChangeArrowheads="1"/>
          </p:cNvSpPr>
          <p:nvPr/>
        </p:nvSpPr>
        <p:spPr bwMode="auto">
          <a:xfrm>
            <a:off x="504825" y="677863"/>
            <a:ext cx="2819400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④</a:t>
            </a: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计算</a:t>
            </a:r>
            <a:endParaRPr kumimoji="1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644099" name="Rectangle 3"/>
          <p:cNvSpPr>
            <a:spLocks noChangeArrowheads="1"/>
          </p:cNvSpPr>
          <p:nvPr/>
        </p:nvSpPr>
        <p:spPr bwMode="auto">
          <a:xfrm>
            <a:off x="1083945" y="1200150"/>
            <a:ext cx="6008370" cy="8299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含量（ 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Symbol" panose="05050102010706020507" pitchFamily="18" charset="2"/>
              </a:rPr>
              <a:t>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Symbol" panose="05050102010706020507" pitchFamily="18" charset="2"/>
              </a:rPr>
              <a:t>g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）＝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50 </a:t>
            </a:r>
            <a:r>
              <a:rPr kumimoji="1" lang="en-US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×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(260nm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的读数）                              </a:t>
            </a:r>
            <a:r>
              <a:rPr kumimoji="1" lang="en-US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×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稀释倍数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644100" name="Picture 4" descr="B2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3945" y="3083560"/>
            <a:ext cx="4651375" cy="30251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44101" name="Rectangle 5"/>
          <p:cNvSpPr>
            <a:spLocks noChangeArrowheads="1"/>
          </p:cNvSpPr>
          <p:nvPr/>
        </p:nvSpPr>
        <p:spPr bwMode="auto">
          <a:xfrm>
            <a:off x="1083945" y="2162175"/>
            <a:ext cx="6612890" cy="8299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50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 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Symbol" panose="05050102010706020507" pitchFamily="18" charset="2"/>
              </a:rPr>
              <a:t>g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/ml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在厚度为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1cm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比色杯中的吸光值为</a:t>
            </a: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0.02</a:t>
            </a:r>
            <a:endParaRPr kumimoji="1" lang="en-US" altLang="zh-CN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44102" name="Text Box 6"/>
          <p:cNvSpPr txBox="1">
            <a:spLocks noChangeArrowheads="1"/>
          </p:cNvSpPr>
          <p:nvPr/>
        </p:nvSpPr>
        <p:spPr bwMode="auto">
          <a:xfrm>
            <a:off x="5616575" y="5347018"/>
            <a:ext cx="2325370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p>
            <a:pPr marR="0" defTabSz="914400">
              <a:buClrTx/>
              <a:buSzTx/>
              <a:buFontTx/>
              <a:buNone/>
              <a:defRPr/>
            </a:pP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+mn-cs"/>
              </a:rPr>
              <a:t>紫外分光光度计</a:t>
            </a:r>
            <a:endParaRPr kumimoji="1" lang="zh-CN" altLang="en-US" sz="2400" b="1" kern="1200" cap="none" spc="0" normalizeH="0" baseline="0" noProof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64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4098" grpId="0" bldLvl="0" animBg="1"/>
      <p:bldP spid="644099" grpId="0" bldLvl="0" animBg="1"/>
      <p:bldP spid="644101" grpId="0" bldLvl="0" animBg="1"/>
      <p:bldP spid="644102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32770" name="Picture 2" descr="51000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39545" y="1501775"/>
            <a:ext cx="6264910" cy="33667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45123" name="Rectangle 3"/>
          <p:cNvSpPr>
            <a:spLocks noChangeArrowheads="1"/>
          </p:cNvSpPr>
          <p:nvPr/>
        </p:nvSpPr>
        <p:spPr bwMode="auto">
          <a:xfrm>
            <a:off x="3943985" y="4953635"/>
            <a:ext cx="1255395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比色杯</a:t>
            </a:r>
            <a:endParaRPr kumimoji="1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647170" name="Rectangle 2"/>
          <p:cNvSpPr>
            <a:spLocks noChangeArrowheads="1"/>
          </p:cNvSpPr>
          <p:nvPr/>
        </p:nvSpPr>
        <p:spPr bwMode="auto">
          <a:xfrm>
            <a:off x="628650" y="861695"/>
            <a:ext cx="2355850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五、实验小结</a:t>
            </a:r>
            <a:endParaRPr kumimoji="1" lang="zh-CN" altLang="en-US" sz="28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647171" name="Text Box 3"/>
          <p:cNvSpPr txBox="1">
            <a:spLocks noChangeArrowheads="1"/>
          </p:cNvSpPr>
          <p:nvPr/>
        </p:nvSpPr>
        <p:spPr bwMode="auto">
          <a:xfrm>
            <a:off x="909320" y="1536700"/>
            <a:ext cx="7136130" cy="37846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R="0" indent="457200" algn="just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PCR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仪加热高温使（    ）变性</a:t>
            </a: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, 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低温复性使引物与模板</a:t>
            </a: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     ）</a:t>
            </a: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,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延伸需将反应温度升至中温</a:t>
            </a: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(     ),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在（               ）的作用下</a:t>
            </a: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,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以 （                 ）为原料</a:t>
            </a: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,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以（     ）为复制的起点</a:t>
            </a: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,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合成新链。 如此重复改变反应温度</a:t>
            </a: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,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经（                       ）三个阶段为一个循环</a:t>
            </a: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,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每一次循环使特异区段的基因拷贝数放大一倍</a:t>
            </a: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,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一般样品是经过</a:t>
            </a: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30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次循环</a:t>
            </a: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,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最终使基因放大了数百万倍</a:t>
            </a: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; 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将扩增产物进行电泳</a:t>
            </a: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,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经溴化乙锭染色</a:t>
            </a: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,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在紫外灯照射下肉眼能见到扩增特异区段的</a:t>
            </a:r>
            <a:r>
              <a:rPr kumimoji="1" lang="en-US" altLang="zh-CN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DNA</a:t>
            </a:r>
            <a:r>
              <a:rPr kumimoji="1" lang="zh-CN" altLang="en-US" sz="24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带。</a:t>
            </a:r>
            <a:endParaRPr kumimoji="1" lang="zh-CN" altLang="en-US" sz="2400" b="1" kern="1200" cap="none" spc="0" normalizeH="0" baseline="0" noProof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47172" name="Rectangle 4"/>
          <p:cNvSpPr>
            <a:spLocks noChangeArrowheads="1"/>
          </p:cNvSpPr>
          <p:nvPr/>
        </p:nvSpPr>
        <p:spPr bwMode="auto">
          <a:xfrm>
            <a:off x="4175125" y="1536383"/>
            <a:ext cx="793750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模板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647173" name="Rectangle 5"/>
          <p:cNvSpPr>
            <a:spLocks noChangeArrowheads="1"/>
          </p:cNvSpPr>
          <p:nvPr/>
        </p:nvSpPr>
        <p:spPr bwMode="auto">
          <a:xfrm>
            <a:off x="2984500" y="1825625"/>
            <a:ext cx="793750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互补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647174" name="Rectangle 6"/>
          <p:cNvSpPr>
            <a:spLocks noChangeArrowheads="1"/>
          </p:cNvSpPr>
          <p:nvPr/>
        </p:nvSpPr>
        <p:spPr bwMode="auto">
          <a:xfrm>
            <a:off x="3655378" y="2285683"/>
            <a:ext cx="1643380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Taq</a:t>
            </a: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聚合酶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647175" name="Rectangle 7"/>
          <p:cNvSpPr>
            <a:spLocks noChangeArrowheads="1"/>
          </p:cNvSpPr>
          <p:nvPr/>
        </p:nvSpPr>
        <p:spPr bwMode="auto">
          <a:xfrm>
            <a:off x="1368108" y="2681923"/>
            <a:ext cx="3028950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四种脱氧核苷酸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647176" name="Rectangle 8"/>
          <p:cNvSpPr>
            <a:spLocks noChangeArrowheads="1"/>
          </p:cNvSpPr>
          <p:nvPr/>
        </p:nvSpPr>
        <p:spPr bwMode="auto">
          <a:xfrm>
            <a:off x="5987733" y="2607310"/>
            <a:ext cx="793750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引物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647177" name="Rectangle 9"/>
          <p:cNvSpPr>
            <a:spLocks noChangeArrowheads="1"/>
          </p:cNvSpPr>
          <p:nvPr/>
        </p:nvSpPr>
        <p:spPr bwMode="auto">
          <a:xfrm>
            <a:off x="1770698" y="3335338"/>
            <a:ext cx="2626360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变性、复性和延伸</a:t>
            </a:r>
            <a:endParaRPr kumimoji="1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647178" name="Rectangle 10"/>
          <p:cNvSpPr>
            <a:spLocks noChangeArrowheads="1"/>
          </p:cNvSpPr>
          <p:nvPr/>
        </p:nvSpPr>
        <p:spPr bwMode="auto">
          <a:xfrm>
            <a:off x="1540828" y="2221548"/>
            <a:ext cx="868045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72℃</a:t>
            </a:r>
            <a:endParaRPr kumimoji="1" lang="en-US" altLang="zh-CN" sz="2400" b="1" i="0" u="none" strike="noStrike" kern="1200" cap="none" spc="0" normalizeH="0" baseline="0" noProof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64717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" fill="hold"/>
                                        <p:tgtEl>
                                          <p:spTgt spid="64717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4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4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" fill="hold"/>
                                        <p:tgtEl>
                                          <p:spTgt spid="64717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" fill="hold"/>
                                        <p:tgtEl>
                                          <p:spTgt spid="64717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" fill="hold"/>
                                        <p:tgtEl>
                                          <p:spTgt spid="64717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" fill="hold"/>
                                        <p:tgtEl>
                                          <p:spTgt spid="64717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7172" grpId="0" bldLvl="0" animBg="1"/>
      <p:bldP spid="647173" grpId="0" bldLvl="0" animBg="1"/>
      <p:bldP spid="647174" grpId="0" bldLvl="0" animBg="1"/>
      <p:bldP spid="647175" grpId="0" bldLvl="0" animBg="1"/>
      <p:bldP spid="647176" grpId="0" bldLvl="0" animBg="1"/>
      <p:bldP spid="647177" grpId="0" bldLvl="0" animBg="1"/>
      <p:bldP spid="647178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图片 6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32185" y="1178718"/>
            <a:ext cx="8460581" cy="4471989"/>
            <a:chOff x="442913" y="428624"/>
            <a:chExt cx="11280774" cy="5962652"/>
          </a:xfrm>
        </p:grpSpPr>
        <p:sp>
          <p:nvSpPr>
            <p:cNvPr id="9" name="矩形: 圆角 8"/>
            <p:cNvSpPr/>
            <p:nvPr/>
          </p:nvSpPr>
          <p:spPr>
            <a:xfrm>
              <a:off x="442913" y="5232043"/>
              <a:ext cx="1223962" cy="1159233"/>
            </a:xfrm>
            <a:prstGeom prst="roundRect">
              <a:avLst/>
            </a:prstGeom>
            <a:solidFill>
              <a:srgbClr val="F74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0" name="矩形: 圆角 9"/>
            <p:cNvSpPr/>
            <p:nvPr/>
          </p:nvSpPr>
          <p:spPr>
            <a:xfrm>
              <a:off x="10499725" y="428624"/>
              <a:ext cx="1223962" cy="1159233"/>
            </a:xfrm>
            <a:prstGeom prst="roundRect">
              <a:avLst/>
            </a:prstGeom>
            <a:solidFill>
              <a:srgbClr val="F74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7" name="矩形 6"/>
            <p:cNvSpPr/>
            <p:nvPr/>
          </p:nvSpPr>
          <p:spPr>
            <a:xfrm>
              <a:off x="673100" y="622300"/>
              <a:ext cx="10858500" cy="55753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14300" sx="102000" sy="1020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11" name="TextBox 4"/>
          <p:cNvSpPr txBox="1"/>
          <p:nvPr/>
        </p:nvSpPr>
        <p:spPr>
          <a:xfrm>
            <a:off x="2771210" y="2998867"/>
            <a:ext cx="3600986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zh-CN" alt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细圆简体" panose="02010601030101010101" pitchFamily="2" charset="-122"/>
                <a:ea typeface="方正细圆简体" panose="02010601030101010101" pitchFamily="2" charset="-122"/>
              </a:rPr>
              <a:t>谢谢！</a:t>
            </a:r>
            <a:endParaRPr lang="zh-CN" altLang="en-US" sz="4000" b="1" dirty="0">
              <a:solidFill>
                <a:schemeClr val="tx1">
                  <a:lumMod val="95000"/>
                  <a:lumOff val="5000"/>
                </a:schemeClr>
              </a:solidFill>
              <a:latin typeface="方正细圆简体" panose="02010601030101010101" pitchFamily="2" charset="-122"/>
              <a:ea typeface="方正细圆简体" panose="02010601030101010101" pitchFamily="2" charset="-122"/>
            </a:endParaRPr>
          </a:p>
        </p:txBody>
      </p:sp>
      <p:sp>
        <p:nvSpPr>
          <p:cNvPr id="35" name="矩形: 圆顶角 34"/>
          <p:cNvSpPr/>
          <p:nvPr/>
        </p:nvSpPr>
        <p:spPr>
          <a:xfrm rot="10800000">
            <a:off x="3636281" y="1159268"/>
            <a:ext cx="1878695" cy="462364"/>
          </a:xfrm>
          <a:prstGeom prst="round2SameRect">
            <a:avLst>
              <a:gd name="adj1" fmla="val 21302"/>
              <a:gd name="adj2" fmla="val 0"/>
            </a:avLst>
          </a:prstGeom>
          <a:solidFill>
            <a:srgbClr val="7AB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3" name="组合 2"/>
          <p:cNvGrpSpPr/>
          <p:nvPr/>
        </p:nvGrpSpPr>
        <p:grpSpPr>
          <a:xfrm>
            <a:off x="3636281" y="5206594"/>
            <a:ext cx="1878695" cy="586988"/>
            <a:chOff x="4848375" y="5799125"/>
            <a:chExt cx="2504926" cy="782650"/>
          </a:xfrm>
        </p:grpSpPr>
        <p:sp>
          <p:nvSpPr>
            <p:cNvPr id="36" name="矩形 35"/>
            <p:cNvSpPr/>
            <p:nvPr/>
          </p:nvSpPr>
          <p:spPr>
            <a:xfrm>
              <a:off x="4848375" y="6197600"/>
              <a:ext cx="2504926" cy="384175"/>
            </a:xfrm>
            <a:prstGeom prst="rect">
              <a:avLst/>
            </a:prstGeom>
            <a:solidFill>
              <a:srgbClr val="7AB8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7" name="等腰三角形 36"/>
            <p:cNvSpPr/>
            <p:nvPr/>
          </p:nvSpPr>
          <p:spPr>
            <a:xfrm>
              <a:off x="5759985" y="5799125"/>
              <a:ext cx="690563" cy="399124"/>
            </a:xfrm>
            <a:prstGeom prst="triangle">
              <a:avLst/>
            </a:prstGeom>
            <a:solidFill>
              <a:srgbClr val="7AB8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773136" y="2550208"/>
            <a:ext cx="5567649" cy="1723517"/>
            <a:chOff x="2400588" y="1534224"/>
            <a:chExt cx="7423532" cy="2298022"/>
          </a:xfrm>
        </p:grpSpPr>
        <p:grpSp>
          <p:nvGrpSpPr>
            <p:cNvPr id="53" name="组合 52"/>
            <p:cNvGrpSpPr/>
            <p:nvPr/>
          </p:nvGrpSpPr>
          <p:grpSpPr>
            <a:xfrm>
              <a:off x="2400588" y="1534224"/>
              <a:ext cx="1795213" cy="2238682"/>
              <a:chOff x="-1707351" y="3178155"/>
              <a:chExt cx="1338966" cy="1669729"/>
            </a:xfrm>
          </p:grpSpPr>
          <p:pic>
            <p:nvPicPr>
              <p:cNvPr id="51" name="图片 50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4360720">
                <a:off x="-1839893" y="3778712"/>
                <a:ext cx="1201714" cy="936630"/>
              </a:xfrm>
              <a:prstGeom prst="rect">
                <a:avLst/>
              </a:prstGeom>
            </p:spPr>
          </p:pic>
          <p:grpSp>
            <p:nvGrpSpPr>
              <p:cNvPr id="52" name="组合 51"/>
              <p:cNvGrpSpPr/>
              <p:nvPr/>
            </p:nvGrpSpPr>
            <p:grpSpPr>
              <a:xfrm>
                <a:off x="-1614016" y="3178155"/>
                <a:ext cx="1245631" cy="1512324"/>
                <a:chOff x="-1614016" y="3178155"/>
                <a:chExt cx="1245631" cy="1512324"/>
              </a:xfrm>
            </p:grpSpPr>
            <p:pic>
              <p:nvPicPr>
                <p:cNvPr id="50" name="图片 49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3868440" flipH="1">
                  <a:off x="-1520622" y="3478369"/>
                  <a:ext cx="1392582" cy="911893"/>
                </a:xfrm>
                <a:prstGeom prst="rect">
                  <a:avLst/>
                </a:prstGeom>
              </p:spPr>
            </p:pic>
            <p:pic>
              <p:nvPicPr>
                <p:cNvPr id="49" name="图片 48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8985227">
                  <a:off x="-1614016" y="3178155"/>
                  <a:ext cx="863140" cy="1512324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4" name="组合 53"/>
            <p:cNvGrpSpPr/>
            <p:nvPr/>
          </p:nvGrpSpPr>
          <p:grpSpPr>
            <a:xfrm flipH="1">
              <a:off x="8028907" y="1593564"/>
              <a:ext cx="1795213" cy="2238682"/>
              <a:chOff x="-1707351" y="3178155"/>
              <a:chExt cx="1338966" cy="1669729"/>
            </a:xfrm>
          </p:grpSpPr>
          <p:pic>
            <p:nvPicPr>
              <p:cNvPr id="55" name="图片 5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4360720">
                <a:off x="-1839893" y="3778712"/>
                <a:ext cx="1201714" cy="936630"/>
              </a:xfrm>
              <a:prstGeom prst="rect">
                <a:avLst/>
              </a:prstGeom>
            </p:spPr>
          </p:pic>
          <p:grpSp>
            <p:nvGrpSpPr>
              <p:cNvPr id="56" name="组合 55"/>
              <p:cNvGrpSpPr/>
              <p:nvPr/>
            </p:nvGrpSpPr>
            <p:grpSpPr>
              <a:xfrm>
                <a:off x="-1614016" y="3178155"/>
                <a:ext cx="1245631" cy="1512324"/>
                <a:chOff x="-1614016" y="3178155"/>
                <a:chExt cx="1245631" cy="1512324"/>
              </a:xfrm>
            </p:grpSpPr>
            <p:pic>
              <p:nvPicPr>
                <p:cNvPr id="57" name="图片 56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3868440" flipH="1">
                  <a:off x="-1520622" y="3478369"/>
                  <a:ext cx="1392582" cy="911893"/>
                </a:xfrm>
                <a:prstGeom prst="rect">
                  <a:avLst/>
                </a:prstGeom>
              </p:spPr>
            </p:pic>
            <p:pic>
              <p:nvPicPr>
                <p:cNvPr id="58" name="图片 57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8985227">
                  <a:off x="-1614016" y="3178155"/>
                  <a:ext cx="863140" cy="151232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6" presetClass="entr" presetSubtype="0" fill="hold" grpId="0" nodeType="withEffect">
                                  <p:stCondLst>
                                    <p:cond delay="275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40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27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6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65" tmFilter="0, 0; 0.125,0.2665; 0.25,0.4; 0.375,0.465; 0.5,0.5;  0.625,0.535; 0.75,0.6; 0.875,0.7335; 1,1">
                                          <p:stCondLst>
                                            <p:cond delay="46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32" tmFilter="0, 0; 0.125,0.2665; 0.25,0.4; 0.375,0.465; 0.5,0.5;  0.625,0.535; 0.75,0.6; 0.875,0.7335; 1,1">
                                          <p:stCondLst>
                                            <p:cond delay="92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15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18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16" decel="50000">
                                          <p:stCondLst>
                                            <p:cond delay="47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8">
                                          <p:stCondLst>
                                            <p:cond delay="91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16" decel="50000">
                                          <p:stCondLst>
                                            <p:cond delay="93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8">
                                          <p:stCondLst>
                                            <p:cond delay="11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16" decel="50000">
                                          <p:stCondLst>
                                            <p:cond delay="11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8">
                                          <p:stCondLst>
                                            <p:cond delay="126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16" decel="50000">
                                          <p:stCondLst>
                                            <p:cond delay="128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5" grpId="0" bldLvl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2859</Words>
  <Application>WPS 演示</Application>
  <PresentationFormat>宽屏</PresentationFormat>
  <Paragraphs>333</Paragraphs>
  <Slides>30</Slides>
  <Notes>29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3" baseType="lpstr">
      <vt:lpstr>Arial</vt:lpstr>
      <vt:lpstr>宋体</vt:lpstr>
      <vt:lpstr>Wingdings</vt:lpstr>
      <vt:lpstr>黑体</vt:lpstr>
      <vt:lpstr>等线</vt:lpstr>
      <vt:lpstr>微软雅黑</vt:lpstr>
      <vt:lpstr>Arial Unicode MS</vt:lpstr>
      <vt:lpstr>等线 Light</vt:lpstr>
      <vt:lpstr>华文中宋</vt:lpstr>
      <vt:lpstr>Times New Roman</vt:lpstr>
      <vt:lpstr>Symbol</vt:lpstr>
      <vt:lpstr>方正细圆简体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小清新毕业答辩</dc:title>
  <dc:creator>zjc</dc:creator>
  <cp:lastModifiedBy>12196</cp:lastModifiedBy>
  <cp:revision>481</cp:revision>
  <dcterms:created xsi:type="dcterms:W3CDTF">2018-01-07T13:00:00Z</dcterms:created>
  <dcterms:modified xsi:type="dcterms:W3CDTF">2018-08-28T13:38:12Z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