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ctiveX/activeX1.bin" ContentType="application/vnd.ms-office.activeX"/>
  <Override PartName="/ppt/activeX/activeX1.xml" ContentType="application/vnd.ms-office.activeX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92" r:id="rId3"/>
    <p:sldId id="321" r:id="rId4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322" r:id="rId15"/>
    <p:sldId id="271" r:id="rId16"/>
    <p:sldId id="272" r:id="rId17"/>
    <p:sldId id="280" r:id="rId18"/>
    <p:sldId id="320" r:id="rId19"/>
    <p:sldId id="276" r:id="rId20"/>
    <p:sldId id="277" r:id="rId21"/>
    <p:sldId id="279" r:id="rId22"/>
    <p:sldId id="281" r:id="rId23"/>
    <p:sldId id="282" r:id="rId24"/>
    <p:sldId id="284" r:id="rId25"/>
    <p:sldId id="283" r:id="rId26"/>
    <p:sldId id="278" r:id="rId27"/>
    <p:sldId id="286" r:id="rId28"/>
    <p:sldId id="323" r:id="rId29"/>
    <p:sldId id="287" r:id="rId30"/>
    <p:sldId id="291" r:id="rId31"/>
    <p:sldId id="288" r:id="rId32"/>
    <p:sldId id="290" r:id="rId33"/>
    <p:sldId id="258" r:id="rId34"/>
    <p:sldId id="351" r:id="rId35"/>
    <p:sldId id="352" r:id="rId3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59" autoAdjust="0"/>
    <p:restoredTop sz="86519" autoAdjust="0"/>
  </p:normalViewPr>
  <p:slideViewPr>
    <p:cSldViewPr>
      <p:cViewPr varScale="1">
        <p:scale>
          <a:sx n="70" d="100"/>
          <a:sy n="70" d="100"/>
        </p:scale>
        <p:origin x="-1152" y="-108"/>
      </p:cViewPr>
      <p:guideLst>
        <p:guide orient="horz" pos="2163"/>
        <p:guide pos="2937"/>
      </p:guideLst>
    </p:cSldViewPr>
  </p:slideViewPr>
  <p:outlineViewPr>
    <p:cViewPr>
      <p:scale>
        <a:sx n="33" d="100"/>
        <a:sy n="33" d="100"/>
      </p:scale>
      <p:origin x="25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1AE20-1120-4ADB-95E2-18B58017DD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CE901-6C67-4BE7-BF20-8CDFDADC8D5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9E290E-B897-4C81-8DB9-5E218080C6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CE901-6C67-4BE7-BF20-8CDFDADC8D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9E290E-B897-4C81-8DB9-5E218080C6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CE901-6C67-4BE7-BF20-8CDFDADC8D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CE901-6C67-4BE7-BF20-8CDFDADC8D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05C7-2800-4487-99AC-1137A26845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FFE8-B676-4389-9377-68243E032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05C7-2800-4487-99AC-1137A26845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FFE8-B676-4389-9377-68243E032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05C7-2800-4487-99AC-1137A26845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FFE8-B676-4389-9377-68243E032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05C7-2800-4487-99AC-1137A26845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FFE8-B676-4389-9377-68243E032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05C7-2800-4487-99AC-1137A26845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FFE8-B676-4389-9377-68243E032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05C7-2800-4487-99AC-1137A26845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FFE8-B676-4389-9377-68243E032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05C7-2800-4487-99AC-1137A26845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FFE8-B676-4389-9377-68243E032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05C7-2800-4487-99AC-1137A26845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FFE8-B676-4389-9377-68243E032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05C7-2800-4487-99AC-1137A26845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FFE8-B676-4389-9377-68243E032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05C7-2800-4487-99AC-1137A26845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FFE8-B676-4389-9377-68243E032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05C7-2800-4487-99AC-1137A26845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FFE8-B676-4389-9377-68243E032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605C7-2800-4487-99AC-1137A26845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3FFE8-B676-4389-9377-68243E032F4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ppt/slides/ppt/slides/ppt/slides/ppt/&#26032;&#22352;&#26631;2016&#21516;&#27493;/&#20154;&#25945;&#29983;&#29289;&#36873;&#20462;&#19977;/&#26032;&#24314;&#25991;&#20214;&#22841;/&#31532;1&#31456;.TIF" TargetMode="Externa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wmf"/><Relationship Id="rId1" Type="http://schemas.openxmlformats.org/officeDocument/2006/relationships/control" Target="../activeX/activeX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emf"/><Relationship Id="rId1" Type="http://schemas.openxmlformats.org/officeDocument/2006/relationships/oleObject" Target="../embeddings/oleObject1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32219" descr="E:/新坐标2016同步/人教生物选修三/新建文件夹/第1章.TIF"/>
          <p:cNvPicPr>
            <a:picLocks noChangeAspect="1" noChangeArrowheads="1"/>
          </p:cNvPicPr>
          <p:nvPr/>
        </p:nvPicPr>
        <p:blipFill>
          <a:blip r:embed="rId1" r:link="rId2" cstate="print"/>
          <a:srcRect/>
          <a:stretch>
            <a:fillRect/>
          </a:stretch>
        </p:blipFill>
        <p:spPr bwMode="auto">
          <a:xfrm>
            <a:off x="0" y="1196752"/>
            <a:ext cx="9144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1259632" y="3717032"/>
            <a:ext cx="62646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600" b="1" dirty="0" smtClean="0">
                <a:solidFill>
                  <a:schemeClr val="tx2"/>
                </a:solidFill>
                <a:latin typeface="宋体" panose="02010600030101010101" pitchFamily="2" charset="-122"/>
                <a:sym typeface="+mn-ea"/>
              </a:rPr>
              <a:t>1.2  </a:t>
            </a:r>
            <a:r>
              <a:rPr lang="zh-CN" altLang="en-US" sz="3600" b="1" dirty="0" smtClean="0">
                <a:solidFill>
                  <a:schemeClr val="tx2"/>
                </a:solidFill>
                <a:latin typeface="宋体" panose="02010600030101010101" pitchFamily="2" charset="-122"/>
                <a:sym typeface="+mn-ea"/>
              </a:rPr>
              <a:t>基因工程的原理和技术</a:t>
            </a:r>
            <a:endParaRPr lang="zh-CN" altLang="en-US" sz="3600" b="1" dirty="0" smtClean="0">
              <a:solidFill>
                <a:schemeClr val="tx2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60240" y="1196752"/>
            <a:ext cx="7020272" cy="115212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203848" y="1609636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第一章      基因工程</a:t>
            </a:r>
            <a:endParaRPr lang="zh-CN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06145" y="128905"/>
            <a:ext cx="6901180" cy="766445"/>
          </a:xfrm>
          <a:prstGeom prst="rect">
            <a:avLst/>
          </a:prstGeom>
        </p:spPr>
        <p:txBody>
          <a:bodyPr vert="horz" lIns="51435" tIns="25717" rIns="51435" bIns="25717" rtlCol="0" anchor="b" anchorCtr="0"/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>
                <a:solidFill>
                  <a:srgbClr val="4868A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latinLnBrk="0">
              <a:lnSpc>
                <a:spcPct val="100000"/>
              </a:lnSpc>
            </a:pPr>
            <a:r>
              <a:rPr lang="zh-CN" sz="3200" b="1" dirty="0">
                <a:latin typeface="Tahoma" panose="020B0604030504040204" pitchFamily="34" charset="0"/>
                <a:sym typeface="+mn-ea"/>
              </a:rPr>
              <a:t>一、基因工程的原理</a:t>
            </a:r>
            <a:endParaRPr lang="zh-CN" sz="3200" b="1" dirty="0">
              <a:gradFill>
                <a:gsLst>
                  <a:gs pos="0">
                    <a:schemeClr val="accent1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75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atin typeface="Tahoma" panose="020B0604030504040204" pitchFamily="34" charset="0"/>
              <a:sym typeface="+mn-ea"/>
            </a:endParaRPr>
          </a:p>
        </p:txBody>
      </p:sp>
      <p:sp>
        <p:nvSpPr>
          <p:cNvPr id="4" name="内容占位符 3"/>
          <p:cNvSpPr/>
          <p:nvPr>
            <p:ph idx="1"/>
          </p:nvPr>
        </p:nvSpPr>
        <p:spPr>
          <a:xfrm>
            <a:off x="375285" y="789940"/>
            <a:ext cx="8249920" cy="1579245"/>
          </a:xfrm>
        </p:spPr>
        <p:txBody>
          <a:bodyPr>
            <a:normAutofit lnSpcReduction="10000"/>
          </a:bodyPr>
          <a:p>
            <a:pPr indent="0" eaLnBrk="1" latinLnBrk="0" hangingPunct="1">
              <a:lnSpc>
                <a:spcPct val="110000"/>
              </a:lnSpc>
              <a:buNone/>
            </a:pPr>
            <a:endParaRPr lang="zh-CN" altLang="en-US" sz="2800"/>
          </a:p>
          <a:p>
            <a:pPr indent="0" eaLnBrk="1" latinLnBrk="0" hangingPunct="1">
              <a:lnSpc>
                <a:spcPct val="110000"/>
              </a:lnSpc>
              <a:buNone/>
            </a:pPr>
            <a:r>
              <a:rPr lang="zh-CN" altLang="en-US" sz="2800"/>
              <a:t>       让人们感兴趣的基因（即</a:t>
            </a:r>
            <a:r>
              <a:rPr lang="zh-CN" altLang="en-US" sz="2800">
                <a:solidFill>
                  <a:srgbClr val="FF0000"/>
                </a:solidFill>
              </a:rPr>
              <a:t>目的基因</a:t>
            </a:r>
            <a:r>
              <a:rPr lang="zh-CN" altLang="en-US" sz="2800"/>
              <a:t>）在</a:t>
            </a:r>
            <a:r>
              <a:rPr lang="zh-CN" altLang="en-US" sz="2800">
                <a:solidFill>
                  <a:srgbClr val="FF0000"/>
                </a:solidFill>
              </a:rPr>
              <a:t>宿主细胞</a:t>
            </a:r>
            <a:r>
              <a:rPr lang="zh-CN" altLang="en-US" sz="2800"/>
              <a:t>中稳定和高效地表达。</a:t>
            </a:r>
            <a:endParaRPr lang="zh-CN" altLang="en-US" sz="2800"/>
          </a:p>
        </p:txBody>
      </p:sp>
      <p:sp>
        <p:nvSpPr>
          <p:cNvPr id="5" name="内容占位符 3"/>
          <p:cNvSpPr/>
          <p:nvPr/>
        </p:nvSpPr>
        <p:spPr>
          <a:xfrm>
            <a:off x="465455" y="2184400"/>
            <a:ext cx="8422640" cy="157924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90000" lnSpcReduction="10000"/>
          </a:bodyPr>
          <a:lstStyle>
            <a:lvl1pPr marL="357505" indent="-357505" algn="just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60000"/>
              <a:buFont typeface="Wingdings 2" pitchFamily="18" charset="2"/>
              <a:buChar char="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cs"/>
              </a:defRPr>
            </a:lvl1pPr>
            <a:lvl2pPr marL="360045" indent="-179705" algn="just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幼圆" pitchFamily="49" charset="-122"/>
                <a:ea typeface="黑体" panose="02010609060101010101" pitchFamily="49" charset="-122"/>
                <a:cs typeface="+mn-cs"/>
              </a:defRPr>
            </a:lvl2pPr>
            <a:lvl3pPr marL="539750" indent="-179705" algn="l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90" indent="-179705" algn="l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795" indent="-179705" algn="l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/>
              <a:t>       </a:t>
            </a:r>
            <a:r>
              <a:rPr lang="zh-CN" altLang="en-US">
                <a:solidFill>
                  <a:srgbClr val="FF0000"/>
                </a:solidFill>
              </a:rPr>
              <a:t>目的基因</a:t>
            </a:r>
            <a:r>
              <a:rPr lang="zh-CN" altLang="en-US"/>
              <a:t>：是指编码人们所需要合成的蛋白质的结构基因，是人们所需要的基因。如</a:t>
            </a:r>
            <a:r>
              <a:rPr lang="zh-CN" altLang="en-US">
                <a:solidFill>
                  <a:srgbClr val="FF0000"/>
                </a:solidFill>
              </a:rPr>
              <a:t>人的胰岛素基因、干扰素基因、白细胞介素基因、植物的抗病基因、抗虫基因、抗除草剂基因等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6" name="内容占位符 3"/>
          <p:cNvSpPr/>
          <p:nvPr/>
        </p:nvSpPr>
        <p:spPr>
          <a:xfrm>
            <a:off x="465455" y="3632200"/>
            <a:ext cx="8249920" cy="157924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normAutofit lnSpcReduction="10000"/>
          </a:bodyPr>
          <a:lstStyle>
            <a:lvl1pPr marL="357505" indent="-357505" algn="just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60000"/>
              <a:buFont typeface="Wingdings 2" pitchFamily="18" charset="2"/>
              <a:buChar char="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cs"/>
              </a:defRPr>
            </a:lvl1pPr>
            <a:lvl2pPr marL="360045" indent="-179705" algn="just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幼圆" pitchFamily="49" charset="-122"/>
                <a:ea typeface="黑体" panose="02010609060101010101" pitchFamily="49" charset="-122"/>
                <a:cs typeface="+mn-cs"/>
              </a:defRPr>
            </a:lvl2pPr>
            <a:lvl3pPr marL="539750" indent="-179705" algn="l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90" indent="-179705" algn="l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795" indent="-179705" algn="l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/>
              <a:t>       </a:t>
            </a:r>
            <a:r>
              <a:rPr lang="zh-CN" altLang="en-US">
                <a:solidFill>
                  <a:srgbClr val="FF0000"/>
                </a:solidFill>
              </a:rPr>
              <a:t>宿主细胞（受体细胞）</a:t>
            </a:r>
            <a:r>
              <a:rPr lang="zh-CN" altLang="en-US"/>
              <a:t>：是让目的基因进行克隆和表达的细胞。如</a:t>
            </a:r>
            <a:r>
              <a:rPr lang="zh-CN" altLang="en-US">
                <a:solidFill>
                  <a:srgbClr val="FF0000"/>
                </a:solidFill>
              </a:rPr>
              <a:t>大肠杆菌、枯草杆菌、酵母菌和动植物细胞等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7" name="内容占位符 3"/>
          <p:cNvSpPr/>
          <p:nvPr/>
        </p:nvSpPr>
        <p:spPr>
          <a:xfrm>
            <a:off x="465455" y="4831080"/>
            <a:ext cx="8249920" cy="157924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normAutofit lnSpcReduction="10000"/>
          </a:bodyPr>
          <a:lstStyle>
            <a:lvl1pPr marL="357505" indent="-357505" algn="just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60000"/>
              <a:buFont typeface="Wingdings 2" pitchFamily="18" charset="2"/>
              <a:buChar char="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cs"/>
              </a:defRPr>
            </a:lvl1pPr>
            <a:lvl2pPr marL="360045" indent="-179705" algn="just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幼圆" pitchFamily="49" charset="-122"/>
                <a:ea typeface="黑体" panose="02010609060101010101" pitchFamily="49" charset="-122"/>
                <a:cs typeface="+mn-cs"/>
              </a:defRPr>
            </a:lvl2pPr>
            <a:lvl3pPr marL="539750" indent="-179705" algn="l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90" indent="-179705" algn="l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795" indent="-179705" algn="l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/>
              <a:t>       例如：人</a:t>
            </a:r>
            <a:r>
              <a:rPr lang="zh-CN" altLang="en-US">
                <a:solidFill>
                  <a:srgbClr val="FF0000"/>
                </a:solidFill>
              </a:rPr>
              <a:t>生长激素基因</a:t>
            </a:r>
            <a:r>
              <a:rPr lang="zh-CN" altLang="en-US"/>
              <a:t>导入</a:t>
            </a:r>
            <a:r>
              <a:rPr lang="zh-CN" altLang="en-US">
                <a:solidFill>
                  <a:srgbClr val="FF0000"/>
                </a:solidFill>
              </a:rPr>
              <a:t>大肠杆菌</a:t>
            </a:r>
            <a:r>
              <a:rPr lang="zh-CN" altLang="en-US"/>
              <a:t>进行克隆，并合成生长激素。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  <p:sp>
        <p:nvSpPr>
          <p:cNvPr id="72718" name="矩形标注 72717"/>
          <p:cNvSpPr/>
          <p:nvPr/>
        </p:nvSpPr>
        <p:spPr>
          <a:xfrm>
            <a:off x="2087563" y="5814060"/>
            <a:ext cx="1368425" cy="431800"/>
          </a:xfrm>
          <a:prstGeom prst="wedgeRectCallout">
            <a:avLst>
              <a:gd name="adj1" fmla="val 48722"/>
              <a:gd name="adj2" fmla="val -95954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sz="2000" b="1" i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  <a:t>目的基因</a:t>
            </a:r>
            <a:endParaRPr lang="zh-CN" altLang="en-US" sz="2000" b="1" i="1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72719" name="矩形标注 72718"/>
          <p:cNvSpPr/>
          <p:nvPr/>
        </p:nvSpPr>
        <p:spPr>
          <a:xfrm>
            <a:off x="4198303" y="5821998"/>
            <a:ext cx="1368425" cy="431800"/>
          </a:xfrm>
          <a:prstGeom prst="wedgeRectCallout">
            <a:avLst>
              <a:gd name="adj1" fmla="val 48722"/>
              <a:gd name="adj2" fmla="val -95954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sz="2000" b="1" i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  <a:t>宿主细胞</a:t>
            </a:r>
            <a:endParaRPr lang="zh-CN" altLang="en-US" sz="2000" b="1" i="1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2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2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8" grpId="0" bldLvl="0" animBg="1"/>
      <p:bldP spid="72719" grpId="0" bldLvl="0" animBg="1"/>
      <p:bldP spid="4" grpId="0" uiExpand="1" build="p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ChangeArrowheads="1"/>
          </p:cNvSpPr>
          <p:nvPr/>
        </p:nvSpPr>
        <p:spPr bwMode="auto">
          <a:xfrm>
            <a:off x="2716634" y="1616577"/>
            <a:ext cx="4514047" cy="4038861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rot="10800000" wrap="none" anchor="ctr"/>
          <a:lstStyle/>
          <a:p>
            <a:endParaRPr lang="zh-CN" altLang="en-US" sz="2200">
              <a:latin typeface="Arial" panose="020B0604020202020204" pitchFamily="34" charset="0"/>
            </a:endParaRPr>
          </a:p>
        </p:txBody>
      </p:sp>
      <p:sp>
        <p:nvSpPr>
          <p:cNvPr id="244743" name="Rectangle 7"/>
          <p:cNvSpPr>
            <a:spLocks noChangeArrowheads="1"/>
          </p:cNvSpPr>
          <p:nvPr/>
        </p:nvSpPr>
        <p:spPr bwMode="auto">
          <a:xfrm>
            <a:off x="611562" y="908720"/>
            <a:ext cx="3535223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宋体" panose="02010600030101010101" pitchFamily="2" charset="-122"/>
              </a:rPr>
              <a:t>1</a:t>
            </a:r>
            <a:r>
              <a:rPr lang="zh-CN" altLang="en-US" sz="2800" dirty="0">
                <a:latin typeface="宋体" panose="02010600030101010101" pitchFamily="2" charset="-122"/>
              </a:rPr>
              <a:t>、目的基因的获取</a:t>
            </a:r>
            <a:endParaRPr lang="zh-CN" altLang="en-US" sz="2800" dirty="0">
              <a:latin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11505" y="1412875"/>
            <a:ext cx="4254500" cy="1099185"/>
            <a:chOff x="963" y="2225"/>
            <a:chExt cx="6700" cy="1731"/>
          </a:xfrm>
        </p:grpSpPr>
        <p:sp>
          <p:nvSpPr>
            <p:cNvPr id="244739" name="AutoShape 3"/>
            <p:cNvSpPr>
              <a:spLocks noChangeArrowheads="1"/>
            </p:cNvSpPr>
            <p:nvPr/>
          </p:nvSpPr>
          <p:spPr bwMode="auto">
            <a:xfrm>
              <a:off x="3844" y="2225"/>
              <a:ext cx="181" cy="907"/>
            </a:xfrm>
            <a:prstGeom prst="downArrow">
              <a:avLst>
                <a:gd name="adj1" fmla="val 50000"/>
                <a:gd name="adj2" fmla="val 96429"/>
              </a:avLst>
            </a:prstGeom>
            <a:solidFill>
              <a:srgbClr val="FF9966"/>
            </a:solidFill>
            <a:ln w="28575">
              <a:solidFill>
                <a:srgbClr val="6600CC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2270" smtClean="0"/>
            </a:p>
          </p:txBody>
        </p:sp>
        <p:sp>
          <p:nvSpPr>
            <p:cNvPr id="244744" name="Text Box 8"/>
            <p:cNvSpPr txBox="1">
              <a:spLocks noChangeArrowheads="1"/>
            </p:cNvSpPr>
            <p:nvPr/>
          </p:nvSpPr>
          <p:spPr bwMode="auto">
            <a:xfrm>
              <a:off x="963" y="3132"/>
              <a:ext cx="6701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dirty="0" smtClean="0">
                  <a:latin typeface="+mn-ea"/>
                  <a:ea typeface="+mn-ea"/>
                  <a:sym typeface="+mn-ea"/>
                </a:rPr>
                <a:t>2</a:t>
              </a:r>
              <a:r>
                <a:rPr lang="zh-CN" altLang="en-US" sz="2800" dirty="0" smtClean="0">
                  <a:latin typeface="+mn-ea"/>
                  <a:ea typeface="+mn-ea"/>
                  <a:sym typeface="+mn-ea"/>
                </a:rPr>
                <a:t>、形成重组</a:t>
              </a:r>
              <a:r>
                <a:rPr lang="en-US" altLang="zh-CN" sz="2800" dirty="0" smtClean="0">
                  <a:latin typeface="+mn-ea"/>
                  <a:ea typeface="+mn-ea"/>
                  <a:sym typeface="+mn-ea"/>
                </a:rPr>
                <a:t>DNA</a:t>
              </a:r>
              <a:r>
                <a:rPr lang="zh-CN" altLang="en-US" sz="2800" dirty="0" smtClean="0">
                  <a:latin typeface="+mn-ea"/>
                  <a:ea typeface="+mn-ea"/>
                  <a:sym typeface="+mn-ea"/>
                </a:rPr>
                <a:t>分子</a:t>
              </a:r>
              <a:endParaRPr lang="zh-CN" altLang="en-US" sz="2800" dirty="0" smtClean="0">
                <a:latin typeface="+mn-ea"/>
                <a:ea typeface="+mn-ea"/>
                <a:sym typeface="+mn-ea"/>
              </a:endParaRPr>
            </a:p>
          </p:txBody>
        </p:sp>
      </p:grpSp>
      <p:sp>
        <p:nvSpPr>
          <p:cNvPr id="29706" name="Text Box 11"/>
          <p:cNvSpPr txBox="1">
            <a:spLocks noChangeArrowheads="1"/>
          </p:cNvSpPr>
          <p:nvPr/>
        </p:nvSpPr>
        <p:spPr bwMode="auto">
          <a:xfrm>
            <a:off x="907415" y="109855"/>
            <a:ext cx="735266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sz="3200" b="1" dirty="0">
                <a:solidFill>
                  <a:srgbClr val="4868A2"/>
                </a:solidFill>
                <a:latin typeface="Tahoma" panose="020B0604030504040204" pitchFamily="34" charset="0"/>
                <a:ea typeface="+mj-ea"/>
                <a:cs typeface="+mj-cs"/>
                <a:sym typeface="+mn-ea"/>
              </a:rPr>
              <a:t>二、基因工程基本操作的五个步骤</a:t>
            </a:r>
            <a:endParaRPr lang="zh-CN" altLang="en-US" sz="3200" b="1" dirty="0" smtClean="0">
              <a:solidFill>
                <a:srgbClr val="4868A2"/>
              </a:solidFill>
              <a:latin typeface="Tahoma" panose="020B0604030504040204" pitchFamily="34" charset="0"/>
              <a:ea typeface="+mj-ea"/>
              <a:cs typeface="+mj-cs"/>
              <a:sym typeface="+mn-ea"/>
            </a:endParaRPr>
          </a:p>
        </p:txBody>
      </p:sp>
      <p:sp>
        <p:nvSpPr>
          <p:cNvPr id="244748" name="Rectangle 12"/>
          <p:cNvSpPr>
            <a:spLocks noChangeArrowheads="1"/>
          </p:cNvSpPr>
          <p:nvPr/>
        </p:nvSpPr>
        <p:spPr bwMode="auto">
          <a:xfrm>
            <a:off x="5148064" y="692696"/>
            <a:ext cx="3672408" cy="1152128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270" dirty="0" smtClean="0">
                <a:solidFill>
                  <a:srgbClr val="0000FF"/>
                </a:solidFill>
                <a:sym typeface="+mn-ea"/>
              </a:rPr>
              <a:t>有了目的基因，我们才能赋予一种生物以另一种生物的遗传特性。</a:t>
            </a:r>
            <a:endParaRPr lang="zh-CN" altLang="en-US" sz="2270" dirty="0" smtClean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244749" name="Text Box 13"/>
          <p:cNvSpPr txBox="1">
            <a:spLocks noChangeArrowheads="1"/>
          </p:cNvSpPr>
          <p:nvPr/>
        </p:nvSpPr>
        <p:spPr bwMode="auto">
          <a:xfrm>
            <a:off x="5148064" y="1928648"/>
            <a:ext cx="3672408" cy="1140312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270" dirty="0" smtClean="0">
                <a:solidFill>
                  <a:srgbClr val="A50021"/>
                </a:solidFill>
                <a:sym typeface="+mn-ea"/>
              </a:rPr>
              <a:t>使目的基因在受体细胞中稳定存在，并可进行遗传、表达和发挥作用 </a:t>
            </a:r>
            <a:endParaRPr lang="zh-CN" altLang="en-US" sz="2270" dirty="0" smtClean="0">
              <a:solidFill>
                <a:srgbClr val="A50021"/>
              </a:solidFill>
              <a:sym typeface="+mn-ea"/>
            </a:endParaRPr>
          </a:p>
        </p:txBody>
      </p:sp>
      <p:sp>
        <p:nvSpPr>
          <p:cNvPr id="244750" name="Rectangle 14"/>
          <p:cNvSpPr>
            <a:spLocks noChangeArrowheads="1"/>
          </p:cNvSpPr>
          <p:nvPr/>
        </p:nvSpPr>
        <p:spPr bwMode="auto">
          <a:xfrm>
            <a:off x="5148064" y="3140968"/>
            <a:ext cx="3690161" cy="1140312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270" dirty="0" smtClean="0">
                <a:solidFill>
                  <a:srgbClr val="0000FF"/>
                </a:solidFill>
                <a:sym typeface="+mn-ea"/>
              </a:rPr>
              <a:t>载体进入受体细胞稳定表达，才能实现一种生物的基因在另一种生物中的转化。 </a:t>
            </a:r>
            <a:endParaRPr lang="zh-CN" altLang="en-US" sz="2270" dirty="0" smtClean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244751" name="Text Box 15"/>
          <p:cNvSpPr txBox="1">
            <a:spLocks noChangeArrowheads="1"/>
          </p:cNvSpPr>
          <p:nvPr/>
        </p:nvSpPr>
        <p:spPr bwMode="auto">
          <a:xfrm>
            <a:off x="5148064" y="5527808"/>
            <a:ext cx="3672407" cy="1140312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270" dirty="0" smtClean="0">
                <a:solidFill>
                  <a:schemeClr val="accent2"/>
                </a:solidFill>
                <a:sym typeface="+mn-ea"/>
              </a:rPr>
              <a:t>才能确定目的基因是否真正在受体细胞中稳定遗传和正确表达。</a:t>
            </a:r>
            <a:endParaRPr lang="zh-CN" altLang="en-US" sz="2270" dirty="0" smtClean="0">
              <a:solidFill>
                <a:schemeClr val="accent2"/>
              </a:solidFill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11505" y="2564765"/>
            <a:ext cx="3816350" cy="1529715"/>
            <a:chOff x="963" y="4039"/>
            <a:chExt cx="6010" cy="2409"/>
          </a:xfrm>
        </p:grpSpPr>
        <p:sp>
          <p:nvSpPr>
            <p:cNvPr id="244745" name="Text Box 9"/>
            <p:cNvSpPr txBox="1">
              <a:spLocks noChangeArrowheads="1"/>
            </p:cNvSpPr>
            <p:nvPr/>
          </p:nvSpPr>
          <p:spPr bwMode="auto">
            <a:xfrm>
              <a:off x="963" y="4946"/>
              <a:ext cx="6010" cy="1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2800" dirty="0" smtClean="0">
                  <a:latin typeface="+mn-ea"/>
                  <a:ea typeface="+mn-ea"/>
                  <a:sym typeface="+mn-ea"/>
                </a:rPr>
                <a:t>3</a:t>
              </a:r>
              <a:r>
                <a:rPr lang="zh-CN" altLang="en-US" sz="2800" dirty="0" smtClean="0">
                  <a:latin typeface="+mn-ea"/>
                  <a:ea typeface="+mn-ea"/>
                  <a:sym typeface="+mn-ea"/>
                </a:rPr>
                <a:t>、将</a:t>
              </a:r>
              <a:r>
                <a:rPr lang="zh-CN" altLang="en-US" sz="2800" dirty="0" smtClean="0">
                  <a:latin typeface="+mn-ea"/>
                  <a:sym typeface="+mn-ea"/>
                </a:rPr>
                <a:t>重组</a:t>
              </a:r>
              <a:r>
                <a:rPr lang="en-US" altLang="zh-CN" sz="2800" dirty="0" smtClean="0">
                  <a:latin typeface="+mn-ea"/>
                  <a:sym typeface="+mn-ea"/>
                </a:rPr>
                <a:t>DNA</a:t>
              </a:r>
              <a:r>
                <a:rPr lang="zh-CN" altLang="en-US" sz="2800" dirty="0" smtClean="0">
                  <a:latin typeface="+mn-ea"/>
                  <a:sym typeface="+mn-ea"/>
                </a:rPr>
                <a:t>分子</a:t>
              </a:r>
              <a:r>
                <a:rPr lang="zh-CN" altLang="en-US" sz="2800" dirty="0" smtClean="0">
                  <a:latin typeface="+mn-ea"/>
                  <a:ea typeface="+mn-ea"/>
                  <a:sym typeface="+mn-ea"/>
                </a:rPr>
                <a:t>导入受体细胞</a:t>
              </a:r>
              <a:endParaRPr lang="zh-CN" altLang="en-US" sz="2800" dirty="0" smtClean="0">
                <a:latin typeface="+mn-ea"/>
                <a:ea typeface="+mn-ea"/>
                <a:sym typeface="+mn-ea"/>
              </a:endParaRPr>
            </a:p>
          </p:txBody>
        </p:sp>
        <p:sp>
          <p:nvSpPr>
            <p:cNvPr id="18" name="AutoShape 3"/>
            <p:cNvSpPr>
              <a:spLocks noChangeArrowheads="1"/>
            </p:cNvSpPr>
            <p:nvPr/>
          </p:nvSpPr>
          <p:spPr bwMode="auto">
            <a:xfrm>
              <a:off x="3844" y="4039"/>
              <a:ext cx="181" cy="907"/>
            </a:xfrm>
            <a:prstGeom prst="downArrow">
              <a:avLst>
                <a:gd name="adj1" fmla="val 50000"/>
                <a:gd name="adj2" fmla="val 96429"/>
              </a:avLst>
            </a:prstGeom>
            <a:solidFill>
              <a:srgbClr val="FF9966"/>
            </a:solidFill>
            <a:ln w="28575">
              <a:solidFill>
                <a:srgbClr val="6600CC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2270" smtClean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1505" y="4077335"/>
            <a:ext cx="3959860" cy="1457325"/>
            <a:chOff x="963" y="6421"/>
            <a:chExt cx="6236" cy="2295"/>
          </a:xfrm>
        </p:grpSpPr>
        <p:sp>
          <p:nvSpPr>
            <p:cNvPr id="244746" name="Text Box 10"/>
            <p:cNvSpPr txBox="1">
              <a:spLocks noChangeArrowheads="1"/>
            </p:cNvSpPr>
            <p:nvPr/>
          </p:nvSpPr>
          <p:spPr bwMode="auto">
            <a:xfrm>
              <a:off x="963" y="7214"/>
              <a:ext cx="6237" cy="1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2800" dirty="0" smtClean="0">
                  <a:latin typeface="+mn-ea"/>
                  <a:ea typeface="+mn-ea"/>
                  <a:sym typeface="+mn-ea"/>
                </a:rPr>
                <a:t>4</a:t>
              </a:r>
              <a:r>
                <a:rPr lang="zh-CN" altLang="en-US" sz="2800" dirty="0" smtClean="0">
                  <a:latin typeface="+mn-ea"/>
                  <a:ea typeface="+mn-ea"/>
                  <a:sym typeface="+mn-ea"/>
                </a:rPr>
                <a:t>、筛选含有目的基因的受体细胞</a:t>
              </a:r>
              <a:endParaRPr lang="zh-CN" altLang="en-US" sz="2800" dirty="0" smtClean="0">
                <a:latin typeface="+mn-ea"/>
                <a:ea typeface="+mn-ea"/>
                <a:sym typeface="+mn-ea"/>
              </a:endParaRPr>
            </a:p>
          </p:txBody>
        </p:sp>
        <p:sp>
          <p:nvSpPr>
            <p:cNvPr id="19" name="AutoShape 3"/>
            <p:cNvSpPr>
              <a:spLocks noChangeArrowheads="1"/>
            </p:cNvSpPr>
            <p:nvPr/>
          </p:nvSpPr>
          <p:spPr bwMode="auto">
            <a:xfrm>
              <a:off x="3844" y="6421"/>
              <a:ext cx="181" cy="907"/>
            </a:xfrm>
            <a:prstGeom prst="downArrow">
              <a:avLst>
                <a:gd name="adj1" fmla="val 50000"/>
                <a:gd name="adj2" fmla="val 96429"/>
              </a:avLst>
            </a:prstGeom>
            <a:solidFill>
              <a:srgbClr val="FF9966"/>
            </a:solidFill>
            <a:ln w="28575">
              <a:solidFill>
                <a:srgbClr val="6600CC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2270" smtClean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63905" y="5517515"/>
            <a:ext cx="4175760" cy="1099185"/>
            <a:chOff x="1203" y="8689"/>
            <a:chExt cx="6576" cy="1731"/>
          </a:xfrm>
        </p:grpSpPr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1203" y="9596"/>
              <a:ext cx="6577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dirty="0" smtClean="0">
                  <a:latin typeface="+mn-ea"/>
                  <a:ea typeface="+mn-ea"/>
                  <a:sym typeface="+mn-ea"/>
                </a:rPr>
                <a:t>5</a:t>
              </a:r>
              <a:r>
                <a:rPr lang="zh-CN" altLang="en-US" sz="2800" dirty="0" smtClean="0">
                  <a:latin typeface="+mn-ea"/>
                  <a:ea typeface="+mn-ea"/>
                  <a:sym typeface="+mn-ea"/>
                </a:rPr>
                <a:t>、目的基因的表达</a:t>
              </a:r>
              <a:endParaRPr lang="zh-CN" altLang="en-US" sz="2800" dirty="0" smtClean="0">
                <a:latin typeface="+mn-ea"/>
                <a:ea typeface="+mn-ea"/>
                <a:sym typeface="+mn-ea"/>
              </a:endParaRPr>
            </a:p>
          </p:txBody>
        </p:sp>
        <p:sp>
          <p:nvSpPr>
            <p:cNvPr id="20" name="AutoShape 3"/>
            <p:cNvSpPr>
              <a:spLocks noChangeArrowheads="1"/>
            </p:cNvSpPr>
            <p:nvPr/>
          </p:nvSpPr>
          <p:spPr bwMode="auto">
            <a:xfrm>
              <a:off x="3844" y="8689"/>
              <a:ext cx="181" cy="907"/>
            </a:xfrm>
            <a:prstGeom prst="downArrow">
              <a:avLst>
                <a:gd name="adj1" fmla="val 50000"/>
                <a:gd name="adj2" fmla="val 96429"/>
              </a:avLst>
            </a:prstGeom>
            <a:solidFill>
              <a:srgbClr val="FF9966"/>
            </a:solidFill>
            <a:ln w="28575">
              <a:solidFill>
                <a:srgbClr val="6600CC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227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4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4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4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4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4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44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43" grpId="0"/>
      <p:bldP spid="244748" grpId="0" animBg="1"/>
      <p:bldP spid="244749" grpId="0" animBg="1"/>
      <p:bldP spid="244750" grpId="0" animBg="1"/>
      <p:bldP spid="2447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9512" y="116632"/>
            <a:ext cx="4248472" cy="1440159"/>
            <a:chOff x="35496" y="0"/>
            <a:chExt cx="3600400" cy="1246693"/>
          </a:xfrm>
        </p:grpSpPr>
        <p:sp>
          <p:nvSpPr>
            <p:cNvPr id="3" name="圆角矩形 2"/>
            <p:cNvSpPr/>
            <p:nvPr/>
          </p:nvSpPr>
          <p:spPr>
            <a:xfrm>
              <a:off x="35496" y="0"/>
              <a:ext cx="3491880" cy="836712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Rectangle 7"/>
            <p:cNvSpPr>
              <a:spLocks noChangeArrowheads="1"/>
            </p:cNvSpPr>
            <p:nvPr/>
          </p:nvSpPr>
          <p:spPr bwMode="auto">
            <a:xfrm>
              <a:off x="100673" y="169476"/>
              <a:ext cx="3535223" cy="107721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3200" b="1" dirty="0" smtClean="0">
                  <a:latin typeface="宋体" panose="02010600030101010101" pitchFamily="2" charset="-122"/>
                </a:rPr>
                <a:t>1</a:t>
              </a:r>
              <a:r>
                <a:rPr lang="zh-CN" altLang="en-US" sz="3200" b="1" dirty="0" smtClean="0">
                  <a:latin typeface="宋体" panose="02010600030101010101" pitchFamily="2" charset="-122"/>
                </a:rPr>
                <a:t>、目的基因的获取</a:t>
              </a:r>
              <a:endParaRPr lang="zh-CN" altLang="en-US" sz="3200" b="1" dirty="0">
                <a:latin typeface="宋体" panose="02010600030101010101" pitchFamily="2" charset="-122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13003" y="1637655"/>
            <a:ext cx="5647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Wingdings" panose="05000000000000000000" pitchFamily="2" charset="2"/>
              <a:buChar char="Ø"/>
            </a:pPr>
            <a:r>
              <a:rPr lang="zh-CN" altLang="en-US" sz="3200" b="1" dirty="0" smtClean="0"/>
              <a:t>获取目的基因有哪些方法？</a:t>
            </a:r>
            <a:endParaRPr lang="zh-CN" altLang="en-US" sz="3200" b="1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043608" y="2240682"/>
            <a:ext cx="5040313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025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025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、从基因文库中获取</a:t>
            </a:r>
            <a:endParaRPr lang="zh-CN" altLang="en-US" sz="3025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73771" y="2848694"/>
            <a:ext cx="5534025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025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sz="3025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、利用</a:t>
            </a:r>
            <a:r>
              <a:rPr lang="en-US" altLang="zh-CN" sz="3025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PCR</a:t>
            </a:r>
            <a:r>
              <a:rPr lang="zh-CN" altLang="en-US" sz="3025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技术扩增</a:t>
            </a:r>
            <a:endParaRPr lang="zh-CN" altLang="en-US" sz="3025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1057896" y="3455119"/>
            <a:ext cx="35496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025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sz="3025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、人工合成</a:t>
            </a:r>
            <a:endParaRPr lang="zh-CN" altLang="en-US" sz="3025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179512" y="1494086"/>
            <a:ext cx="46275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（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1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）基因文库</a:t>
            </a:r>
            <a:endParaRPr lang="zh-CN" altLang="en-US" sz="2800" b="1" dirty="0" smtClean="0">
              <a:solidFill>
                <a:srgbClr val="00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23528" y="2200846"/>
            <a:ext cx="8424936" cy="1755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23850" indent="-323850" eaLnBrk="0" hangingPunct="0">
              <a:lnSpc>
                <a:spcPct val="120000"/>
              </a:lnSpc>
              <a:spcBef>
                <a:spcPct val="20000"/>
              </a:spcBef>
              <a:buClr>
                <a:srgbClr val="BBE0E3"/>
              </a:buClr>
              <a:buSzPct val="65000"/>
            </a:pPr>
            <a:r>
              <a:rPr lang="en-US" altLang="zh-CN" sz="20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将含有某种生物不同基因的许多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DNA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片断，导入到受体菌的群体中，各个受体菌分别含有这种生物的不同基因，称为基因文库。</a:t>
            </a:r>
            <a:endParaRPr lang="zh-CN" altLang="en-US"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 Box 68"/>
          <p:cNvSpPr txBox="1">
            <a:spLocks noChangeArrowheads="1"/>
          </p:cNvSpPr>
          <p:nvPr/>
        </p:nvSpPr>
        <p:spPr bwMode="auto">
          <a:xfrm>
            <a:off x="683568" y="4280446"/>
            <a:ext cx="611187" cy="90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45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种类</a:t>
            </a:r>
            <a:endParaRPr lang="zh-CN" altLang="en-US" sz="2645" b="1" dirty="0" smtClean="0">
              <a:solidFill>
                <a:srgbClr val="00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5" name="Rectangle 70"/>
          <p:cNvSpPr>
            <a:spLocks noChangeArrowheads="1"/>
          </p:cNvSpPr>
          <p:nvPr/>
        </p:nvSpPr>
        <p:spPr bwMode="auto">
          <a:xfrm>
            <a:off x="1628130" y="4212183"/>
            <a:ext cx="714533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45" b="1" dirty="0" smtClean="0">
                <a:solidFill>
                  <a:srgbClr val="A50021"/>
                </a:solidFill>
                <a:latin typeface="+mn-ea"/>
                <a:ea typeface="+mn-ea"/>
                <a:sym typeface="+mn-ea"/>
              </a:rPr>
              <a:t>基因组文库：  </a:t>
            </a:r>
            <a:r>
              <a:rPr lang="zh-CN" altLang="en-US" sz="2645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含有一种生物的</a:t>
            </a:r>
            <a:r>
              <a:rPr lang="zh-CN" altLang="en-US" sz="2645" b="1" dirty="0" smtClean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全部</a:t>
            </a:r>
            <a:r>
              <a:rPr lang="zh-CN" altLang="en-US" sz="2645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基因</a:t>
            </a:r>
            <a:endParaRPr lang="zh-CN" altLang="en-US" sz="2645" b="1" dirty="0" smtClean="0">
              <a:solidFill>
                <a:srgbClr val="00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" name="Rectangle 71"/>
          <p:cNvSpPr>
            <a:spLocks noChangeArrowheads="1"/>
          </p:cNvSpPr>
          <p:nvPr/>
        </p:nvSpPr>
        <p:spPr bwMode="auto">
          <a:xfrm>
            <a:off x="1628130" y="4754786"/>
            <a:ext cx="7354888" cy="90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45" b="1" dirty="0" smtClean="0">
                <a:solidFill>
                  <a:srgbClr val="A50021"/>
                </a:solidFill>
                <a:latin typeface="+mn-ea"/>
                <a:ea typeface="+mn-ea"/>
                <a:sym typeface="+mn-ea"/>
              </a:rPr>
              <a:t>部分基因文库：</a:t>
            </a:r>
            <a:r>
              <a:rPr lang="zh-CN" altLang="en-US" sz="2645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只包含了一种生物的</a:t>
            </a:r>
            <a:r>
              <a:rPr lang="zh-CN" altLang="en-US" sz="2645" b="1" dirty="0" smtClean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部分</a:t>
            </a:r>
            <a:r>
              <a:rPr lang="zh-CN" altLang="en-US" sz="2645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基因，</a:t>
            </a:r>
            <a:endParaRPr lang="zh-CN" altLang="en-US" sz="2645" b="1" dirty="0" smtClean="0">
              <a:solidFill>
                <a:srgbClr val="000000"/>
              </a:solidFill>
              <a:latin typeface="+mn-ea"/>
              <a:ea typeface="+mn-ea"/>
              <a:sym typeface="+mn-ea"/>
            </a:endParaRPr>
          </a:p>
          <a:p>
            <a:pPr eaLnBrk="1" hangingPunct="1">
              <a:defRPr/>
            </a:pPr>
            <a:r>
              <a:rPr lang="zh-CN" altLang="en-US" sz="2645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                          如：</a:t>
            </a:r>
            <a:r>
              <a:rPr lang="en-US" altLang="zh-CN" sz="2645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cDNA</a:t>
            </a:r>
            <a:r>
              <a:rPr lang="zh-CN" altLang="en-US" sz="2645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文库</a:t>
            </a:r>
            <a:endParaRPr lang="zh-CN" altLang="en-US" sz="2645" b="1" dirty="0" smtClean="0">
              <a:solidFill>
                <a:srgbClr val="00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7" name="AutoShape 69"/>
          <p:cNvSpPr/>
          <p:nvPr/>
        </p:nvSpPr>
        <p:spPr bwMode="auto">
          <a:xfrm>
            <a:off x="1358255" y="4347121"/>
            <a:ext cx="136525" cy="954087"/>
          </a:xfrm>
          <a:prstGeom prst="leftBrace">
            <a:avLst>
              <a:gd name="adj1" fmla="val 58242"/>
              <a:gd name="adj2" fmla="val 50000"/>
            </a:avLst>
          </a:prstGeom>
          <a:noFill/>
          <a:ln w="25400">
            <a:solidFill>
              <a:srgbClr val="0000FF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zh-CN" sz="227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79512" y="116632"/>
            <a:ext cx="6120680" cy="966556"/>
            <a:chOff x="35496" y="0"/>
            <a:chExt cx="5187017" cy="836712"/>
          </a:xfrm>
        </p:grpSpPr>
        <p:sp>
          <p:nvSpPr>
            <p:cNvPr id="12" name="圆角矩形 11"/>
            <p:cNvSpPr/>
            <p:nvPr/>
          </p:nvSpPr>
          <p:spPr>
            <a:xfrm>
              <a:off x="35496" y="0"/>
              <a:ext cx="5125993" cy="83671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100673" y="169476"/>
              <a:ext cx="5121840" cy="5062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3200" b="1" dirty="0" smtClean="0">
                  <a:latin typeface="宋体" panose="02010600030101010101" pitchFamily="2" charset="-122"/>
                </a:rPr>
                <a:t>1.1 </a:t>
              </a:r>
              <a:r>
                <a:rPr lang="zh-CN" altLang="en-US" sz="3200" b="1" dirty="0" smtClean="0">
                  <a:latin typeface="宋体" panose="02010600030101010101" pitchFamily="2" charset="-122"/>
                </a:rPr>
                <a:t>从基因文库中获取目的基因</a:t>
              </a:r>
              <a:endParaRPr lang="zh-CN" altLang="en-US" sz="3200" b="1" dirty="0"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223589" y="1687537"/>
            <a:ext cx="3916363" cy="500062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45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提取某种生物的</a:t>
            </a:r>
            <a:r>
              <a:rPr lang="zh-CN" altLang="en-US" sz="2645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全部</a:t>
            </a:r>
            <a:r>
              <a:rPr lang="en-US" altLang="zh-CN" sz="2645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DNA</a:t>
            </a:r>
            <a:endParaRPr lang="en-US" altLang="zh-CN" sz="2645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611560" y="2420888"/>
            <a:ext cx="33305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27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用适当的 限制酶酶切</a:t>
            </a:r>
            <a:endParaRPr lang="zh-CN" altLang="en-US" sz="2270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493464" y="2970237"/>
            <a:ext cx="3173413" cy="4984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45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一定大小的</a:t>
            </a:r>
            <a:r>
              <a:rPr lang="en-US" altLang="zh-CN" sz="2645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DNA</a:t>
            </a:r>
            <a:r>
              <a:rPr lang="zh-CN" altLang="en-US" sz="2645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片段</a:t>
            </a:r>
            <a:endParaRPr lang="zh-CN" altLang="en-US" sz="2645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561727" y="3644924"/>
            <a:ext cx="357822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27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将</a:t>
            </a:r>
            <a:r>
              <a:rPr lang="en-US" altLang="zh-CN" sz="227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DNA</a:t>
            </a:r>
            <a:r>
              <a:rPr lang="zh-CN" altLang="en-US" sz="227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片段与载体连接</a:t>
            </a:r>
            <a:endParaRPr lang="zh-CN" altLang="en-US" sz="2270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236414" y="4319612"/>
            <a:ext cx="1620838" cy="5000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45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重组载体</a:t>
            </a:r>
            <a:endParaRPr lang="zh-CN" altLang="en-US" sz="2645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1979364" y="2227287"/>
            <a:ext cx="0" cy="74295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1979364" y="3509987"/>
            <a:ext cx="0" cy="74295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966539" y="5737249"/>
            <a:ext cx="1957388" cy="5000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45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基因组文库</a:t>
            </a:r>
            <a:endParaRPr lang="zh-CN" altLang="en-US" sz="2645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1979364" y="4859362"/>
            <a:ext cx="0" cy="74295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64927" y="4994299"/>
            <a:ext cx="25177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27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导入受体菌中储存</a:t>
            </a:r>
            <a:endParaRPr lang="zh-CN" altLang="en-US" sz="2270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96" name="Text Box 4"/>
          <p:cNvSpPr txBox="1">
            <a:spLocks noChangeArrowheads="1"/>
          </p:cNvSpPr>
          <p:nvPr/>
        </p:nvSpPr>
        <p:spPr bwMode="auto">
          <a:xfrm>
            <a:off x="395536" y="888901"/>
            <a:ext cx="7966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 smtClean="0">
                <a:latin typeface="+mn-ea"/>
                <a:ea typeface="+mn-ea"/>
                <a:sym typeface="+mn-ea"/>
              </a:rPr>
              <a:t>①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基因组文库的构建</a:t>
            </a:r>
            <a:endParaRPr lang="zh-CN" altLang="en-US" sz="2800" b="1" dirty="0" smtClean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7" name="Rectangle 7"/>
          <p:cNvSpPr>
            <a:spLocks noChangeArrowheads="1"/>
          </p:cNvSpPr>
          <p:nvPr/>
        </p:nvSpPr>
        <p:spPr bwMode="auto">
          <a:xfrm>
            <a:off x="-108520" y="188640"/>
            <a:ext cx="72691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35000"/>
              </a:spcBef>
              <a:defRPr/>
            </a:pPr>
            <a:r>
              <a:rPr kumimoji="1" lang="zh-CN" altLang="en-US" sz="2800" b="1" dirty="0" smtClean="0">
                <a:latin typeface="+mn-ea"/>
                <a:ea typeface="+mn-ea"/>
                <a:sym typeface="+mn-ea"/>
              </a:rPr>
              <a:t>（</a:t>
            </a:r>
            <a:r>
              <a:rPr kumimoji="1" lang="en-US" altLang="zh-CN" sz="2800" b="1" dirty="0" smtClean="0">
                <a:latin typeface="+mn-ea"/>
                <a:ea typeface="+mn-ea"/>
                <a:sym typeface="+mn-ea"/>
              </a:rPr>
              <a:t>2</a:t>
            </a:r>
            <a:r>
              <a:rPr kumimoji="1" lang="zh-CN" altLang="en-US" sz="2800" b="1" dirty="0" smtClean="0">
                <a:latin typeface="+mn-ea"/>
                <a:ea typeface="+mn-ea"/>
                <a:sym typeface="+mn-ea"/>
              </a:rPr>
              <a:t>）基因文库的构建方法</a:t>
            </a:r>
            <a:endParaRPr kumimoji="1" lang="zh-CN" altLang="en-US" sz="2800" b="1" dirty="0" smtClean="0">
              <a:latin typeface="+mn-ea"/>
              <a:ea typeface="+mn-ea"/>
              <a:sym typeface="+mn-ea"/>
            </a:endParaRPr>
          </a:p>
        </p:txBody>
      </p:sp>
      <p:grpSp>
        <p:nvGrpSpPr>
          <p:cNvPr id="99" name="Group 53"/>
          <p:cNvGrpSpPr/>
          <p:nvPr/>
        </p:nvGrpSpPr>
        <p:grpSpPr bwMode="auto">
          <a:xfrm>
            <a:off x="5127749" y="765175"/>
            <a:ext cx="4268787" cy="830263"/>
            <a:chOff x="2200" y="562"/>
            <a:chExt cx="2689" cy="523"/>
          </a:xfrm>
        </p:grpSpPr>
        <p:sp>
          <p:nvSpPr>
            <p:cNvPr id="100" name="Line 50"/>
            <p:cNvSpPr>
              <a:spLocks noChangeShapeType="1"/>
            </p:cNvSpPr>
            <p:nvPr/>
          </p:nvSpPr>
          <p:spPr bwMode="auto">
            <a:xfrm>
              <a:off x="2200" y="709"/>
              <a:ext cx="154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1" name="Line 51"/>
            <p:cNvSpPr>
              <a:spLocks noChangeShapeType="1"/>
            </p:cNvSpPr>
            <p:nvPr/>
          </p:nvSpPr>
          <p:spPr bwMode="auto">
            <a:xfrm>
              <a:off x="2200" y="845"/>
              <a:ext cx="154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2" name="Text Box 52"/>
            <p:cNvSpPr txBox="1">
              <a:spLocks noChangeArrowheads="1"/>
            </p:cNvSpPr>
            <p:nvPr/>
          </p:nvSpPr>
          <p:spPr bwMode="auto">
            <a:xfrm>
              <a:off x="3833" y="562"/>
              <a:ext cx="1056" cy="523"/>
            </a:xfrm>
            <a:prstGeom prst="rect">
              <a:avLst/>
            </a:prstGeom>
            <a:noFill/>
            <a:ln w="76200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0000CC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供体细胞</a:t>
              </a:r>
              <a:r>
                <a:rPr lang="en-US" altLang="zh-CN" sz="2400" dirty="0">
                  <a:solidFill>
                    <a:srgbClr val="0000CC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DNA</a:t>
              </a:r>
              <a:endParaRPr lang="en-US" altLang="zh-CN" sz="2400" dirty="0">
                <a:solidFill>
                  <a:srgbClr val="0000CC"/>
                </a:solidFill>
                <a:latin typeface="Tahoma" panose="020B060403050404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03" name="Text Box 55"/>
          <p:cNvSpPr txBox="1">
            <a:spLocks noChangeArrowheads="1"/>
          </p:cNvSpPr>
          <p:nvPr/>
        </p:nvSpPr>
        <p:spPr bwMode="auto">
          <a:xfrm>
            <a:off x="6325691" y="1311275"/>
            <a:ext cx="1990725" cy="457200"/>
          </a:xfrm>
          <a:prstGeom prst="rect">
            <a:avLst/>
          </a:prstGeom>
          <a:noFill/>
          <a:ln w="76200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限制酶</a:t>
            </a:r>
            <a:endParaRPr lang="zh-CN" altLang="en-US" sz="2400" dirty="0">
              <a:solidFill>
                <a:srgbClr val="FF0000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04" name="Line 56"/>
          <p:cNvSpPr>
            <a:spLocks noChangeShapeType="1"/>
          </p:cNvSpPr>
          <p:nvPr/>
        </p:nvSpPr>
        <p:spPr bwMode="auto">
          <a:xfrm>
            <a:off x="6300192" y="1384300"/>
            <a:ext cx="0" cy="5334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stealth" w="lg" len="lg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Line 57"/>
          <p:cNvSpPr>
            <a:spLocks noChangeShapeType="1"/>
          </p:cNvSpPr>
          <p:nvPr/>
        </p:nvSpPr>
        <p:spPr bwMode="auto">
          <a:xfrm>
            <a:off x="4428604" y="2032000"/>
            <a:ext cx="4333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6" name="Line 58"/>
          <p:cNvSpPr>
            <a:spLocks noChangeShapeType="1"/>
          </p:cNvSpPr>
          <p:nvPr/>
        </p:nvSpPr>
        <p:spPr bwMode="auto">
          <a:xfrm>
            <a:off x="4428604" y="2174875"/>
            <a:ext cx="4333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Line 59"/>
          <p:cNvSpPr>
            <a:spLocks noChangeShapeType="1"/>
          </p:cNvSpPr>
          <p:nvPr/>
        </p:nvSpPr>
        <p:spPr bwMode="auto">
          <a:xfrm>
            <a:off x="5147741" y="2032000"/>
            <a:ext cx="433388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8" name="Line 60"/>
          <p:cNvSpPr>
            <a:spLocks noChangeShapeType="1"/>
          </p:cNvSpPr>
          <p:nvPr/>
        </p:nvSpPr>
        <p:spPr bwMode="auto">
          <a:xfrm>
            <a:off x="5147741" y="2174875"/>
            <a:ext cx="433388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Line 61"/>
          <p:cNvSpPr>
            <a:spLocks noChangeShapeType="1"/>
          </p:cNvSpPr>
          <p:nvPr/>
        </p:nvSpPr>
        <p:spPr bwMode="auto">
          <a:xfrm>
            <a:off x="5868466" y="2032000"/>
            <a:ext cx="433388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0" name="Line 62"/>
          <p:cNvSpPr>
            <a:spLocks noChangeShapeType="1"/>
          </p:cNvSpPr>
          <p:nvPr/>
        </p:nvSpPr>
        <p:spPr bwMode="auto">
          <a:xfrm>
            <a:off x="5868466" y="2174875"/>
            <a:ext cx="433388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Line 63"/>
          <p:cNvSpPr>
            <a:spLocks noChangeShapeType="1"/>
          </p:cNvSpPr>
          <p:nvPr/>
        </p:nvSpPr>
        <p:spPr bwMode="auto">
          <a:xfrm>
            <a:off x="6587604" y="2032000"/>
            <a:ext cx="4333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Line 64"/>
          <p:cNvSpPr>
            <a:spLocks noChangeShapeType="1"/>
          </p:cNvSpPr>
          <p:nvPr/>
        </p:nvSpPr>
        <p:spPr bwMode="auto">
          <a:xfrm>
            <a:off x="6587604" y="2174875"/>
            <a:ext cx="4333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Line 65"/>
          <p:cNvSpPr>
            <a:spLocks noChangeShapeType="1"/>
          </p:cNvSpPr>
          <p:nvPr/>
        </p:nvSpPr>
        <p:spPr bwMode="auto">
          <a:xfrm>
            <a:off x="7308329" y="2032000"/>
            <a:ext cx="4333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Line 66"/>
          <p:cNvSpPr>
            <a:spLocks noChangeShapeType="1"/>
          </p:cNvSpPr>
          <p:nvPr/>
        </p:nvSpPr>
        <p:spPr bwMode="auto">
          <a:xfrm>
            <a:off x="7308329" y="2174875"/>
            <a:ext cx="4333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Line 67"/>
          <p:cNvSpPr>
            <a:spLocks noChangeShapeType="1"/>
          </p:cNvSpPr>
          <p:nvPr/>
        </p:nvSpPr>
        <p:spPr bwMode="auto">
          <a:xfrm>
            <a:off x="8029054" y="2032000"/>
            <a:ext cx="4333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Line 68"/>
          <p:cNvSpPr>
            <a:spLocks noChangeShapeType="1"/>
          </p:cNvSpPr>
          <p:nvPr/>
        </p:nvSpPr>
        <p:spPr bwMode="auto">
          <a:xfrm>
            <a:off x="8029054" y="2174875"/>
            <a:ext cx="4333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Rectangle 69"/>
          <p:cNvSpPr>
            <a:spLocks noChangeArrowheads="1"/>
          </p:cNvSpPr>
          <p:nvPr/>
        </p:nvSpPr>
        <p:spPr bwMode="auto">
          <a:xfrm>
            <a:off x="7946236" y="2276872"/>
            <a:ext cx="1197764" cy="400110"/>
          </a:xfrm>
          <a:prstGeom prst="rect">
            <a:avLst/>
          </a:prstGeom>
          <a:noFill/>
          <a:ln w="76200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Tahoma" panose="020B0604030504040204" pitchFamily="34" charset="0"/>
                <a:ea typeface="黑体" panose="02010609060101010101" pitchFamily="49" charset="-122"/>
              </a:rPr>
              <a:t>DNA</a:t>
            </a:r>
            <a:r>
              <a:rPr lang="zh-CN" altLang="en-US" sz="2000" dirty="0">
                <a:latin typeface="Tahoma" panose="020B0604030504040204" pitchFamily="34" charset="0"/>
                <a:ea typeface="黑体" panose="02010609060101010101" pitchFamily="49" charset="-122"/>
              </a:rPr>
              <a:t>片段</a:t>
            </a:r>
            <a:endParaRPr lang="zh-CN" altLang="en-US" sz="20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18" name="Text Box 70"/>
          <p:cNvSpPr txBox="1">
            <a:spLocks noChangeArrowheads="1"/>
          </p:cNvSpPr>
          <p:nvPr/>
        </p:nvSpPr>
        <p:spPr bwMode="auto">
          <a:xfrm>
            <a:off x="6372200" y="2348880"/>
            <a:ext cx="1990725" cy="457200"/>
          </a:xfrm>
          <a:prstGeom prst="rect">
            <a:avLst/>
          </a:prstGeom>
          <a:noFill/>
          <a:ln w="76200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接到载体上</a:t>
            </a:r>
            <a:endParaRPr lang="zh-CN" altLang="en-US" sz="2400" dirty="0">
              <a:solidFill>
                <a:srgbClr val="FF0000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19" name="Line 71"/>
          <p:cNvSpPr>
            <a:spLocks noChangeShapeType="1"/>
          </p:cNvSpPr>
          <p:nvPr/>
        </p:nvSpPr>
        <p:spPr bwMode="auto">
          <a:xfrm>
            <a:off x="6300192" y="2391544"/>
            <a:ext cx="0" cy="5334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stealth" w="lg" len="lg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Text Box 72"/>
          <p:cNvSpPr txBox="1">
            <a:spLocks noChangeArrowheads="1"/>
          </p:cNvSpPr>
          <p:nvPr/>
        </p:nvSpPr>
        <p:spPr bwMode="auto">
          <a:xfrm>
            <a:off x="6397699" y="3763888"/>
            <a:ext cx="1990725" cy="457200"/>
          </a:xfrm>
          <a:prstGeom prst="rect">
            <a:avLst/>
          </a:prstGeom>
          <a:noFill/>
          <a:ln w="76200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进入细胞</a:t>
            </a:r>
            <a:endParaRPr lang="zh-CN" altLang="en-US" sz="2400" dirty="0">
              <a:solidFill>
                <a:srgbClr val="FF0000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22" name="Line 73"/>
          <p:cNvSpPr>
            <a:spLocks noChangeShapeType="1"/>
          </p:cNvSpPr>
          <p:nvPr/>
        </p:nvSpPr>
        <p:spPr bwMode="auto">
          <a:xfrm>
            <a:off x="6300192" y="3831704"/>
            <a:ext cx="0" cy="5334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stealth" w="lg" len="lg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Text Box 75"/>
          <p:cNvSpPr txBox="1">
            <a:spLocks noChangeArrowheads="1"/>
          </p:cNvSpPr>
          <p:nvPr/>
        </p:nvSpPr>
        <p:spPr bwMode="auto">
          <a:xfrm>
            <a:off x="3852341" y="4051300"/>
            <a:ext cx="3132138" cy="457200"/>
          </a:xfrm>
          <a:prstGeom prst="rect">
            <a:avLst/>
          </a:prstGeom>
          <a:noFill/>
          <a:ln w="76200" algn="ctr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dirty="0">
                <a:latin typeface="Tahoma" panose="020B0604030504040204" pitchFamily="34" charset="0"/>
                <a:ea typeface="黑体" panose="02010609060101010101" pitchFamily="49" charset="-122"/>
              </a:rPr>
              <a:t>寄主细胞</a:t>
            </a:r>
            <a:r>
              <a:rPr lang="en-US" altLang="zh-CN" sz="2400" dirty="0">
                <a:latin typeface="Tahoma" panose="020B0604030504040204" pitchFamily="34" charset="0"/>
                <a:ea typeface="黑体" panose="02010609060101010101" pitchFamily="49" charset="-122"/>
              </a:rPr>
              <a:t>DNA</a:t>
            </a:r>
            <a:endParaRPr lang="en-US" altLang="zh-CN" sz="24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pic>
        <p:nvPicPr>
          <p:cNvPr id="125" name="Picture 22" descr="10-3-6"/>
          <p:cNvPicPr>
            <a:picLocks noChangeAspect="1" noChangeArrowheads="1"/>
          </p:cNvPicPr>
          <p:nvPr/>
        </p:nvPicPr>
        <p:blipFill>
          <a:blip r:embed="rId1" cstate="print"/>
          <a:srcRect l="11136" t="46151" r="12152" b="43960"/>
          <a:stretch>
            <a:fillRect/>
          </a:stretch>
        </p:blipFill>
        <p:spPr bwMode="auto">
          <a:xfrm>
            <a:off x="4427984" y="3140968"/>
            <a:ext cx="446449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22" descr="10-3-6"/>
          <p:cNvPicPr>
            <a:picLocks noChangeAspect="1" noChangeArrowheads="1"/>
          </p:cNvPicPr>
          <p:nvPr/>
        </p:nvPicPr>
        <p:blipFill>
          <a:blip r:embed="rId1" cstate="print"/>
          <a:srcRect l="9898" t="71423" r="9677"/>
          <a:stretch>
            <a:fillRect/>
          </a:stretch>
        </p:blipFill>
        <p:spPr bwMode="auto">
          <a:xfrm>
            <a:off x="4355976" y="4725144"/>
            <a:ext cx="4680520" cy="1872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" name="Line 74"/>
          <p:cNvSpPr>
            <a:spLocks noChangeShapeType="1"/>
          </p:cNvSpPr>
          <p:nvPr/>
        </p:nvSpPr>
        <p:spPr bwMode="auto">
          <a:xfrm flipV="1">
            <a:off x="4859015" y="4437063"/>
            <a:ext cx="73025" cy="3603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9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774378" y="944563"/>
            <a:ext cx="3711575" cy="9064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45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提取某种生物的</a:t>
            </a:r>
            <a:r>
              <a:rPr lang="zh-CN" altLang="en-US" sz="2645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某器官</a:t>
            </a:r>
            <a:r>
              <a:rPr lang="zh-CN" altLang="en-US" sz="2645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或</a:t>
            </a:r>
            <a:r>
              <a:rPr lang="zh-CN" altLang="en-US" sz="2645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特定发育时期</a:t>
            </a:r>
            <a:r>
              <a:rPr lang="zh-CN" altLang="en-US" sz="2645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</a:t>
            </a:r>
            <a:r>
              <a:rPr lang="en-US" altLang="zh-CN" sz="2645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mRNA</a:t>
            </a:r>
            <a:endParaRPr lang="en-US" altLang="zh-CN" sz="2645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245866" y="2430463"/>
            <a:ext cx="2586037" cy="4984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2645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单链</a:t>
            </a:r>
            <a:r>
              <a:rPr lang="en-US" altLang="zh-CN" sz="2645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DNA</a:t>
            </a:r>
            <a:endParaRPr lang="en-US" altLang="zh-CN" sz="2645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245866" y="3509963"/>
            <a:ext cx="2586037" cy="5000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2645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双链</a:t>
            </a:r>
            <a:r>
              <a:rPr lang="en-US" altLang="zh-CN" sz="2645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cDNA</a:t>
            </a:r>
            <a:r>
              <a:rPr lang="zh-CN" altLang="en-US" sz="2645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片段</a:t>
            </a:r>
            <a:endParaRPr lang="zh-CN" altLang="en-US" sz="2645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245866" y="4589463"/>
            <a:ext cx="2498725" cy="5000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2645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重组载体</a:t>
            </a:r>
            <a:endParaRPr lang="zh-CN" altLang="en-US" sz="2645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475656" y="4077072"/>
            <a:ext cx="2212975" cy="441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270" b="1" dirty="0">
                <a:solidFill>
                  <a:srgbClr val="7030A0"/>
                </a:solidFill>
                <a:latin typeface="+mj-ea"/>
                <a:ea typeface="+mj-ea"/>
                <a:sym typeface="+mn-ea"/>
              </a:rPr>
              <a:t>与载体连接</a:t>
            </a:r>
            <a:endParaRPr lang="zh-CN" altLang="en-US" sz="2270" b="1" dirty="0">
              <a:solidFill>
                <a:srgbClr val="7030A0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461891" y="1890713"/>
            <a:ext cx="0" cy="54451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461891" y="2970213"/>
            <a:ext cx="0" cy="4730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H="1">
            <a:off x="2461891" y="4049713"/>
            <a:ext cx="0" cy="53975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2461891" y="5130800"/>
            <a:ext cx="0" cy="5429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1245866" y="5737225"/>
            <a:ext cx="2498725" cy="50006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2645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cDNA</a:t>
            </a:r>
            <a:r>
              <a:rPr lang="zh-CN" altLang="en-US" sz="2645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文库</a:t>
            </a:r>
            <a:endParaRPr lang="zh-CN" altLang="en-US" sz="2645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1259632" y="1890713"/>
            <a:ext cx="3605212" cy="441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270" b="1" dirty="0">
                <a:solidFill>
                  <a:srgbClr val="7030A0"/>
                </a:solidFill>
                <a:latin typeface="+mj-ea"/>
                <a:ea typeface="+mj-ea"/>
                <a:sym typeface="+mn-ea"/>
              </a:rPr>
              <a:t>反（逆）转录酶</a:t>
            </a:r>
            <a:endParaRPr lang="zh-CN" altLang="en-US" sz="2270" b="1" dirty="0">
              <a:solidFill>
                <a:srgbClr val="7030A0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1331640" y="2987675"/>
            <a:ext cx="214312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zh-CN" sz="2270" b="1" dirty="0" smtClean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DNA</a:t>
            </a:r>
            <a:r>
              <a:rPr kumimoji="1" lang="zh-CN" altLang="en-US" sz="2270" b="1" dirty="0" smtClean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聚合酶</a:t>
            </a:r>
            <a:endParaRPr kumimoji="1" lang="zh-CN" altLang="en-US" sz="2270" b="1" dirty="0" smtClean="0">
              <a:solidFill>
                <a:srgbClr val="7030A0"/>
              </a:solidFill>
              <a:latin typeface="楷体_GB2312" pitchFamily="49" charset="-122"/>
              <a:ea typeface="楷体_GB2312" pitchFamily="49" charset="-122"/>
              <a:sym typeface="+mn-ea"/>
            </a:endParaRPr>
          </a:p>
        </p:txBody>
      </p:sp>
      <p:sp>
        <p:nvSpPr>
          <p:cNvPr id="14" name="Line 3"/>
          <p:cNvSpPr>
            <a:spLocks noChangeShapeType="1"/>
          </p:cNvSpPr>
          <p:nvPr/>
        </p:nvSpPr>
        <p:spPr bwMode="auto">
          <a:xfrm>
            <a:off x="6579866" y="3779838"/>
            <a:ext cx="0" cy="67468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>
            <a:off x="6579866" y="4995863"/>
            <a:ext cx="0" cy="404812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6579866" y="1619250"/>
            <a:ext cx="0" cy="541338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5432103" y="2362200"/>
            <a:ext cx="2428875" cy="203200"/>
          </a:xfrm>
          <a:prstGeom prst="rect">
            <a:avLst/>
          </a:prstGeom>
          <a:solidFill>
            <a:srgbClr val="CC0066"/>
          </a:solidFill>
          <a:ln w="19050">
            <a:solidFill>
              <a:srgbClr val="00CC99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zh-CN" sz="945" smtClean="0"/>
          </a:p>
        </p:txBody>
      </p:sp>
      <p:sp>
        <p:nvSpPr>
          <p:cNvPr id="18" name="Rectangle 28"/>
          <p:cNvSpPr>
            <a:spLocks noChangeArrowheads="1"/>
          </p:cNvSpPr>
          <p:nvPr/>
        </p:nvSpPr>
        <p:spPr bwMode="auto">
          <a:xfrm>
            <a:off x="5567041" y="1282700"/>
            <a:ext cx="2420937" cy="201613"/>
          </a:xfrm>
          <a:prstGeom prst="rect">
            <a:avLst/>
          </a:prstGeom>
          <a:solidFill>
            <a:srgbClr val="00B0F0"/>
          </a:solidFill>
          <a:ln w="19050">
            <a:solidFill>
              <a:srgbClr val="FF9900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zh-CN" sz="945" smtClean="0"/>
          </a:p>
        </p:txBody>
      </p:sp>
      <p:grpSp>
        <p:nvGrpSpPr>
          <p:cNvPr id="19" name="组合 55"/>
          <p:cNvGrpSpPr/>
          <p:nvPr/>
        </p:nvGrpSpPr>
        <p:grpSpPr bwMode="auto">
          <a:xfrm>
            <a:off x="5971853" y="4387850"/>
            <a:ext cx="1179513" cy="503238"/>
            <a:chOff x="5857884" y="4357694"/>
            <a:chExt cx="1247780" cy="533406"/>
          </a:xfrm>
        </p:grpSpPr>
        <p:sp>
          <p:nvSpPr>
            <p:cNvPr id="20" name="AutoShape 10"/>
            <p:cNvSpPr>
              <a:spLocks noChangeArrowheads="1"/>
            </p:cNvSpPr>
            <p:nvPr/>
          </p:nvSpPr>
          <p:spPr bwMode="auto">
            <a:xfrm>
              <a:off x="6571621" y="4357694"/>
              <a:ext cx="534043" cy="533406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7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CC0066"/>
            </a:solidFill>
            <a:ln w="19050">
              <a:solidFill>
                <a:srgbClr val="00CC99"/>
              </a:solidFill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270"/>
            </a:p>
          </p:txBody>
        </p:sp>
        <p:sp>
          <p:nvSpPr>
            <p:cNvPr id="21" name="AutoShape 8"/>
            <p:cNvSpPr>
              <a:spLocks noChangeArrowheads="1"/>
            </p:cNvSpPr>
            <p:nvPr/>
          </p:nvSpPr>
          <p:spPr bwMode="auto">
            <a:xfrm>
              <a:off x="5857884" y="4357694"/>
              <a:ext cx="534043" cy="533406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7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CC0066"/>
            </a:solidFill>
            <a:ln w="19050">
              <a:solidFill>
                <a:srgbClr val="00CC99"/>
              </a:solidFill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270"/>
            </a:p>
          </p:txBody>
        </p:sp>
        <p:sp>
          <p:nvSpPr>
            <p:cNvPr id="22" name="AutoShape 11"/>
            <p:cNvSpPr>
              <a:spLocks noChangeArrowheads="1"/>
            </p:cNvSpPr>
            <p:nvPr/>
          </p:nvSpPr>
          <p:spPr bwMode="auto">
            <a:xfrm flipV="1">
              <a:off x="6572264" y="4357694"/>
              <a:ext cx="533400" cy="533400"/>
            </a:xfrm>
            <a:custGeom>
              <a:avLst/>
              <a:gdLst/>
              <a:ahLst/>
              <a:cxnLst>
                <a:cxn ang="0">
                  <a:pos x="5400" y="10800"/>
                </a:cxn>
                <a:cxn ang="0">
                  <a:pos x="10800" y="5400"/>
                </a:cxn>
                <a:cxn ang="0">
                  <a:pos x="16200" y="10799"/>
                </a:cxn>
                <a:cxn ang="0">
                  <a:pos x="21600" y="10800"/>
                </a:cxn>
                <a:cxn ang="0">
                  <a:pos x="10800" y="0"/>
                </a:cxn>
                <a:cxn ang="0">
                  <a:pos x="0" y="10800"/>
                </a:cxn>
                <a:cxn ang="0">
                  <a:pos x="5400" y="10800"/>
                </a:cxn>
              </a:cxnLst>
              <a:rect l="0" t="0" r="r" b="b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rgbClr val="FFFF00"/>
            </a:solidFill>
            <a:ln w="57150">
              <a:solidFill>
                <a:srgbClr val="990000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AutoShape 9"/>
            <p:cNvSpPr>
              <a:spLocks noChangeArrowheads="1"/>
            </p:cNvSpPr>
            <p:nvPr/>
          </p:nvSpPr>
          <p:spPr bwMode="auto">
            <a:xfrm flipV="1">
              <a:off x="5857893" y="4357700"/>
              <a:ext cx="533400" cy="533400"/>
            </a:xfrm>
            <a:custGeom>
              <a:avLst/>
              <a:gdLst/>
              <a:ahLst/>
              <a:cxnLst>
                <a:cxn ang="0">
                  <a:pos x="5400" y="10800"/>
                </a:cxn>
                <a:cxn ang="0">
                  <a:pos x="10800" y="5400"/>
                </a:cxn>
                <a:cxn ang="0">
                  <a:pos x="16200" y="10799"/>
                </a:cxn>
                <a:cxn ang="0">
                  <a:pos x="21600" y="10800"/>
                </a:cxn>
                <a:cxn ang="0">
                  <a:pos x="10800" y="0"/>
                </a:cxn>
                <a:cxn ang="0">
                  <a:pos x="0" y="10800"/>
                </a:cxn>
                <a:cxn ang="0">
                  <a:pos x="5400" y="10800"/>
                </a:cxn>
              </a:cxnLst>
              <a:rect l="0" t="0" r="r" b="b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rgbClr val="FFFF00"/>
            </a:solidFill>
            <a:ln w="57150">
              <a:solidFill>
                <a:srgbClr val="990000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" name="Line 3"/>
          <p:cNvSpPr>
            <a:spLocks noChangeShapeType="1"/>
          </p:cNvSpPr>
          <p:nvPr/>
        </p:nvSpPr>
        <p:spPr bwMode="auto">
          <a:xfrm>
            <a:off x="6579866" y="2835275"/>
            <a:ext cx="0" cy="473075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5432103" y="3644900"/>
            <a:ext cx="2428875" cy="134938"/>
          </a:xfrm>
          <a:prstGeom prst="rect">
            <a:avLst/>
          </a:prstGeom>
          <a:solidFill>
            <a:srgbClr val="CC0066"/>
          </a:solidFill>
          <a:ln w="19050">
            <a:solidFill>
              <a:srgbClr val="00CC99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zh-CN" sz="945" smtClean="0"/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5432103" y="3443288"/>
            <a:ext cx="2428875" cy="134937"/>
          </a:xfrm>
          <a:prstGeom prst="rect">
            <a:avLst/>
          </a:prstGeom>
          <a:solidFill>
            <a:srgbClr val="CC0066"/>
          </a:solidFill>
          <a:ln w="19050">
            <a:solidFill>
              <a:srgbClr val="00CC99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zh-CN" sz="945" smtClean="0"/>
          </a:p>
        </p:txBody>
      </p:sp>
      <p:sp>
        <p:nvSpPr>
          <p:cNvPr id="27" name="右箭头 26"/>
          <p:cNvSpPr/>
          <p:nvPr/>
        </p:nvSpPr>
        <p:spPr>
          <a:xfrm>
            <a:off x="4554216" y="1349375"/>
            <a:ext cx="742950" cy="203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270"/>
          </a:p>
        </p:txBody>
      </p:sp>
      <p:sp>
        <p:nvSpPr>
          <p:cNvPr id="28" name="右箭头 27"/>
          <p:cNvSpPr/>
          <p:nvPr/>
        </p:nvSpPr>
        <p:spPr>
          <a:xfrm>
            <a:off x="4284341" y="4589463"/>
            <a:ext cx="877887" cy="203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270"/>
          </a:p>
        </p:txBody>
      </p:sp>
      <p:sp>
        <p:nvSpPr>
          <p:cNvPr id="29" name="右箭头 28"/>
          <p:cNvSpPr/>
          <p:nvPr/>
        </p:nvSpPr>
        <p:spPr>
          <a:xfrm>
            <a:off x="4351016" y="2362200"/>
            <a:ext cx="877887" cy="203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270"/>
          </a:p>
        </p:txBody>
      </p:sp>
      <p:sp>
        <p:nvSpPr>
          <p:cNvPr id="30" name="右箭头 29"/>
          <p:cNvSpPr/>
          <p:nvPr/>
        </p:nvSpPr>
        <p:spPr>
          <a:xfrm>
            <a:off x="4216078" y="5737225"/>
            <a:ext cx="877888" cy="203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270"/>
          </a:p>
        </p:txBody>
      </p:sp>
      <p:sp>
        <p:nvSpPr>
          <p:cNvPr id="31" name="右箭头 30"/>
          <p:cNvSpPr/>
          <p:nvPr/>
        </p:nvSpPr>
        <p:spPr>
          <a:xfrm>
            <a:off x="4284341" y="3578225"/>
            <a:ext cx="877887" cy="2016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270"/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1115616" y="5219923"/>
            <a:ext cx="2666114" cy="44165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270" b="1" dirty="0">
                <a:solidFill>
                  <a:srgbClr val="7030A0"/>
                </a:solidFill>
                <a:latin typeface="+mj-ea"/>
                <a:ea typeface="+mj-ea"/>
                <a:sym typeface="+mn-ea"/>
              </a:rPr>
              <a:t>导入受</a:t>
            </a:r>
            <a:r>
              <a:rPr lang="zh-CN" altLang="en-US" sz="2270" b="1" dirty="0" smtClean="0">
                <a:solidFill>
                  <a:srgbClr val="7030A0"/>
                </a:solidFill>
                <a:latin typeface="+mj-ea"/>
                <a:ea typeface="+mj-ea"/>
                <a:sym typeface="+mn-ea"/>
              </a:rPr>
              <a:t>体 菌</a:t>
            </a:r>
            <a:r>
              <a:rPr lang="zh-CN" altLang="en-US" sz="2270" b="1" dirty="0">
                <a:solidFill>
                  <a:srgbClr val="7030A0"/>
                </a:solidFill>
                <a:latin typeface="+mj-ea"/>
                <a:ea typeface="+mj-ea"/>
                <a:sym typeface="+mn-ea"/>
              </a:rPr>
              <a:t>中储存</a:t>
            </a:r>
            <a:endParaRPr lang="zh-CN" altLang="en-US" sz="2270" b="1" dirty="0">
              <a:solidFill>
                <a:srgbClr val="7030A0"/>
              </a:solidFill>
              <a:latin typeface="+mj-ea"/>
              <a:ea typeface="+mj-ea"/>
              <a:sym typeface="+mn-ea"/>
            </a:endParaRPr>
          </a:p>
        </p:txBody>
      </p:sp>
      <p:grpSp>
        <p:nvGrpSpPr>
          <p:cNvPr id="33" name="组合 65"/>
          <p:cNvGrpSpPr/>
          <p:nvPr/>
        </p:nvGrpSpPr>
        <p:grpSpPr bwMode="auto">
          <a:xfrm>
            <a:off x="5297166" y="5400675"/>
            <a:ext cx="3095625" cy="1079500"/>
            <a:chOff x="4857752" y="5500702"/>
            <a:chExt cx="3276600" cy="1143000"/>
          </a:xfrm>
        </p:grpSpPr>
        <p:sp>
          <p:nvSpPr>
            <p:cNvPr id="34" name="Oval 14"/>
            <p:cNvSpPr>
              <a:spLocks noChangeArrowheads="1"/>
            </p:cNvSpPr>
            <p:nvPr/>
          </p:nvSpPr>
          <p:spPr bwMode="auto">
            <a:xfrm>
              <a:off x="4857752" y="5500702"/>
              <a:ext cx="3276600" cy="1143000"/>
            </a:xfrm>
            <a:prstGeom prst="ellipse">
              <a:avLst/>
            </a:prstGeom>
            <a:solidFill>
              <a:srgbClr val="FFCC00"/>
            </a:solidFill>
            <a:ln w="57150">
              <a:solidFill>
                <a:srgbClr val="FFCC00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945" smtClean="0"/>
            </a:p>
          </p:txBody>
        </p:sp>
        <p:sp>
          <p:nvSpPr>
            <p:cNvPr id="35" name="Oval 18"/>
            <p:cNvSpPr>
              <a:spLocks noChangeArrowheads="1"/>
            </p:cNvSpPr>
            <p:nvPr/>
          </p:nvSpPr>
          <p:spPr bwMode="auto">
            <a:xfrm>
              <a:off x="7072398" y="6357952"/>
              <a:ext cx="247005" cy="132790"/>
            </a:xfrm>
            <a:prstGeom prst="ellipse">
              <a:avLst/>
            </a:prstGeom>
            <a:solidFill>
              <a:srgbClr val="621831"/>
            </a:solidFill>
            <a:ln w="571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945" smtClean="0"/>
            </a:p>
          </p:txBody>
        </p:sp>
        <p:sp>
          <p:nvSpPr>
            <p:cNvPr id="36" name="Oval 19"/>
            <p:cNvSpPr>
              <a:spLocks noChangeArrowheads="1"/>
            </p:cNvSpPr>
            <p:nvPr/>
          </p:nvSpPr>
          <p:spPr bwMode="auto">
            <a:xfrm>
              <a:off x="7215223" y="6001605"/>
              <a:ext cx="247006" cy="132790"/>
            </a:xfrm>
            <a:prstGeom prst="ellipse">
              <a:avLst/>
            </a:prstGeom>
            <a:solidFill>
              <a:srgbClr val="621831"/>
            </a:solidFill>
            <a:ln w="571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945" smtClean="0"/>
            </a:p>
          </p:txBody>
        </p:sp>
        <p:sp>
          <p:nvSpPr>
            <p:cNvPr id="37" name="Oval 20"/>
            <p:cNvSpPr>
              <a:spLocks noChangeArrowheads="1"/>
            </p:cNvSpPr>
            <p:nvPr/>
          </p:nvSpPr>
          <p:spPr bwMode="auto">
            <a:xfrm>
              <a:off x="7596654" y="5806623"/>
              <a:ext cx="247005" cy="134471"/>
            </a:xfrm>
            <a:prstGeom prst="ellipse">
              <a:avLst/>
            </a:prstGeom>
            <a:solidFill>
              <a:srgbClr val="621831"/>
            </a:solidFill>
            <a:ln w="571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945" smtClean="0"/>
            </a:p>
          </p:txBody>
        </p:sp>
        <p:sp>
          <p:nvSpPr>
            <p:cNvPr id="38" name="Oval 25"/>
            <p:cNvSpPr>
              <a:spLocks noChangeArrowheads="1"/>
            </p:cNvSpPr>
            <p:nvPr/>
          </p:nvSpPr>
          <p:spPr bwMode="auto">
            <a:xfrm>
              <a:off x="6857318" y="5572980"/>
              <a:ext cx="248686" cy="132789"/>
            </a:xfrm>
            <a:prstGeom prst="ellipse">
              <a:avLst/>
            </a:prstGeom>
            <a:solidFill>
              <a:srgbClr val="621831"/>
            </a:solidFill>
            <a:ln w="571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945" smtClean="0"/>
            </a:p>
          </p:txBody>
        </p:sp>
        <p:sp>
          <p:nvSpPr>
            <p:cNvPr id="39" name="Oval 26"/>
            <p:cNvSpPr>
              <a:spLocks noChangeArrowheads="1"/>
            </p:cNvSpPr>
            <p:nvPr/>
          </p:nvSpPr>
          <p:spPr bwMode="auto">
            <a:xfrm>
              <a:off x="6796827" y="5883943"/>
              <a:ext cx="247005" cy="132790"/>
            </a:xfrm>
            <a:prstGeom prst="ellipse">
              <a:avLst/>
            </a:prstGeom>
            <a:solidFill>
              <a:srgbClr val="621831"/>
            </a:solidFill>
            <a:ln w="571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945" smtClean="0"/>
            </a:p>
          </p:txBody>
        </p:sp>
        <p:sp>
          <p:nvSpPr>
            <p:cNvPr id="40" name="Oval 24"/>
            <p:cNvSpPr>
              <a:spLocks noChangeArrowheads="1"/>
            </p:cNvSpPr>
            <p:nvPr/>
          </p:nvSpPr>
          <p:spPr bwMode="auto">
            <a:xfrm>
              <a:off x="6000361" y="5929328"/>
              <a:ext cx="248686" cy="132789"/>
            </a:xfrm>
            <a:prstGeom prst="ellipse">
              <a:avLst/>
            </a:prstGeom>
            <a:solidFill>
              <a:srgbClr val="621831"/>
            </a:solidFill>
            <a:ln w="571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945" smtClean="0"/>
            </a:p>
          </p:txBody>
        </p:sp>
        <p:sp>
          <p:nvSpPr>
            <p:cNvPr id="41" name="Oval 15"/>
            <p:cNvSpPr>
              <a:spLocks noChangeArrowheads="1"/>
            </p:cNvSpPr>
            <p:nvPr/>
          </p:nvSpPr>
          <p:spPr bwMode="auto">
            <a:xfrm>
              <a:off x="6358266" y="5929328"/>
              <a:ext cx="247006" cy="132789"/>
            </a:xfrm>
            <a:prstGeom prst="ellipse">
              <a:avLst/>
            </a:prstGeom>
            <a:solidFill>
              <a:srgbClr val="621831"/>
            </a:solidFill>
            <a:ln w="571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945" smtClean="0"/>
            </a:p>
          </p:txBody>
        </p:sp>
        <p:sp>
          <p:nvSpPr>
            <p:cNvPr id="42" name="Oval 16"/>
            <p:cNvSpPr>
              <a:spLocks noChangeArrowheads="1"/>
            </p:cNvSpPr>
            <p:nvPr/>
          </p:nvSpPr>
          <p:spPr bwMode="auto">
            <a:xfrm>
              <a:off x="6428839" y="6287355"/>
              <a:ext cx="248686" cy="132790"/>
            </a:xfrm>
            <a:prstGeom prst="ellipse">
              <a:avLst/>
            </a:prstGeom>
            <a:solidFill>
              <a:srgbClr val="621831"/>
            </a:solidFill>
            <a:ln w="571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945" smtClean="0"/>
            </a:p>
          </p:txBody>
        </p:sp>
        <p:sp>
          <p:nvSpPr>
            <p:cNvPr id="43" name="Oval 17"/>
            <p:cNvSpPr>
              <a:spLocks noChangeArrowheads="1"/>
            </p:cNvSpPr>
            <p:nvPr/>
          </p:nvSpPr>
          <p:spPr bwMode="auto">
            <a:xfrm>
              <a:off x="5644136" y="5643578"/>
              <a:ext cx="247005" cy="132789"/>
            </a:xfrm>
            <a:prstGeom prst="ellipse">
              <a:avLst/>
            </a:prstGeom>
            <a:solidFill>
              <a:srgbClr val="621831"/>
            </a:solidFill>
            <a:ln w="571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945" smtClean="0"/>
            </a:p>
          </p:txBody>
        </p:sp>
        <p:sp>
          <p:nvSpPr>
            <p:cNvPr id="44" name="Oval 21"/>
            <p:cNvSpPr>
              <a:spLocks noChangeArrowheads="1"/>
            </p:cNvSpPr>
            <p:nvPr/>
          </p:nvSpPr>
          <p:spPr bwMode="auto">
            <a:xfrm>
              <a:off x="5286230" y="5929328"/>
              <a:ext cx="247006" cy="132789"/>
            </a:xfrm>
            <a:prstGeom prst="ellipse">
              <a:avLst/>
            </a:prstGeom>
            <a:solidFill>
              <a:srgbClr val="621831"/>
            </a:solidFill>
            <a:ln w="571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945" smtClean="0"/>
            </a:p>
          </p:txBody>
        </p:sp>
        <p:sp>
          <p:nvSpPr>
            <p:cNvPr id="45" name="Oval 22"/>
            <p:cNvSpPr>
              <a:spLocks noChangeArrowheads="1"/>
            </p:cNvSpPr>
            <p:nvPr/>
          </p:nvSpPr>
          <p:spPr bwMode="auto">
            <a:xfrm>
              <a:off x="5644136" y="6144480"/>
              <a:ext cx="247005" cy="132789"/>
            </a:xfrm>
            <a:prstGeom prst="ellipse">
              <a:avLst/>
            </a:prstGeom>
            <a:solidFill>
              <a:srgbClr val="621831"/>
            </a:solidFill>
            <a:ln w="571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945" smtClean="0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auto">
            <a:xfrm>
              <a:off x="6072614" y="6357952"/>
              <a:ext cx="247006" cy="132790"/>
            </a:xfrm>
            <a:prstGeom prst="ellipse">
              <a:avLst/>
            </a:prstGeom>
            <a:solidFill>
              <a:srgbClr val="621831"/>
            </a:solidFill>
            <a:ln w="571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945" smtClean="0"/>
            </a:p>
          </p:txBody>
        </p:sp>
        <p:sp>
          <p:nvSpPr>
            <p:cNvPr id="47" name="Oval 24"/>
            <p:cNvSpPr>
              <a:spLocks noChangeArrowheads="1"/>
            </p:cNvSpPr>
            <p:nvPr/>
          </p:nvSpPr>
          <p:spPr bwMode="auto">
            <a:xfrm>
              <a:off x="6215441" y="5643578"/>
              <a:ext cx="247005" cy="132789"/>
            </a:xfrm>
            <a:prstGeom prst="ellipse">
              <a:avLst/>
            </a:prstGeom>
            <a:solidFill>
              <a:srgbClr val="621831"/>
            </a:solidFill>
            <a:ln w="571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945" smtClean="0"/>
            </a:p>
          </p:txBody>
        </p:sp>
      </p:grpSp>
      <p:sp>
        <p:nvSpPr>
          <p:cNvPr id="48" name="Text Box 2"/>
          <p:cNvSpPr txBox="1">
            <a:spLocks noChangeArrowheads="1"/>
          </p:cNvSpPr>
          <p:nvPr/>
        </p:nvSpPr>
        <p:spPr bwMode="auto">
          <a:xfrm>
            <a:off x="323528" y="179388"/>
            <a:ext cx="6296025" cy="5084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sz="2800" b="1" dirty="0">
                <a:solidFill>
                  <a:srgbClr val="632523"/>
                </a:solidFill>
                <a:latin typeface="宋体" panose="02010600030101010101" pitchFamily="2" charset="-122"/>
              </a:rPr>
              <a:t>②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 cDNA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文库的构建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-----</a:t>
            </a:r>
            <a:r>
              <a:rPr lang="zh-CN" altLang="en-US" sz="2800" b="1" dirty="0">
                <a:latin typeface="宋体" panose="02010600030101010101" pitchFamily="2" charset="-122"/>
              </a:rPr>
              <a:t>逆转录法：    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11" grpId="0" animBg="1"/>
      <p:bldP spid="12" grpId="0"/>
      <p:bldP spid="13" grpId="0"/>
      <p:bldP spid="17" grpId="0" animBg="1"/>
      <p:bldP spid="18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28874" y="1152079"/>
            <a:ext cx="4032250" cy="4176712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zh-CN" sz="2270" smtClean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39552" y="1439416"/>
            <a:ext cx="3744416" cy="558800"/>
          </a:xfrm>
          <a:prstGeom prst="rect">
            <a:avLst/>
          </a:prstGeom>
          <a:solidFill>
            <a:schemeClr val="bg1"/>
          </a:solidFill>
          <a:ln w="28575" cap="rnd">
            <a:solidFill>
              <a:schemeClr val="bg1"/>
            </a:solidFill>
            <a:prstDash val="sysDot"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2645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某生物体内全部</a:t>
            </a:r>
            <a:r>
              <a:rPr lang="en-US" altLang="zh-CN" sz="2645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DNA</a:t>
            </a:r>
            <a:r>
              <a:rPr lang="en-US" altLang="zh-CN" sz="3025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endParaRPr lang="en-US" altLang="zh-CN" sz="3025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46361" y="2736404"/>
            <a:ext cx="327025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3025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许多</a:t>
            </a:r>
            <a:r>
              <a:rPr lang="en-US" altLang="zh-CN" sz="3025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DNA</a:t>
            </a:r>
            <a:r>
              <a:rPr lang="zh-CN" altLang="en-US" sz="3025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片段</a:t>
            </a:r>
            <a:endParaRPr lang="zh-CN" altLang="en-US" sz="3025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070224" y="4320729"/>
            <a:ext cx="2303462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025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受体菌群体</a:t>
            </a:r>
            <a:endParaRPr lang="zh-CN" altLang="en-US" sz="3025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6" name="Group 6"/>
          <p:cNvGrpSpPr/>
          <p:nvPr/>
        </p:nvGrpSpPr>
        <p:grpSpPr bwMode="auto">
          <a:xfrm>
            <a:off x="1789361" y="2088704"/>
            <a:ext cx="1881188" cy="647700"/>
            <a:chOff x="0" y="0"/>
            <a:chExt cx="1254" cy="432"/>
          </a:xfrm>
        </p:grpSpPr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0" y="48"/>
              <a:ext cx="1254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400" dirty="0" smtClean="0">
                  <a:latin typeface="宋体" panose="02010600030101010101" pitchFamily="2" charset="-122"/>
                  <a:sym typeface="+mn-ea"/>
                </a:rPr>
                <a:t>限制酶</a:t>
              </a:r>
              <a:endParaRPr lang="zh-CN" altLang="en-US" sz="2400" dirty="0" smtClean="0">
                <a:latin typeface="宋体" panose="02010600030101010101" pitchFamily="2" charset="-122"/>
                <a:sym typeface="+mn-ea"/>
              </a:endParaRP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230" y="0"/>
              <a:ext cx="96" cy="432"/>
            </a:xfrm>
            <a:prstGeom prst="downArrow">
              <a:avLst>
                <a:gd name="adj1" fmla="val 50000"/>
                <a:gd name="adj2" fmla="val 112500"/>
              </a:avLst>
            </a:prstGeom>
            <a:gradFill rotWithShape="1">
              <a:gsLst>
                <a:gs pos="0">
                  <a:schemeClr val="tx1">
                    <a:alpha val="43999"/>
                  </a:schemeClr>
                </a:gs>
                <a:gs pos="100000">
                  <a:srgbClr val="000000">
                    <a:alpha val="48996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</a:ln>
          </p:spPr>
          <p:txBody>
            <a:bodyPr vert="eaVert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2270" smtClean="0"/>
            </a:p>
          </p:txBody>
        </p:sp>
      </p:grp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609849" y="3528566"/>
            <a:ext cx="32385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2270" dirty="0" smtClean="0">
                <a:latin typeface="宋体" panose="02010600030101010101" pitchFamily="2" charset="-122"/>
                <a:sym typeface="+mn-ea"/>
              </a:rPr>
              <a:t>与运载体 连接导入</a:t>
            </a:r>
            <a:endParaRPr lang="zh-CN" altLang="en-US" sz="2270" dirty="0" smtClean="0"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2111624" y="3312666"/>
            <a:ext cx="173037" cy="1008063"/>
          </a:xfrm>
          <a:prstGeom prst="downArrow">
            <a:avLst>
              <a:gd name="adj1" fmla="val 50000"/>
              <a:gd name="adj2" fmla="val 146087"/>
            </a:avLst>
          </a:prstGeom>
          <a:gradFill rotWithShape="1">
            <a:gsLst>
              <a:gs pos="0">
                <a:schemeClr val="tx1">
                  <a:alpha val="43999"/>
                </a:schemeClr>
              </a:gs>
              <a:gs pos="100000">
                <a:srgbClr val="000000">
                  <a:alpha val="4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zh-CN" sz="2270" smtClean="0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1069777" y="5562624"/>
            <a:ext cx="2638127" cy="674688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780" dirty="0" smtClean="0">
                <a:latin typeface="Times New Roman" panose="02020603050405020304" pitchFamily="18" charset="0"/>
                <a:sym typeface="+mn-ea"/>
              </a:rPr>
              <a:t>基因组文库</a:t>
            </a:r>
            <a:endParaRPr lang="zh-CN" altLang="en-US" sz="3780" dirty="0" smtClean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5891461" y="2736404"/>
            <a:ext cx="1798638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025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cDNA</a:t>
            </a:r>
            <a:endParaRPr lang="en-US" altLang="zh-CN" sz="3025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13" name="Group 13"/>
          <p:cNvGrpSpPr/>
          <p:nvPr/>
        </p:nvGrpSpPr>
        <p:grpSpPr bwMode="auto">
          <a:xfrm>
            <a:off x="6516298" y="1988840"/>
            <a:ext cx="1727200" cy="792163"/>
            <a:chOff x="-96" y="0"/>
            <a:chExt cx="1152" cy="528"/>
          </a:xfrm>
        </p:grpSpPr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-96" y="87"/>
              <a:ext cx="1152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400" dirty="0" smtClean="0">
                  <a:latin typeface="楷体_GB2312" pitchFamily="49" charset="-122"/>
                  <a:ea typeface="楷体_GB2312" pitchFamily="49" charset="-122"/>
                  <a:sym typeface="+mn-ea"/>
                </a:rPr>
                <a:t>反转录</a:t>
              </a:r>
              <a:endParaRPr lang="zh-CN" altLang="en-US" sz="2400" dirty="0" smtClean="0">
                <a:latin typeface="楷体_GB2312" pitchFamily="49" charset="-122"/>
                <a:ea typeface="楷体_GB2312" pitchFamily="49" charset="-122"/>
                <a:sym typeface="+mn-ea"/>
              </a:endParaRPr>
            </a:p>
          </p:txBody>
        </p:sp>
        <p:sp>
          <p:nvSpPr>
            <p:cNvPr id="15" name="AutoShape 18"/>
            <p:cNvSpPr>
              <a:spLocks noChangeArrowheads="1"/>
            </p:cNvSpPr>
            <p:nvPr/>
          </p:nvSpPr>
          <p:spPr bwMode="auto">
            <a:xfrm>
              <a:off x="29" y="0"/>
              <a:ext cx="96" cy="528"/>
            </a:xfrm>
            <a:prstGeom prst="downArrow">
              <a:avLst>
                <a:gd name="adj1" fmla="val 50000"/>
                <a:gd name="adj2" fmla="val 137500"/>
              </a:avLst>
            </a:prstGeom>
            <a:gradFill rotWithShape="1">
              <a:gsLst>
                <a:gs pos="0">
                  <a:schemeClr val="tx1">
                    <a:alpha val="43999"/>
                  </a:schemeClr>
                </a:gs>
                <a:gs pos="100000">
                  <a:srgbClr val="000000">
                    <a:alpha val="48996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</a:ln>
          </p:spPr>
          <p:txBody>
            <a:bodyPr vert="eaVert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2270" smtClean="0"/>
            </a:p>
          </p:txBody>
        </p:sp>
      </p:grp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5696199" y="4336604"/>
            <a:ext cx="2303462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025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受体菌群体</a:t>
            </a:r>
            <a:endParaRPr lang="zh-CN" altLang="en-US" sz="3025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5220072" y="3496816"/>
            <a:ext cx="3240087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2270" dirty="0" smtClean="0">
                <a:latin typeface="宋体" panose="02010600030101010101" pitchFamily="2" charset="-122"/>
                <a:sym typeface="+mn-ea"/>
              </a:rPr>
              <a:t>与运载体 连接导入</a:t>
            </a:r>
            <a:endParaRPr lang="zh-CN" altLang="en-US" sz="2270" dirty="0" smtClean="0"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auto">
          <a:xfrm>
            <a:off x="6737599" y="3384104"/>
            <a:ext cx="173037" cy="1008062"/>
          </a:xfrm>
          <a:prstGeom prst="downArrow">
            <a:avLst>
              <a:gd name="adj1" fmla="val 50000"/>
              <a:gd name="adj2" fmla="val 146087"/>
            </a:avLst>
          </a:prstGeom>
          <a:gradFill rotWithShape="1">
            <a:gsLst>
              <a:gs pos="0">
                <a:schemeClr val="tx1">
                  <a:alpha val="43999"/>
                </a:schemeClr>
              </a:gs>
              <a:gs pos="100000">
                <a:srgbClr val="000000">
                  <a:alpha val="4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zh-CN" sz="2270" smtClean="0"/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auto">
          <a:xfrm>
            <a:off x="5580113" y="5430986"/>
            <a:ext cx="2664295" cy="1022350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025" dirty="0" smtClean="0">
                <a:latin typeface="Times New Roman" panose="02020603050405020304" pitchFamily="18" charset="0"/>
                <a:sym typeface="+mn-ea"/>
              </a:rPr>
              <a:t>部分基因文库</a:t>
            </a:r>
            <a:endParaRPr lang="zh-CN" altLang="en-US" sz="3025" dirty="0" smtClean="0">
              <a:latin typeface="Times New Roman" panose="02020603050405020304" pitchFamily="18" charset="0"/>
              <a:sym typeface="+mn-ea"/>
            </a:endParaRPr>
          </a:p>
          <a:p>
            <a:pPr eaLnBrk="1" hangingPunct="1">
              <a:defRPr/>
            </a:pPr>
            <a:r>
              <a:rPr lang="zh-CN" altLang="en-US" sz="3025" dirty="0" smtClean="0"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3025" dirty="0" smtClean="0">
                <a:latin typeface="Times New Roman" panose="02020603050405020304" pitchFamily="18" charset="0"/>
                <a:sym typeface="+mn-ea"/>
              </a:rPr>
              <a:t>cDNA</a:t>
            </a:r>
            <a:r>
              <a:rPr lang="zh-CN" altLang="en-US" sz="3025" dirty="0" smtClean="0">
                <a:latin typeface="Times New Roman" panose="02020603050405020304" pitchFamily="18" charset="0"/>
                <a:sym typeface="+mn-ea"/>
              </a:rPr>
              <a:t>文库）</a:t>
            </a:r>
            <a:endParaRPr lang="zh-CN" altLang="en-US" sz="3025" dirty="0" smtClean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4734174" y="1152079"/>
            <a:ext cx="4032250" cy="4176712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zh-CN" sz="2270" smtClean="0"/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924174" y="246063"/>
            <a:ext cx="70754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基因组</a:t>
            </a:r>
            <a:r>
              <a:rPr lang="en-US" altLang="zh-CN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DNA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文库与</a:t>
            </a:r>
            <a:r>
              <a:rPr lang="en-US" altLang="zh-CN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cDNA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文库的比较</a:t>
            </a:r>
            <a:endParaRPr lang="zh-CN" altLang="en-US" sz="32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4860032" y="1488777"/>
            <a:ext cx="3888432" cy="500063"/>
          </a:xfrm>
          <a:prstGeom prst="rect">
            <a:avLst/>
          </a:prstGeom>
          <a:noFill/>
          <a:ln w="28575" cap="rnd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2645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某种生物某个时期的</a:t>
            </a:r>
            <a:r>
              <a:rPr lang="en-US" altLang="zh-CN" sz="2645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mRNA</a:t>
            </a:r>
            <a:endParaRPr lang="en-US" altLang="zh-CN" sz="4160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9" grpId="0"/>
      <p:bldP spid="10" grpId="0" animBg="1"/>
      <p:bldP spid="12" grpId="0"/>
      <p:bldP spid="16" grpId="0"/>
      <p:bldP spid="17" grpId="0"/>
      <p:bldP spid="18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35496" y="260648"/>
            <a:ext cx="6716644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（</a:t>
            </a:r>
            <a:r>
              <a:rPr lang="en-US" altLang="zh-CN" sz="2800" b="1" dirty="0" smtClean="0">
                <a:latin typeface="+mn-ea"/>
                <a:ea typeface="+mn-ea"/>
                <a:sym typeface="+mn-ea"/>
              </a:rPr>
              <a:t>3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）构建基因文库的目的</a:t>
            </a:r>
            <a:endParaRPr lang="zh-CN" altLang="en-US" sz="2800" b="1" dirty="0" smtClean="0">
              <a:latin typeface="+mn-ea"/>
              <a:ea typeface="+mn-ea"/>
              <a:sym typeface="+mn-ea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78420" y="1988840"/>
            <a:ext cx="7682012" cy="7386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</a:t>
            </a:r>
            <a:r>
              <a:rPr lang="zh-CN" altLang="en-US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样从基因文库中得到我们所需的目的基因呢</a:t>
            </a:r>
            <a:r>
              <a:rPr lang="en-US" altLang="zh-CN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en-US" altLang="zh-CN" sz="2800" b="1" dirty="0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683568" y="836712"/>
            <a:ext cx="8136904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</a:rPr>
              <a:t>    便</a:t>
            </a:r>
            <a:r>
              <a:rPr lang="zh-CN" altLang="en-US" sz="2400" b="1" dirty="0">
                <a:latin typeface="宋体" panose="02010600030101010101" pitchFamily="2" charset="-122"/>
              </a:rPr>
              <a:t>于在</a:t>
            </a:r>
            <a:r>
              <a:rPr lang="zh-CN" altLang="en-US" sz="2400" b="1" u="sng" dirty="0">
                <a:solidFill>
                  <a:srgbClr val="FF0000"/>
                </a:solidFill>
                <a:latin typeface="宋体" panose="02010600030101010101" pitchFamily="2" charset="-122"/>
              </a:rPr>
              <a:t>不知道目的基因核苷酸序列</a:t>
            </a:r>
            <a:r>
              <a:rPr lang="zh-CN" altLang="en-US" sz="2400" b="1" dirty="0">
                <a:latin typeface="宋体" panose="02010600030101010101" pitchFamily="2" charset="-122"/>
              </a:rPr>
              <a:t>的情况下，获得所需的目的基因。</a:t>
            </a:r>
            <a:endParaRPr lang="zh-CN" altLang="en-US" sz="2400" b="1" dirty="0"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20" y="2708920"/>
            <a:ext cx="6768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ea"/>
                <a:ea typeface="+mn-ea"/>
                <a:sym typeface="+mn-ea"/>
              </a:rPr>
              <a:t>(4</a:t>
            </a:r>
            <a:r>
              <a:rPr lang="zh-CN" altLang="en-US" sz="2800" b="1" dirty="0">
                <a:latin typeface="+mn-ea"/>
                <a:ea typeface="+mn-ea"/>
                <a:sym typeface="+mn-ea"/>
              </a:rPr>
              <a:t>）从基因文库中得到目的基因的方法</a:t>
            </a:r>
            <a:endParaRPr lang="zh-CN" altLang="en-US" sz="2800" b="1" dirty="0">
              <a:latin typeface="+mn-ea"/>
              <a:ea typeface="+mn-ea"/>
              <a:sym typeface="+mn-ea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96946" y="3356992"/>
            <a:ext cx="4703246" cy="323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kumimoji="1" lang="zh-CN" altLang="en-US" sz="2400" b="1" dirty="0" smtClean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依据：目的基因的有关信息。</a:t>
            </a:r>
            <a:endParaRPr kumimoji="1" lang="zh-CN" altLang="en-US" sz="2400" b="1" dirty="0" smtClean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kumimoji="1" lang="zh-CN" altLang="en-US" sz="24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如：基因的核苷酸序列</a:t>
            </a:r>
            <a:endParaRPr kumimoji="1" lang="zh-CN" altLang="en-US" sz="2400" b="1" dirty="0" smtClean="0">
              <a:solidFill>
                <a:srgbClr val="0000FF"/>
              </a:solidFill>
              <a:latin typeface="+mn-ea"/>
              <a:ea typeface="+mn-ea"/>
              <a:sym typeface="+mn-ea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kumimoji="1" lang="zh-CN" altLang="en-US" sz="24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    基因的功能</a:t>
            </a:r>
            <a:endParaRPr kumimoji="1" lang="zh-CN" altLang="en-US" sz="2400" b="1" dirty="0" smtClean="0">
              <a:solidFill>
                <a:srgbClr val="0000FF"/>
              </a:solidFill>
              <a:latin typeface="+mn-ea"/>
              <a:ea typeface="+mn-ea"/>
              <a:sym typeface="+mn-ea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kumimoji="1" lang="zh-CN" altLang="en-US" sz="24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    基因在染色体上的位置</a:t>
            </a:r>
            <a:endParaRPr kumimoji="1" lang="zh-CN" altLang="en-US" sz="2400" b="1" dirty="0" smtClean="0">
              <a:solidFill>
                <a:srgbClr val="0000FF"/>
              </a:solidFill>
              <a:latin typeface="+mn-ea"/>
              <a:ea typeface="+mn-ea"/>
              <a:sym typeface="+mn-ea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kumimoji="1" lang="zh-CN" altLang="en-US" sz="24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    基因的转录产物</a:t>
            </a:r>
            <a:r>
              <a:rPr kumimoji="1" lang="en-US" altLang="zh-CN" sz="24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mRNA</a:t>
            </a:r>
            <a:endParaRPr kumimoji="1" lang="en-US" altLang="zh-CN" sz="2400" b="1" dirty="0" smtClean="0">
              <a:solidFill>
                <a:srgbClr val="0000FF"/>
              </a:solidFill>
              <a:latin typeface="+mn-ea"/>
              <a:ea typeface="+mn-ea"/>
              <a:sym typeface="+mn-ea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kumimoji="1" lang="en-US" altLang="zh-CN" sz="24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    </a:t>
            </a:r>
            <a:r>
              <a:rPr kumimoji="1" lang="zh-CN" altLang="en-US" sz="24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基因翻译产物蛋白质等特性</a:t>
            </a:r>
            <a:endParaRPr kumimoji="1" lang="zh-CN" altLang="en-US" sz="2400" b="1" dirty="0" smtClean="0">
              <a:solidFill>
                <a:srgbClr val="0000FF"/>
              </a:solidFill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79512" y="116632"/>
            <a:ext cx="6120680" cy="966556"/>
            <a:chOff x="35496" y="0"/>
            <a:chExt cx="5187017" cy="836712"/>
          </a:xfrm>
        </p:grpSpPr>
        <p:sp>
          <p:nvSpPr>
            <p:cNvPr id="6" name="圆角矩形 5"/>
            <p:cNvSpPr/>
            <p:nvPr/>
          </p:nvSpPr>
          <p:spPr>
            <a:xfrm>
              <a:off x="35496" y="0"/>
              <a:ext cx="5125993" cy="83671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00673" y="169476"/>
              <a:ext cx="5121840" cy="5062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3200" b="1" dirty="0" smtClean="0">
                  <a:latin typeface="宋体" panose="02010600030101010101" pitchFamily="2" charset="-122"/>
                </a:rPr>
                <a:t>1.2 </a:t>
              </a:r>
              <a:r>
                <a:rPr lang="zh-CN" altLang="en-US" sz="3200" b="1" dirty="0" smtClean="0">
                  <a:latin typeface="宋体" panose="02010600030101010101" pitchFamily="2" charset="-122"/>
                </a:rPr>
                <a:t>利用</a:t>
              </a:r>
              <a:r>
                <a:rPr lang="en-US" altLang="zh-CN" sz="3200" b="1" dirty="0" smtClean="0">
                  <a:latin typeface="宋体" panose="02010600030101010101" pitchFamily="2" charset="-122"/>
                </a:rPr>
                <a:t>PCR</a:t>
              </a:r>
              <a:r>
                <a:rPr lang="zh-CN" altLang="en-US" sz="3200" b="1" dirty="0" smtClean="0">
                  <a:latin typeface="宋体" panose="02010600030101010101" pitchFamily="2" charset="-122"/>
                </a:rPr>
                <a:t>技术扩增目的基因</a:t>
              </a:r>
              <a:endPara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-180528" y="1340768"/>
            <a:ext cx="889248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（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1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）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PCR</a:t>
            </a:r>
            <a:r>
              <a:rPr lang="zh-CN" altLang="en-US" sz="2800" b="1" dirty="0" smtClean="0">
                <a:latin typeface="+mn-ea"/>
                <a:sym typeface="+mn-ea"/>
              </a:rPr>
              <a:t>称为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sym typeface="+mn-ea"/>
              </a:rPr>
              <a:t>聚合酶链式反应</a:t>
            </a:r>
            <a:r>
              <a:rPr lang="zh-CN" altLang="en-US" sz="2800" b="1" dirty="0" smtClean="0">
                <a:latin typeface="+mn-ea"/>
                <a:sym typeface="+mn-ea"/>
              </a:rPr>
              <a:t>，是一项在生物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sym typeface="+mn-ea"/>
              </a:rPr>
              <a:t>体外</a:t>
            </a:r>
            <a:r>
              <a:rPr lang="zh-CN" altLang="en-US" sz="2800" b="1" dirty="0" smtClean="0">
                <a:latin typeface="+mn-ea"/>
                <a:sym typeface="+mn-ea"/>
              </a:rPr>
              <a:t>复制</a:t>
            </a:r>
            <a:endParaRPr lang="en-US" altLang="zh-CN" sz="2800" b="1" dirty="0" smtClean="0">
              <a:latin typeface="+mn-ea"/>
              <a:sym typeface="+mn-ea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2800" b="1" dirty="0" smtClean="0">
                <a:solidFill>
                  <a:srgbClr val="FF0000"/>
                </a:solidFill>
                <a:latin typeface="+mn-ea"/>
                <a:sym typeface="+mn-ea"/>
              </a:rPr>
              <a:t>     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sym typeface="+mn-ea"/>
              </a:rPr>
              <a:t>特定</a:t>
            </a:r>
            <a:r>
              <a:rPr lang="en-US" altLang="zh-CN" sz="2800" b="1" dirty="0" smtClean="0">
                <a:solidFill>
                  <a:srgbClr val="FF0000"/>
                </a:solidFill>
                <a:latin typeface="+mn-ea"/>
                <a:sym typeface="+mn-ea"/>
              </a:rPr>
              <a:t>DNA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sym typeface="+mn-ea"/>
              </a:rPr>
              <a:t>片段</a:t>
            </a:r>
            <a:r>
              <a:rPr lang="zh-CN" altLang="en-US" sz="2800" b="1" dirty="0" smtClean="0">
                <a:latin typeface="+mn-ea"/>
                <a:sym typeface="+mn-ea"/>
              </a:rPr>
              <a:t>的核酸合成技术</a:t>
            </a:r>
            <a:r>
              <a:rPr lang="zh-CN" altLang="en-US" sz="2800" b="1" dirty="0" smtClean="0">
                <a:solidFill>
                  <a:schemeClr val="bg2"/>
                </a:solidFill>
                <a:latin typeface="+mn-ea"/>
                <a:sym typeface="+mn-ea"/>
              </a:rPr>
              <a:t> </a:t>
            </a:r>
            <a:endParaRPr lang="zh-CN" altLang="en-US" sz="2800" b="1" dirty="0" smtClean="0">
              <a:solidFill>
                <a:srgbClr val="00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-180528" y="2689503"/>
            <a:ext cx="88924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（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2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）原理：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DNA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复制</a:t>
            </a:r>
            <a:endParaRPr lang="zh-CN" altLang="en-US" sz="2800" b="1" dirty="0" smtClean="0">
              <a:solidFill>
                <a:srgbClr val="00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-180528" y="3411324"/>
            <a:ext cx="9108504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（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3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）条件：已知基因的核苷酸序列（</a:t>
            </a:r>
            <a:r>
              <a:rPr lang="zh-CN" altLang="en-US" sz="2800" b="1" dirty="0" smtClean="0">
                <a:solidFill>
                  <a:srgbClr val="0070C0"/>
                </a:solidFill>
                <a:latin typeface="+mn-ea"/>
                <a:ea typeface="+mn-ea"/>
                <a:sym typeface="+mn-ea"/>
              </a:rPr>
              <a:t>前提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）、一对引物、</a:t>
            </a:r>
            <a:endParaRPr lang="en-US" altLang="zh-CN" sz="2800" b="1" dirty="0" smtClean="0">
              <a:solidFill>
                <a:srgbClr val="000000"/>
              </a:solidFill>
              <a:latin typeface="+mn-ea"/>
              <a:ea typeface="+mn-ea"/>
              <a:sym typeface="+mn-ea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         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四种脱氧核苷酸、耐热的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DNA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聚合酶（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Taq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酶）</a:t>
            </a:r>
            <a:endParaRPr lang="zh-CN" altLang="en-US" sz="2800" b="1" dirty="0" smtClean="0">
              <a:solidFill>
                <a:srgbClr val="00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-180528" y="4781024"/>
            <a:ext cx="9505056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（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4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）结果：使目的基因的片段在短时间内成百万倍地扩增</a:t>
            </a:r>
            <a:endParaRPr lang="zh-CN" altLang="en-US" sz="2800" b="1" dirty="0" smtClean="0">
              <a:solidFill>
                <a:srgbClr val="000000"/>
              </a:solidFill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51520" y="468313"/>
            <a:ext cx="460692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sym typeface="+mn-ea"/>
              </a:rPr>
              <a:t>（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  <a:sym typeface="+mn-ea"/>
              </a:rPr>
              <a:t>5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sym typeface="+mn-ea"/>
              </a:rPr>
              <a:t>）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过程：</a:t>
            </a:r>
            <a:endParaRPr lang="zh-CN" altLang="en-US" sz="2800" b="1" dirty="0" smtClean="0">
              <a:latin typeface="+mn-ea"/>
              <a:ea typeface="+mn-ea"/>
              <a:sym typeface="+mn-ea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22958" y="1081088"/>
            <a:ext cx="85677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a</a:t>
            </a:r>
            <a:r>
              <a:rPr lang="zh-CN" altLang="en-US" sz="28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、</a:t>
            </a:r>
            <a:r>
              <a:rPr lang="en-US" altLang="zh-CN" sz="28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DNA</a:t>
            </a:r>
            <a:r>
              <a:rPr lang="zh-CN" altLang="en-US" sz="28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变性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（</a:t>
            </a:r>
            <a:r>
              <a:rPr lang="en-US" altLang="zh-CN" sz="2800" b="1" dirty="0" smtClean="0">
                <a:latin typeface="+mn-ea"/>
                <a:ea typeface="+mn-ea"/>
                <a:sym typeface="+mn-ea"/>
              </a:rPr>
              <a:t>90℃-95℃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）：双链</a:t>
            </a:r>
            <a:r>
              <a:rPr lang="en-US" altLang="zh-CN" sz="2800" b="1" dirty="0" smtClean="0">
                <a:latin typeface="+mn-ea"/>
                <a:ea typeface="+mn-ea"/>
                <a:sym typeface="+mn-ea"/>
              </a:rPr>
              <a:t>DNA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模板</a:t>
            </a:r>
            <a:endParaRPr lang="en-US" altLang="zh-CN" sz="2800" b="1" dirty="0" smtClean="0">
              <a:latin typeface="+mn-ea"/>
              <a:ea typeface="+mn-ea"/>
              <a:sym typeface="+mn-ea"/>
            </a:endParaRPr>
          </a:p>
          <a:p>
            <a:pPr eaLnBrk="1" hangingPunct="1">
              <a:defRPr/>
            </a:pP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   在热作用下，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氢键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断裂，形成</a:t>
            </a:r>
            <a:r>
              <a:rPr lang="en-US" altLang="zh-CN" sz="2800" b="1" dirty="0" smtClean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DNA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单链</a:t>
            </a:r>
            <a:endParaRPr lang="en-US" altLang="zh-CN" sz="2800" b="1" dirty="0" smtClean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22580" y="2362835"/>
            <a:ext cx="7615555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b</a:t>
            </a:r>
            <a:r>
              <a:rPr lang="zh-CN" altLang="en-US" sz="28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、退火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（复性</a:t>
            </a:r>
            <a:r>
              <a:rPr lang="en-US" altLang="zh-CN" sz="2800" b="1" dirty="0" smtClean="0">
                <a:latin typeface="+mn-ea"/>
                <a:ea typeface="+mn-ea"/>
                <a:sym typeface="+mn-ea"/>
              </a:rPr>
              <a:t>55℃-60℃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）：系统温度降低，</a:t>
            </a:r>
            <a:endParaRPr lang="zh-CN" altLang="en-US" sz="2800" b="1" dirty="0" smtClean="0">
              <a:latin typeface="+mn-ea"/>
              <a:ea typeface="+mn-ea"/>
              <a:sym typeface="+mn-ea"/>
            </a:endParaRPr>
          </a:p>
          <a:p>
            <a:pPr eaLnBrk="1" hangingPunct="1">
              <a:defRPr/>
            </a:pP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   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引物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与</a:t>
            </a:r>
            <a:r>
              <a:rPr lang="en-US" altLang="zh-CN" sz="2800" b="1" dirty="0" smtClean="0">
                <a:latin typeface="+mn-ea"/>
                <a:ea typeface="+mn-ea"/>
                <a:sym typeface="+mn-ea"/>
              </a:rPr>
              <a:t>DNA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模板结合，形成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局部双链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。</a:t>
            </a:r>
            <a:r>
              <a:rPr lang="zh-CN" altLang="en-US" sz="2800" dirty="0" smtClean="0">
                <a:solidFill>
                  <a:schemeClr val="bg2"/>
                </a:solidFill>
                <a:latin typeface="+mn-ea"/>
                <a:ea typeface="+mn-ea"/>
                <a:sym typeface="+mn-ea"/>
              </a:rPr>
              <a:t> </a:t>
            </a:r>
            <a:endParaRPr lang="zh-CN" altLang="en-US" sz="2800" dirty="0" smtClean="0">
              <a:solidFill>
                <a:schemeClr val="bg2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22323" y="3531235"/>
            <a:ext cx="8135937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c</a:t>
            </a:r>
            <a:r>
              <a:rPr lang="zh-CN" altLang="en-US" sz="2800" b="1" dirty="0" smtClean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、延伸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（</a:t>
            </a:r>
            <a:r>
              <a:rPr lang="en-US" altLang="zh-CN" sz="2800" b="1" dirty="0" smtClean="0">
                <a:latin typeface="+mn-ea"/>
                <a:ea typeface="+mn-ea"/>
                <a:sym typeface="+mn-ea"/>
              </a:rPr>
              <a:t>70℃-75℃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）：在</a:t>
            </a:r>
            <a:r>
              <a:rPr lang="en-US" altLang="zh-CN" sz="2800" b="1" dirty="0" err="1" smtClean="0">
                <a:latin typeface="+mn-ea"/>
                <a:ea typeface="+mn-ea"/>
                <a:sym typeface="+mn-ea"/>
              </a:rPr>
              <a:t>Taq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酶的作用下，从</a:t>
            </a:r>
            <a:endParaRPr lang="zh-CN" altLang="en-US" sz="2800" b="1" dirty="0" smtClean="0">
              <a:latin typeface="+mn-ea"/>
              <a:ea typeface="+mn-ea"/>
              <a:sym typeface="+mn-ea"/>
            </a:endParaRPr>
          </a:p>
          <a:p>
            <a:pPr eaLnBrk="1" hangingPunct="1">
              <a:defRPr/>
            </a:pP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  引物处延伸，合成与模板互补的</a:t>
            </a:r>
            <a:r>
              <a:rPr lang="en-US" altLang="zh-CN" sz="2800" b="1" dirty="0" smtClean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DNA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链</a:t>
            </a:r>
            <a:r>
              <a:rPr lang="zh-CN" altLang="en-US" sz="2800" b="1" dirty="0" smtClean="0">
                <a:latin typeface="+mn-ea"/>
                <a:ea typeface="+mn-ea"/>
                <a:sym typeface="+mn-ea"/>
              </a:rPr>
              <a:t>。</a:t>
            </a:r>
            <a:r>
              <a:rPr lang="zh-CN" altLang="en-US" sz="2800" dirty="0" smtClean="0">
                <a:latin typeface="+mn-ea"/>
                <a:ea typeface="+mn-ea"/>
                <a:sym typeface="+mn-ea"/>
              </a:rPr>
              <a:t> </a:t>
            </a:r>
            <a:endParaRPr lang="zh-CN" altLang="en-US" sz="2800" dirty="0" smtClean="0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Rectangle 3"/>
          <p:cNvSpPr/>
          <p:nvPr/>
        </p:nvSpPr>
        <p:spPr>
          <a:xfrm>
            <a:off x="0" y="188913"/>
            <a:ext cx="8675688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PCR</a:t>
            </a:r>
            <a:r>
              <a:rPr lang="zh-CN" altLang="en-US" sz="4000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具体过程</a:t>
            </a:r>
            <a:endParaRPr lang="zh-CN" altLang="en-US" sz="4000" b="1" dirty="0">
              <a:solidFill>
                <a:srgbClr val="FF0000"/>
              </a:solidFill>
              <a:latin typeface="隶书" pitchFamily="49" charset="-122"/>
              <a:ea typeface="隶书" pitchFamily="49" charset="-122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2051" name="" r:id="rId1" imgW="7559675" imgH="5111750"/>
        </mc:Choice>
        <mc:Fallback>
          <p:control name="" r:id="rId1" imgW="7559675" imgH="5111750">
            <p:pic>
              <p:nvPicPr>
                <p:cNvPr id="0" name="Host Control  2050"/>
                <p:cNvPicPr/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684213" y="981075"/>
                  <a:ext cx="7559675" cy="511175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control>
        </mc:Fallback>
      </mc:AlternateContent>
    </p:controls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/>
        </p:nvGrpSpPr>
        <p:grpSpPr>
          <a:xfrm>
            <a:off x="179512" y="116632"/>
            <a:ext cx="6120680" cy="966556"/>
            <a:chOff x="35496" y="0"/>
            <a:chExt cx="5187017" cy="836712"/>
          </a:xfrm>
        </p:grpSpPr>
        <p:sp>
          <p:nvSpPr>
            <p:cNvPr id="6" name="圆角矩形 5"/>
            <p:cNvSpPr/>
            <p:nvPr/>
          </p:nvSpPr>
          <p:spPr>
            <a:xfrm>
              <a:off x="35496" y="0"/>
              <a:ext cx="5125993" cy="83671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00673" y="169476"/>
              <a:ext cx="5121840" cy="5062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3200" b="1" dirty="0" smtClean="0">
                  <a:latin typeface="宋体" panose="02010600030101010101" pitchFamily="2" charset="-122"/>
                </a:rPr>
                <a:t>1.3 </a:t>
              </a:r>
              <a:r>
                <a:rPr lang="zh-CN" altLang="en-US" sz="3200" b="1" dirty="0" smtClean="0">
                  <a:latin typeface="宋体" panose="02010600030101010101" pitchFamily="2" charset="-122"/>
                </a:rPr>
                <a:t>人工合成目的基因</a:t>
              </a:r>
              <a:endPara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728096" y="1180678"/>
            <a:ext cx="3313112" cy="498475"/>
          </a:xfrm>
          <a:prstGeom prst="rect">
            <a:avLst/>
          </a:prstGeom>
          <a:noFill/>
          <a:ln w="76200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zh-CN" altLang="en-US" sz="2645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目的基因的</a:t>
            </a:r>
            <a:r>
              <a:rPr kumimoji="1" lang="en-US" altLang="zh-CN" sz="2645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mRNA</a:t>
            </a:r>
            <a:endParaRPr kumimoji="1" lang="en-US" altLang="zh-CN" sz="2645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4357256" y="2201440"/>
            <a:ext cx="3671887" cy="499110"/>
          </a:xfrm>
          <a:prstGeom prst="rect">
            <a:avLst/>
          </a:prstGeom>
          <a:noFill/>
          <a:ln w="76200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zh-CN" altLang="en-US" sz="2645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单链</a:t>
            </a:r>
            <a:r>
              <a:rPr kumimoji="1" lang="en-US" altLang="zh-CN" sz="2645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DNA </a:t>
            </a:r>
            <a:endParaRPr kumimoji="1" lang="zh-CN" altLang="en-US" sz="2645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4978921" y="3288878"/>
            <a:ext cx="2654300" cy="906462"/>
          </a:xfrm>
          <a:prstGeom prst="rect">
            <a:avLst/>
          </a:prstGeom>
          <a:noFill/>
          <a:ln w="76200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kumimoji="1" lang="zh-CN" altLang="en-US" sz="2645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双链</a:t>
            </a:r>
            <a:r>
              <a:rPr kumimoji="1" lang="en-US" altLang="zh-CN" sz="2645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DNA</a:t>
            </a:r>
            <a:endParaRPr kumimoji="1" lang="en-US" altLang="zh-CN" sz="2645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  <a:p>
            <a:pPr algn="ctr">
              <a:defRPr/>
            </a:pPr>
            <a:r>
              <a:rPr kumimoji="1" lang="en-US" altLang="zh-CN" sz="2645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(</a:t>
            </a:r>
            <a:r>
              <a:rPr kumimoji="1" lang="zh-CN" altLang="en-US" sz="2645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即目的基因</a:t>
            </a:r>
            <a:r>
              <a:rPr kumimoji="1" lang="en-US" altLang="zh-CN" sz="2645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)</a:t>
            </a:r>
            <a:endParaRPr kumimoji="1" lang="en-US" altLang="zh-CN" sz="2645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6136208" y="1656928"/>
            <a:ext cx="1304925" cy="500062"/>
          </a:xfrm>
          <a:prstGeom prst="rect">
            <a:avLst/>
          </a:prstGeom>
          <a:noFill/>
          <a:ln w="76200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zh-CN" altLang="en-US" sz="2645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反转录</a:t>
            </a:r>
            <a:endParaRPr kumimoji="1" lang="zh-CN" altLang="en-US" sz="2645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6067946" y="2677690"/>
            <a:ext cx="1008062" cy="498475"/>
          </a:xfrm>
          <a:prstGeom prst="rect">
            <a:avLst/>
          </a:prstGeom>
          <a:noFill/>
          <a:ln w="76200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zh-CN" altLang="en-US" sz="2645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合成</a:t>
            </a:r>
            <a:endParaRPr kumimoji="1" lang="zh-CN" altLang="en-US" sz="2645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>
            <a:off x="6166371" y="1656928"/>
            <a:ext cx="0" cy="720725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20" name="Line 15"/>
          <p:cNvSpPr>
            <a:spLocks noChangeShapeType="1"/>
          </p:cNvSpPr>
          <p:nvPr/>
        </p:nvSpPr>
        <p:spPr bwMode="auto">
          <a:xfrm>
            <a:off x="6166371" y="2609428"/>
            <a:ext cx="0" cy="720725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489471" y="1248940"/>
            <a:ext cx="4284662" cy="3000375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defRPr/>
            </a:pPr>
            <a:r>
              <a:rPr kumimoji="1" lang="en-US" altLang="zh-CN" sz="3025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1</a:t>
            </a:r>
            <a:r>
              <a:rPr kumimoji="1" lang="zh-CN" altLang="en-US" sz="3025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）</a:t>
            </a:r>
            <a:r>
              <a:rPr kumimoji="1" lang="zh-CN" altLang="en-US" sz="3025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反转录法</a:t>
            </a:r>
            <a:r>
              <a:rPr kumimoji="1" lang="zh-CN" altLang="en-US" sz="3025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：</a:t>
            </a:r>
            <a:endParaRPr kumimoji="1" lang="zh-CN" altLang="en-US" sz="3025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defRPr/>
            </a:pPr>
            <a:r>
              <a:rPr kumimoji="1" lang="zh-CN" altLang="en-US" sz="3025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      </a:t>
            </a:r>
            <a:r>
              <a:rPr kumimoji="1" lang="zh-CN" altLang="en-US" sz="2645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以目的基因转录成的信使</a:t>
            </a:r>
            <a:r>
              <a:rPr kumimoji="1" lang="en-US" altLang="zh-CN" sz="2645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RNA</a:t>
            </a:r>
            <a:r>
              <a:rPr kumimoji="1" lang="zh-CN" altLang="en-US" sz="2645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为模板，反转录成互补的单链</a:t>
            </a:r>
            <a:r>
              <a:rPr kumimoji="1" lang="en-US" altLang="zh-CN" sz="2645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DNA</a:t>
            </a:r>
            <a:r>
              <a:rPr kumimoji="1" lang="zh-CN" altLang="en-US" sz="2645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，然后在酶的作用下合成双链</a:t>
            </a:r>
            <a:r>
              <a:rPr kumimoji="1" lang="en-US" altLang="zh-CN" sz="2645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DNA</a:t>
            </a:r>
            <a:r>
              <a:rPr kumimoji="1" lang="zh-CN" altLang="en-US" sz="2645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，从而获得所需的基因。</a:t>
            </a:r>
            <a:endParaRPr kumimoji="1" lang="zh-CN" altLang="en-US" sz="2645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419621" y="5058940"/>
            <a:ext cx="1293812" cy="1314450"/>
          </a:xfrm>
          <a:prstGeom prst="rect">
            <a:avLst/>
          </a:prstGeom>
          <a:noFill/>
          <a:ln w="57150">
            <a:solidFill>
              <a:srgbClr val="0099FF"/>
            </a:solidFill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zh-CN" altLang="en-US" sz="2645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蛋白质</a:t>
            </a:r>
            <a:r>
              <a:rPr kumimoji="1" lang="zh-CN" altLang="en-US" sz="2645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的氨基酸序列</a:t>
            </a:r>
            <a:endParaRPr kumimoji="1" lang="zh-CN" altLang="en-US" sz="2645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</p:txBody>
      </p:sp>
      <p:sp>
        <p:nvSpPr>
          <p:cNvPr id="23" name="Text Box 29"/>
          <p:cNvSpPr txBox="1">
            <a:spLocks noChangeArrowheads="1"/>
          </p:cNvSpPr>
          <p:nvPr/>
        </p:nvSpPr>
        <p:spPr bwMode="auto">
          <a:xfrm>
            <a:off x="2401456" y="5068465"/>
            <a:ext cx="1292225" cy="1312863"/>
          </a:xfrm>
          <a:prstGeom prst="rect">
            <a:avLst/>
          </a:prstGeom>
          <a:noFill/>
          <a:ln w="57150">
            <a:solidFill>
              <a:srgbClr val="0099FF"/>
            </a:solidFill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en-US" altLang="zh-CN" sz="2645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mRNA</a:t>
            </a:r>
            <a:r>
              <a:rPr kumimoji="1" lang="zh-CN" altLang="en-US" sz="2645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的核苷酸序列</a:t>
            </a:r>
            <a:endParaRPr kumimoji="1" lang="zh-CN" altLang="en-US" sz="2645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</p:txBody>
      </p:sp>
      <p:sp>
        <p:nvSpPr>
          <p:cNvPr id="24" name="Text Box 30"/>
          <p:cNvSpPr txBox="1">
            <a:spLocks noChangeArrowheads="1"/>
          </p:cNvSpPr>
          <p:nvPr/>
        </p:nvSpPr>
        <p:spPr bwMode="auto">
          <a:xfrm>
            <a:off x="4442981" y="4998615"/>
            <a:ext cx="1633537" cy="1314450"/>
          </a:xfrm>
          <a:prstGeom prst="rect">
            <a:avLst/>
          </a:prstGeom>
          <a:noFill/>
          <a:ln w="57150">
            <a:solidFill>
              <a:srgbClr val="0099FF"/>
            </a:solidFill>
            <a:miter lim="800000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kumimoji="1" lang="zh-CN" altLang="en-US" sz="2645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结构基因</a:t>
            </a:r>
            <a:r>
              <a:rPr kumimoji="1" lang="zh-CN" altLang="en-US" sz="2645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的核苷酸序列</a:t>
            </a:r>
            <a:endParaRPr kumimoji="1" lang="zh-CN" altLang="en-US" sz="2645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7099186" y="5266903"/>
            <a:ext cx="1157287" cy="908050"/>
          </a:xfrm>
          <a:prstGeom prst="rect">
            <a:avLst/>
          </a:prstGeom>
          <a:noFill/>
          <a:ln w="57150">
            <a:solidFill>
              <a:srgbClr val="0099FF"/>
            </a:solidFill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zh-CN" altLang="en-US" sz="2645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目的</a:t>
            </a:r>
            <a:r>
              <a:rPr kumimoji="1" lang="zh-CN" altLang="en-US" sz="2645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基因</a:t>
            </a:r>
            <a:endParaRPr kumimoji="1" lang="zh-CN" altLang="en-US" sz="2645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</p:txBody>
      </p:sp>
      <p:sp>
        <p:nvSpPr>
          <p:cNvPr id="26" name="Text Box 32"/>
          <p:cNvSpPr txBox="1">
            <a:spLocks noChangeArrowheads="1"/>
          </p:cNvSpPr>
          <p:nvPr/>
        </p:nvSpPr>
        <p:spPr bwMode="auto">
          <a:xfrm>
            <a:off x="1576908" y="5400253"/>
            <a:ext cx="944563" cy="498475"/>
          </a:xfrm>
          <a:prstGeom prst="rect">
            <a:avLst/>
          </a:prstGeom>
          <a:noFill/>
          <a:ln w="76200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zh-CN" altLang="en-US" sz="2645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推测</a:t>
            </a:r>
            <a:endParaRPr kumimoji="1" lang="zh-CN" altLang="en-US" sz="2645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</p:txBody>
      </p:sp>
      <p:sp>
        <p:nvSpPr>
          <p:cNvPr id="27" name="Text Box 33"/>
          <p:cNvSpPr txBox="1">
            <a:spLocks noChangeArrowheads="1"/>
          </p:cNvSpPr>
          <p:nvPr/>
        </p:nvSpPr>
        <p:spPr bwMode="auto">
          <a:xfrm>
            <a:off x="3625418" y="5317703"/>
            <a:ext cx="944563" cy="498475"/>
          </a:xfrm>
          <a:prstGeom prst="rect">
            <a:avLst/>
          </a:prstGeom>
          <a:noFill/>
          <a:ln w="76200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zh-CN" altLang="en-US" sz="2645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推测</a:t>
            </a:r>
            <a:endParaRPr kumimoji="1" lang="zh-CN" altLang="en-US" sz="2645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</p:txBody>
      </p:sp>
      <p:sp>
        <p:nvSpPr>
          <p:cNvPr id="28" name="Text Box 34"/>
          <p:cNvSpPr txBox="1">
            <a:spLocks noChangeArrowheads="1"/>
          </p:cNvSpPr>
          <p:nvPr/>
        </p:nvSpPr>
        <p:spPr bwMode="auto">
          <a:xfrm>
            <a:off x="6146686" y="5371678"/>
            <a:ext cx="952500" cy="790575"/>
          </a:xfrm>
          <a:prstGeom prst="rect">
            <a:avLst/>
          </a:prstGeom>
          <a:noFill/>
          <a:ln w="76200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zh-CN" altLang="en-US" sz="227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化学合成</a:t>
            </a:r>
            <a:endParaRPr kumimoji="1" lang="zh-CN" altLang="en-US" sz="227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</p:txBody>
      </p:sp>
      <p:sp>
        <p:nvSpPr>
          <p:cNvPr id="29" name="Line 35"/>
          <p:cNvSpPr>
            <a:spLocks noChangeShapeType="1"/>
          </p:cNvSpPr>
          <p:nvPr/>
        </p:nvSpPr>
        <p:spPr bwMode="auto">
          <a:xfrm>
            <a:off x="1713433" y="5808240"/>
            <a:ext cx="611188" cy="0"/>
          </a:xfrm>
          <a:prstGeom prst="line">
            <a:avLst/>
          </a:prstGeom>
          <a:noFill/>
          <a:ln w="57150">
            <a:solidFill>
              <a:srgbClr val="0099FF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30" name="Line 36"/>
          <p:cNvSpPr>
            <a:spLocks noChangeShapeType="1"/>
          </p:cNvSpPr>
          <p:nvPr/>
        </p:nvSpPr>
        <p:spPr bwMode="auto">
          <a:xfrm>
            <a:off x="3761943" y="5808240"/>
            <a:ext cx="681038" cy="0"/>
          </a:xfrm>
          <a:prstGeom prst="line">
            <a:avLst/>
          </a:prstGeom>
          <a:noFill/>
          <a:ln w="57150">
            <a:solidFill>
              <a:srgbClr val="0099FF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31" name="Line 37"/>
          <p:cNvSpPr>
            <a:spLocks noChangeShapeType="1"/>
          </p:cNvSpPr>
          <p:nvPr/>
        </p:nvSpPr>
        <p:spPr bwMode="auto">
          <a:xfrm>
            <a:off x="6074931" y="5808240"/>
            <a:ext cx="952500" cy="0"/>
          </a:xfrm>
          <a:prstGeom prst="line">
            <a:avLst/>
          </a:prstGeom>
          <a:noFill/>
          <a:ln w="57150">
            <a:solidFill>
              <a:srgbClr val="0099FF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zh-CN" altLang="en-US" sz="2270"/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202565" y="4377690"/>
            <a:ext cx="9441180" cy="603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defRPr/>
            </a:pPr>
            <a:r>
              <a:rPr kumimoji="1" lang="en-US" altLang="zh-CN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2</a:t>
            </a:r>
            <a:r>
              <a:rPr kumimoji="1" lang="zh-CN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）</a:t>
            </a:r>
            <a:r>
              <a:rPr kumimoji="1" lang="zh-CN" alt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化学合成法</a:t>
            </a:r>
            <a:r>
              <a:rPr kumimoji="1" lang="zh-CN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：根据已知的氨基酸序列合成</a:t>
            </a:r>
            <a:r>
              <a:rPr kumimoji="1" lang="en-US" altLang="zh-CN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DNA</a:t>
            </a:r>
            <a:r>
              <a:rPr kumimoji="1" lang="zh-CN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法 </a:t>
            </a:r>
            <a:r>
              <a:rPr kumimoji="1" lang="zh-CN" altLang="en-US" sz="3025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华文中宋" pitchFamily="2" charset="-122"/>
                <a:sym typeface="+mn-ea"/>
              </a:rPr>
              <a:t>：</a:t>
            </a:r>
            <a:endParaRPr kumimoji="1" lang="zh-CN" altLang="en-US" sz="3025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华文中宋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 bldLvl="0" animBg="1"/>
      <p:bldP spid="16" grpId="0"/>
      <p:bldP spid="17" grpId="0"/>
      <p:bldP spid="18" grpId="0"/>
      <p:bldP spid="22" grpId="0" animBg="1"/>
      <p:bldP spid="23" grpId="0" bldLvl="0" animBg="1"/>
      <p:bldP spid="24" grpId="0" bldLvl="0" animBg="1"/>
      <p:bldP spid="25" grpId="0" bldLvl="0" animBg="1"/>
      <p:bldP spid="26" grpId="0"/>
      <p:bldP spid="27" grpId="0" bldLvl="0" animBg="1"/>
      <p:bldP spid="2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9512" y="116632"/>
            <a:ext cx="6259795" cy="966556"/>
            <a:chOff x="35496" y="0"/>
            <a:chExt cx="5304912" cy="836712"/>
          </a:xfrm>
        </p:grpSpPr>
        <p:sp>
          <p:nvSpPr>
            <p:cNvPr id="5" name="圆角矩形 4"/>
            <p:cNvSpPr/>
            <p:nvPr/>
          </p:nvSpPr>
          <p:spPr>
            <a:xfrm>
              <a:off x="35496" y="0"/>
              <a:ext cx="4454733" cy="83671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218567" y="169476"/>
              <a:ext cx="5121841" cy="5062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en-US" sz="32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目的基因获取方法的选择</a:t>
              </a:r>
              <a:endPara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323528" y="1268760"/>
            <a:ext cx="8496944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400" b="1" dirty="0" smtClean="0">
                <a:latin typeface="宋体" panose="02010600030101010101" pitchFamily="2" charset="-122"/>
              </a:rPr>
              <a:t>如果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</a:rPr>
              <a:t>不知道目的基因的核苷酸序列</a:t>
            </a:r>
            <a:r>
              <a:rPr lang="zh-CN" altLang="en-US" sz="2400" b="1" dirty="0" smtClean="0">
                <a:latin typeface="宋体" panose="02010600030101010101" pitchFamily="2" charset="-122"/>
              </a:rPr>
              <a:t>，可以通过构建基因文库的方法，即通过受体菌储存并扩增目的基因后，从</a:t>
            </a:r>
            <a:r>
              <a:rPr lang="zh-CN" altLang="en-US" sz="2400" b="1" dirty="0" smtClean="0">
                <a:solidFill>
                  <a:srgbClr val="0070C0"/>
                </a:solidFill>
                <a:latin typeface="宋体" panose="02010600030101010101" pitchFamily="2" charset="-122"/>
              </a:rPr>
              <a:t>基因文库</a:t>
            </a:r>
            <a:r>
              <a:rPr lang="zh-CN" altLang="en-US" sz="2400" b="1" dirty="0" smtClean="0">
                <a:latin typeface="宋体" panose="02010600030101010101" pitchFamily="2" charset="-122"/>
              </a:rPr>
              <a:t>中去获得目的基因。</a:t>
            </a:r>
            <a:endParaRPr lang="zh-CN" altLang="en-US" sz="2400" b="1" dirty="0">
              <a:latin typeface="宋体" panose="02010600030101010101" pitchFamily="2" charset="-122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3212976"/>
            <a:ext cx="8496944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400" b="1" dirty="0" smtClean="0">
                <a:latin typeface="宋体" panose="02010600030101010101" pitchFamily="2" charset="-122"/>
              </a:rPr>
              <a:t>如果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</a:rPr>
              <a:t>知道目的基因的核苷酸序列</a:t>
            </a:r>
            <a:r>
              <a:rPr lang="zh-CN" altLang="en-US" sz="2400" b="1" dirty="0" smtClean="0">
                <a:latin typeface="宋体" panose="02010600030101010101" pitchFamily="2" charset="-122"/>
              </a:rPr>
              <a:t>，而且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</a:rPr>
              <a:t>基因比较小</a:t>
            </a:r>
            <a:r>
              <a:rPr lang="zh-CN" altLang="en-US" sz="2400" b="1" dirty="0" smtClean="0">
                <a:latin typeface="宋体" panose="02010600030101010101" pitchFamily="2" charset="-122"/>
              </a:rPr>
              <a:t>，可以通过</a:t>
            </a:r>
            <a:r>
              <a:rPr lang="en-US" altLang="zh-CN" sz="2400" b="1" dirty="0" smtClean="0">
                <a:latin typeface="宋体" panose="02010600030101010101" pitchFamily="2" charset="-122"/>
              </a:rPr>
              <a:t>DNA</a:t>
            </a:r>
            <a:r>
              <a:rPr lang="zh-CN" altLang="en-US" sz="2400" b="1" dirty="0" smtClean="0">
                <a:latin typeface="宋体" panose="02010600030101010101" pitchFamily="2" charset="-122"/>
              </a:rPr>
              <a:t>合成仪利用</a:t>
            </a:r>
            <a:r>
              <a:rPr lang="zh-CN" altLang="en-US" sz="2400" b="1" dirty="0" smtClean="0">
                <a:solidFill>
                  <a:srgbClr val="0070C0"/>
                </a:solidFill>
                <a:latin typeface="宋体" panose="02010600030101010101" pitchFamily="2" charset="-122"/>
              </a:rPr>
              <a:t>化学方法人工合成</a:t>
            </a:r>
            <a:r>
              <a:rPr lang="zh-CN" altLang="en-US" sz="2400" b="1" dirty="0" smtClean="0">
                <a:latin typeface="宋体" panose="02010600030101010101" pitchFamily="2" charset="-122"/>
              </a:rPr>
              <a:t>。</a:t>
            </a:r>
            <a:endParaRPr lang="zh-CN" altLang="en-US" sz="2400" b="1" dirty="0">
              <a:latin typeface="宋体" panose="02010600030101010101" pitchFamily="2" charset="-122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23528" y="4691498"/>
            <a:ext cx="8496944" cy="11137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400" b="1" dirty="0" smtClean="0">
                <a:latin typeface="宋体" panose="02010600030101010101" pitchFamily="2" charset="-122"/>
              </a:rPr>
              <a:t>如果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</a:rPr>
              <a:t>只知道目的基因两端的核苷酸序列</a:t>
            </a:r>
            <a:r>
              <a:rPr lang="zh-CN" altLang="en-US" sz="2400" b="1" dirty="0" smtClean="0">
                <a:latin typeface="宋体" panose="02010600030101010101" pitchFamily="2" charset="-122"/>
              </a:rPr>
              <a:t>，而且基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</a:rPr>
              <a:t>因又比较大</a:t>
            </a:r>
            <a:r>
              <a:rPr lang="zh-CN" altLang="en-US" sz="2400" b="1" dirty="0" smtClean="0">
                <a:latin typeface="宋体" panose="02010600030101010101" pitchFamily="2" charset="-122"/>
              </a:rPr>
              <a:t>，则可以通过</a:t>
            </a:r>
            <a:r>
              <a:rPr lang="en-US" altLang="zh-CN" sz="2400" b="1" dirty="0" smtClean="0">
                <a:solidFill>
                  <a:srgbClr val="0070C0"/>
                </a:solidFill>
                <a:latin typeface="宋体" panose="02010600030101010101" pitchFamily="2" charset="-122"/>
              </a:rPr>
              <a:t>PCR</a:t>
            </a:r>
            <a:r>
              <a:rPr lang="zh-CN" altLang="en-US" sz="2400" b="1" dirty="0" smtClean="0">
                <a:solidFill>
                  <a:srgbClr val="0070C0"/>
                </a:solidFill>
                <a:latin typeface="宋体" panose="02010600030101010101" pitchFamily="2" charset="-122"/>
              </a:rPr>
              <a:t>技术</a:t>
            </a:r>
            <a:r>
              <a:rPr lang="zh-CN" altLang="en-US" sz="2400" b="1" dirty="0" smtClean="0">
                <a:latin typeface="宋体" panose="02010600030101010101" pitchFamily="2" charset="-122"/>
              </a:rPr>
              <a:t>扩增目的基因。</a:t>
            </a:r>
            <a:endParaRPr lang="zh-CN" altLang="en-US" sz="24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val 2"/>
          <p:cNvSpPr>
            <a:spLocks noChangeArrowheads="1"/>
          </p:cNvSpPr>
          <p:nvPr/>
        </p:nvSpPr>
        <p:spPr bwMode="auto">
          <a:xfrm>
            <a:off x="3924300" y="1338263"/>
            <a:ext cx="2879725" cy="1081087"/>
          </a:xfrm>
          <a:prstGeom prst="ellipse">
            <a:avLst/>
          </a:prstGeom>
          <a:noFill/>
          <a:ln w="190500">
            <a:solidFill>
              <a:srgbClr val="00CC00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2195513" y="1554163"/>
            <a:ext cx="1296987" cy="57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8000"/>
                </a:solidFill>
                <a:latin typeface="Verdana" panose="020B0604030504040204" pitchFamily="34" charset="0"/>
              </a:rPr>
              <a:t>质粒</a:t>
            </a:r>
            <a:endParaRPr lang="zh-CN" altLang="en-US" sz="3200" b="1">
              <a:solidFill>
                <a:srgbClr val="008000"/>
              </a:solidFill>
              <a:latin typeface="Verdana" panose="020B0604030504040204" pitchFamily="3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4570413" y="4684713"/>
            <a:ext cx="1657350" cy="287337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908175" y="4541838"/>
            <a:ext cx="2160588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3333FF"/>
                </a:solidFill>
                <a:latin typeface="Verdana" panose="020B0604030504040204" pitchFamily="34" charset="0"/>
              </a:rPr>
              <a:t>目的基因</a:t>
            </a:r>
            <a:endParaRPr lang="zh-CN" altLang="en-US" sz="2800" b="1">
              <a:solidFill>
                <a:srgbClr val="3333FF"/>
              </a:solidFill>
              <a:latin typeface="Verdana" panose="020B0604030504040204" pitchFamily="34" charset="0"/>
            </a:endParaRPr>
          </a:p>
        </p:txBody>
      </p:sp>
      <p:grpSp>
        <p:nvGrpSpPr>
          <p:cNvPr id="2" name="Group 6"/>
          <p:cNvGrpSpPr/>
          <p:nvPr/>
        </p:nvGrpSpPr>
        <p:grpSpPr bwMode="auto">
          <a:xfrm>
            <a:off x="4787900" y="3136900"/>
            <a:ext cx="1152525" cy="793750"/>
            <a:chOff x="3016" y="2386"/>
            <a:chExt cx="726" cy="500"/>
          </a:xfrm>
        </p:grpSpPr>
        <p:sp>
          <p:nvSpPr>
            <p:cNvPr id="36870" name="Oval 7"/>
            <p:cNvSpPr>
              <a:spLocks noChangeArrowheads="1"/>
            </p:cNvSpPr>
            <p:nvPr/>
          </p:nvSpPr>
          <p:spPr bwMode="auto">
            <a:xfrm rot="-4397906">
              <a:off x="2842" y="2598"/>
              <a:ext cx="454" cy="113"/>
            </a:xfrm>
            <a:prstGeom prst="ellipse">
              <a:avLst/>
            </a:prstGeom>
            <a:noFill/>
            <a:ln w="38100">
              <a:pattFill prst="trellis">
                <a:fgClr>
                  <a:srgbClr val="CC0000"/>
                </a:fgClr>
                <a:bgClr>
                  <a:srgbClr val="FFFFFF"/>
                </a:bgClr>
              </a:patt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871" name="Oval 8"/>
            <p:cNvSpPr>
              <a:spLocks noChangeArrowheads="1"/>
            </p:cNvSpPr>
            <p:nvPr/>
          </p:nvSpPr>
          <p:spPr bwMode="auto">
            <a:xfrm rot="-6600000">
              <a:off x="3455" y="2552"/>
              <a:ext cx="454" cy="113"/>
            </a:xfrm>
            <a:prstGeom prst="ellipse">
              <a:avLst/>
            </a:prstGeom>
            <a:noFill/>
            <a:ln w="38100">
              <a:pattFill prst="trellis">
                <a:fgClr>
                  <a:srgbClr val="CC0000"/>
                </a:fgClr>
                <a:bgClr>
                  <a:srgbClr val="FFFFFF"/>
                </a:bgClr>
              </a:patt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5848" name="Arc 9"/>
          <p:cNvSpPr>
            <a:spLocks noChangeArrowheads="1"/>
          </p:cNvSpPr>
          <p:nvPr/>
        </p:nvSpPr>
        <p:spPr bwMode="auto">
          <a:xfrm rot="4200000">
            <a:off x="5494338" y="3402013"/>
            <a:ext cx="720725" cy="193675"/>
          </a:xfrm>
          <a:custGeom>
            <a:avLst/>
            <a:gdLst/>
            <a:ahLst/>
            <a:cxnLst>
              <a:cxn ang="0">
                <a:pos x="30959" y="1898"/>
              </a:cxn>
              <a:cxn ang="0">
                <a:pos x="43200" y="21365"/>
              </a:cxn>
              <a:cxn ang="0">
                <a:pos x="21600" y="42965"/>
              </a:cxn>
              <a:cxn ang="0">
                <a:pos x="0" y="21365"/>
              </a:cxn>
              <a:cxn ang="0">
                <a:pos x="18421" y="0"/>
              </a:cxn>
              <a:cxn ang="0">
                <a:pos x="30959" y="1898"/>
              </a:cxn>
              <a:cxn ang="0">
                <a:pos x="43200" y="21365"/>
              </a:cxn>
              <a:cxn ang="0">
                <a:pos x="21600" y="42965"/>
              </a:cxn>
              <a:cxn ang="0">
                <a:pos x="0" y="21365"/>
              </a:cxn>
              <a:cxn ang="0">
                <a:pos x="18421" y="0"/>
              </a:cxn>
              <a:cxn ang="0">
                <a:pos x="21600" y="21365"/>
              </a:cxn>
              <a:cxn ang="0">
                <a:pos x="30959" y="1898"/>
              </a:cxn>
            </a:cxnLst>
            <a:rect l="0" t="0" r="r" b="b"/>
            <a:pathLst>
              <a:path w="43200" h="42965" fill="none">
                <a:moveTo>
                  <a:pt x="30959" y="1898"/>
                </a:moveTo>
                <a:cubicBezTo>
                  <a:pt x="38441" y="5495"/>
                  <a:pt x="43200" y="13063"/>
                  <a:pt x="43200" y="21365"/>
                </a:cubicBezTo>
                <a:cubicBezTo>
                  <a:pt x="43200" y="33294"/>
                  <a:pt x="33529" y="42965"/>
                  <a:pt x="21600" y="42965"/>
                </a:cubicBezTo>
                <a:cubicBezTo>
                  <a:pt x="9670" y="42965"/>
                  <a:pt x="0" y="33294"/>
                  <a:pt x="0" y="21365"/>
                </a:cubicBezTo>
                <a:cubicBezTo>
                  <a:pt x="-1" y="10663"/>
                  <a:pt x="7835" y="1575"/>
                  <a:pt x="18421" y="0"/>
                </a:cubicBezTo>
              </a:path>
              <a:path w="43200" h="42965" stroke="0">
                <a:moveTo>
                  <a:pt x="30959" y="1898"/>
                </a:moveTo>
                <a:cubicBezTo>
                  <a:pt x="38441" y="5495"/>
                  <a:pt x="43200" y="13063"/>
                  <a:pt x="43200" y="21365"/>
                </a:cubicBezTo>
                <a:cubicBezTo>
                  <a:pt x="43200" y="33294"/>
                  <a:pt x="33529" y="42965"/>
                  <a:pt x="21600" y="42965"/>
                </a:cubicBezTo>
                <a:cubicBezTo>
                  <a:pt x="9670" y="42965"/>
                  <a:pt x="0" y="33294"/>
                  <a:pt x="0" y="21365"/>
                </a:cubicBezTo>
                <a:cubicBezTo>
                  <a:pt x="-1" y="10663"/>
                  <a:pt x="7835" y="1575"/>
                  <a:pt x="18421" y="0"/>
                </a:cubicBezTo>
                <a:lnTo>
                  <a:pt x="21600" y="21365"/>
                </a:lnTo>
                <a:lnTo>
                  <a:pt x="30959" y="1898"/>
                </a:lnTo>
                <a:close/>
              </a:path>
            </a:pathLst>
          </a:custGeom>
          <a:noFill/>
          <a:ln w="38100">
            <a:pattFill prst="trellis">
              <a:fgClr>
                <a:srgbClr val="CC0000"/>
              </a:fgClr>
              <a:bgClr>
                <a:srgbClr val="FFFFFF"/>
              </a:bgClr>
            </a:patt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2124075" y="3195638"/>
            <a:ext cx="151765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C0000"/>
                </a:solidFill>
                <a:latin typeface="Verdana" panose="020B0604030504040204" pitchFamily="34" charset="0"/>
              </a:rPr>
              <a:t>限制酶</a:t>
            </a:r>
            <a:endParaRPr lang="zh-CN" altLang="en-US" sz="2800" b="1">
              <a:solidFill>
                <a:srgbClr val="CC0000"/>
              </a:solidFill>
              <a:latin typeface="Verdana" panose="020B0604030504040204" pitchFamily="34" charset="0"/>
            </a:endParaRPr>
          </a:p>
        </p:txBody>
      </p:sp>
      <p:grpSp>
        <p:nvGrpSpPr>
          <p:cNvPr id="3" name="Group 11"/>
          <p:cNvGrpSpPr/>
          <p:nvPr/>
        </p:nvGrpSpPr>
        <p:grpSpPr bwMode="auto">
          <a:xfrm rot="-300000">
            <a:off x="4968875" y="-533400"/>
            <a:ext cx="854075" cy="3024188"/>
            <a:chOff x="2472" y="2251"/>
            <a:chExt cx="272" cy="1497"/>
          </a:xfrm>
        </p:grpSpPr>
        <p:sp>
          <p:nvSpPr>
            <p:cNvPr id="36875" name="Arc 12"/>
            <p:cNvSpPr>
              <a:spLocks noChangeArrowheads="1"/>
            </p:cNvSpPr>
            <p:nvPr/>
          </p:nvSpPr>
          <p:spPr bwMode="auto">
            <a:xfrm rot="471621" flipV="1">
              <a:off x="2472" y="2302"/>
              <a:ext cx="204" cy="1446"/>
            </a:xfrm>
            <a:custGeom>
              <a:avLst/>
              <a:gdLst/>
              <a:ahLst/>
              <a:cxnLst>
                <a:cxn ang="0">
                  <a:pos x="-1" y="0"/>
                </a:cxn>
                <a:cxn ang="0">
                  <a:pos x="196" y="0"/>
                </a:cxn>
                <a:cxn ang="0">
                  <a:pos x="3325" y="227"/>
                </a:cxn>
                <a:cxn ang="0">
                  <a:pos x="-1" y="0"/>
                </a:cxn>
                <a:cxn ang="0">
                  <a:pos x="196" y="0"/>
                </a:cxn>
                <a:cxn ang="0">
                  <a:pos x="3325" y="227"/>
                </a:cxn>
                <a:cxn ang="0">
                  <a:pos x="196" y="21600"/>
                </a:cxn>
                <a:cxn ang="0">
                  <a:pos x="-1" y="0"/>
                </a:cxn>
              </a:cxnLst>
              <a:rect l="0" t="0" r="r" b="b"/>
              <a:pathLst>
                <a:path w="3325" h="21600" fill="none">
                  <a:moveTo>
                    <a:pt x="-1" y="0"/>
                  </a:moveTo>
                  <a:cubicBezTo>
                    <a:pt x="65" y="0"/>
                    <a:pt x="130" y="-1"/>
                    <a:pt x="196" y="0"/>
                  </a:cubicBezTo>
                  <a:cubicBezTo>
                    <a:pt x="1243" y="0"/>
                    <a:pt x="2288" y="76"/>
                    <a:pt x="3325" y="227"/>
                  </a:cubicBezTo>
                </a:path>
                <a:path w="3325" h="21600" stroke="0">
                  <a:moveTo>
                    <a:pt x="-1" y="0"/>
                  </a:moveTo>
                  <a:cubicBezTo>
                    <a:pt x="65" y="0"/>
                    <a:pt x="130" y="-1"/>
                    <a:pt x="196" y="0"/>
                  </a:cubicBezTo>
                  <a:cubicBezTo>
                    <a:pt x="1243" y="0"/>
                    <a:pt x="2288" y="76"/>
                    <a:pt x="3325" y="227"/>
                  </a:cubicBezTo>
                  <a:lnTo>
                    <a:pt x="196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6" name="Arc 13"/>
            <p:cNvSpPr>
              <a:spLocks noChangeArrowheads="1"/>
            </p:cNvSpPr>
            <p:nvPr/>
          </p:nvSpPr>
          <p:spPr bwMode="auto">
            <a:xfrm rot="201405" flipV="1">
              <a:off x="2562" y="2251"/>
              <a:ext cx="182" cy="1446"/>
            </a:xfrm>
            <a:custGeom>
              <a:avLst/>
              <a:gdLst/>
              <a:ahLst/>
              <a:cxnLst>
                <a:cxn ang="0">
                  <a:pos x="-1" y="0"/>
                </a:cxn>
                <a:cxn ang="0">
                  <a:pos x="2963" y="204"/>
                </a:cxn>
                <a:cxn ang="0">
                  <a:pos x="-1" y="0"/>
                </a:cxn>
                <a:cxn ang="0">
                  <a:pos x="2963" y="204"/>
                </a:cxn>
                <a:cxn ang="0">
                  <a:pos x="0" y="21600"/>
                </a:cxn>
                <a:cxn ang="0">
                  <a:pos x="-1" y="0"/>
                </a:cxn>
              </a:cxnLst>
              <a:rect l="0" t="0" r="r" b="b"/>
              <a:pathLst>
                <a:path w="2964" h="21600" fill="none">
                  <a:moveTo>
                    <a:pt x="-1" y="0"/>
                  </a:moveTo>
                  <a:cubicBezTo>
                    <a:pt x="991" y="0"/>
                    <a:pt x="1981" y="68"/>
                    <a:pt x="2963" y="204"/>
                  </a:cubicBezTo>
                </a:path>
                <a:path w="2964" h="21600" stroke="0">
                  <a:moveTo>
                    <a:pt x="-1" y="0"/>
                  </a:moveTo>
                  <a:cubicBezTo>
                    <a:pt x="991" y="0"/>
                    <a:pt x="1981" y="68"/>
                    <a:pt x="2963" y="204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Group 14"/>
          <p:cNvGrpSpPr/>
          <p:nvPr/>
        </p:nvGrpSpPr>
        <p:grpSpPr bwMode="auto">
          <a:xfrm rot="-155945">
            <a:off x="5002213" y="1874838"/>
            <a:ext cx="936625" cy="3024187"/>
            <a:chOff x="2472" y="2251"/>
            <a:chExt cx="272" cy="1497"/>
          </a:xfrm>
        </p:grpSpPr>
        <p:sp>
          <p:nvSpPr>
            <p:cNvPr id="36878" name="Arc 15"/>
            <p:cNvSpPr>
              <a:spLocks noChangeArrowheads="1"/>
            </p:cNvSpPr>
            <p:nvPr/>
          </p:nvSpPr>
          <p:spPr bwMode="auto">
            <a:xfrm rot="471621" flipV="1">
              <a:off x="2472" y="2302"/>
              <a:ext cx="204" cy="1446"/>
            </a:xfrm>
            <a:custGeom>
              <a:avLst/>
              <a:gdLst/>
              <a:ahLst/>
              <a:cxnLst>
                <a:cxn ang="0">
                  <a:pos x="-1" y="0"/>
                </a:cxn>
                <a:cxn ang="0">
                  <a:pos x="196" y="0"/>
                </a:cxn>
                <a:cxn ang="0">
                  <a:pos x="3325" y="227"/>
                </a:cxn>
                <a:cxn ang="0">
                  <a:pos x="-1" y="0"/>
                </a:cxn>
                <a:cxn ang="0">
                  <a:pos x="196" y="0"/>
                </a:cxn>
                <a:cxn ang="0">
                  <a:pos x="3325" y="227"/>
                </a:cxn>
                <a:cxn ang="0">
                  <a:pos x="196" y="21600"/>
                </a:cxn>
                <a:cxn ang="0">
                  <a:pos x="-1" y="0"/>
                </a:cxn>
              </a:cxnLst>
              <a:rect l="0" t="0" r="r" b="b"/>
              <a:pathLst>
                <a:path w="3325" h="21600" fill="none">
                  <a:moveTo>
                    <a:pt x="-1" y="0"/>
                  </a:moveTo>
                  <a:cubicBezTo>
                    <a:pt x="65" y="0"/>
                    <a:pt x="130" y="-1"/>
                    <a:pt x="196" y="0"/>
                  </a:cubicBezTo>
                  <a:cubicBezTo>
                    <a:pt x="1243" y="0"/>
                    <a:pt x="2288" y="76"/>
                    <a:pt x="3325" y="227"/>
                  </a:cubicBezTo>
                </a:path>
                <a:path w="3325" h="21600" stroke="0">
                  <a:moveTo>
                    <a:pt x="-1" y="0"/>
                  </a:moveTo>
                  <a:cubicBezTo>
                    <a:pt x="65" y="0"/>
                    <a:pt x="130" y="-1"/>
                    <a:pt x="196" y="0"/>
                  </a:cubicBezTo>
                  <a:cubicBezTo>
                    <a:pt x="1243" y="0"/>
                    <a:pt x="2288" y="76"/>
                    <a:pt x="3325" y="227"/>
                  </a:cubicBezTo>
                  <a:lnTo>
                    <a:pt x="196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2121FF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9" name="Arc 16"/>
            <p:cNvSpPr>
              <a:spLocks noChangeArrowheads="1"/>
            </p:cNvSpPr>
            <p:nvPr/>
          </p:nvSpPr>
          <p:spPr bwMode="auto">
            <a:xfrm rot="201405" flipV="1">
              <a:off x="2562" y="2251"/>
              <a:ext cx="182" cy="1446"/>
            </a:xfrm>
            <a:custGeom>
              <a:avLst/>
              <a:gdLst/>
              <a:ahLst/>
              <a:cxnLst>
                <a:cxn ang="0">
                  <a:pos x="-1" y="0"/>
                </a:cxn>
                <a:cxn ang="0">
                  <a:pos x="2963" y="204"/>
                </a:cxn>
                <a:cxn ang="0">
                  <a:pos x="-1" y="0"/>
                </a:cxn>
                <a:cxn ang="0">
                  <a:pos x="2963" y="204"/>
                </a:cxn>
                <a:cxn ang="0">
                  <a:pos x="0" y="21600"/>
                </a:cxn>
                <a:cxn ang="0">
                  <a:pos x="-1" y="0"/>
                </a:cxn>
              </a:cxnLst>
              <a:rect l="0" t="0" r="r" b="b"/>
              <a:pathLst>
                <a:path w="2964" h="21600" fill="none">
                  <a:moveTo>
                    <a:pt x="-1" y="0"/>
                  </a:moveTo>
                  <a:cubicBezTo>
                    <a:pt x="991" y="0"/>
                    <a:pt x="1981" y="68"/>
                    <a:pt x="2963" y="204"/>
                  </a:cubicBezTo>
                </a:path>
                <a:path w="2964" h="21600" stroke="0">
                  <a:moveTo>
                    <a:pt x="-1" y="0"/>
                  </a:moveTo>
                  <a:cubicBezTo>
                    <a:pt x="991" y="0"/>
                    <a:pt x="1981" y="68"/>
                    <a:pt x="2963" y="204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0">
              <a:solidFill>
                <a:srgbClr val="2121FF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Group 17"/>
          <p:cNvGrpSpPr/>
          <p:nvPr/>
        </p:nvGrpSpPr>
        <p:grpSpPr bwMode="auto">
          <a:xfrm>
            <a:off x="4787900" y="3138488"/>
            <a:ext cx="1152525" cy="792162"/>
            <a:chOff x="3016" y="2115"/>
            <a:chExt cx="726" cy="499"/>
          </a:xfrm>
        </p:grpSpPr>
        <p:sp>
          <p:nvSpPr>
            <p:cNvPr id="36881" name="Arc 18"/>
            <p:cNvSpPr>
              <a:spLocks noChangeArrowheads="1"/>
            </p:cNvSpPr>
            <p:nvPr/>
          </p:nvSpPr>
          <p:spPr bwMode="auto">
            <a:xfrm rot="-6684890">
              <a:off x="3455" y="2281"/>
              <a:ext cx="454" cy="113"/>
            </a:xfrm>
            <a:custGeom>
              <a:avLst/>
              <a:gdLst/>
              <a:ahLst/>
              <a:cxnLst>
                <a:cxn ang="0">
                  <a:pos x="30959" y="0"/>
                </a:cxn>
                <a:cxn ang="0">
                  <a:pos x="43200" y="19467"/>
                </a:cxn>
                <a:cxn ang="0">
                  <a:pos x="21600" y="41067"/>
                </a:cxn>
                <a:cxn ang="0">
                  <a:pos x="0" y="19467"/>
                </a:cxn>
                <a:cxn ang="0">
                  <a:pos x="9773" y="1392"/>
                </a:cxn>
                <a:cxn ang="0">
                  <a:pos x="30959" y="0"/>
                </a:cxn>
                <a:cxn ang="0">
                  <a:pos x="43200" y="19467"/>
                </a:cxn>
                <a:cxn ang="0">
                  <a:pos x="21600" y="41067"/>
                </a:cxn>
                <a:cxn ang="0">
                  <a:pos x="0" y="19467"/>
                </a:cxn>
                <a:cxn ang="0">
                  <a:pos x="9773" y="1392"/>
                </a:cxn>
                <a:cxn ang="0">
                  <a:pos x="21600" y="19467"/>
                </a:cxn>
                <a:cxn ang="0">
                  <a:pos x="30959" y="0"/>
                </a:cxn>
              </a:cxnLst>
              <a:rect l="0" t="0" r="r" b="b"/>
              <a:pathLst>
                <a:path w="43200" h="41067" fill="none">
                  <a:moveTo>
                    <a:pt x="30959" y="0"/>
                  </a:moveTo>
                  <a:cubicBezTo>
                    <a:pt x="38441" y="3597"/>
                    <a:pt x="43200" y="11165"/>
                    <a:pt x="43200" y="19467"/>
                  </a:cubicBezTo>
                  <a:cubicBezTo>
                    <a:pt x="43200" y="31396"/>
                    <a:pt x="33529" y="41067"/>
                    <a:pt x="21600" y="41067"/>
                  </a:cubicBezTo>
                  <a:cubicBezTo>
                    <a:pt x="9670" y="41067"/>
                    <a:pt x="0" y="31396"/>
                    <a:pt x="0" y="19467"/>
                  </a:cubicBezTo>
                  <a:cubicBezTo>
                    <a:pt x="-1" y="12179"/>
                    <a:pt x="3674" y="5382"/>
                    <a:pt x="9773" y="1392"/>
                  </a:cubicBezTo>
                </a:path>
                <a:path w="43200" h="41067" stroke="0">
                  <a:moveTo>
                    <a:pt x="30959" y="0"/>
                  </a:moveTo>
                  <a:cubicBezTo>
                    <a:pt x="38441" y="3597"/>
                    <a:pt x="43200" y="11165"/>
                    <a:pt x="43200" y="19467"/>
                  </a:cubicBezTo>
                  <a:cubicBezTo>
                    <a:pt x="43200" y="31396"/>
                    <a:pt x="33529" y="41067"/>
                    <a:pt x="21600" y="41067"/>
                  </a:cubicBezTo>
                  <a:cubicBezTo>
                    <a:pt x="9670" y="41067"/>
                    <a:pt x="0" y="31396"/>
                    <a:pt x="0" y="19467"/>
                  </a:cubicBezTo>
                  <a:cubicBezTo>
                    <a:pt x="-1" y="12179"/>
                    <a:pt x="3674" y="5382"/>
                    <a:pt x="9773" y="1392"/>
                  </a:cubicBezTo>
                  <a:lnTo>
                    <a:pt x="21600" y="19467"/>
                  </a:lnTo>
                  <a:lnTo>
                    <a:pt x="30959" y="0"/>
                  </a:lnTo>
                  <a:close/>
                </a:path>
              </a:pathLst>
            </a:custGeom>
            <a:noFill/>
            <a:ln w="38100">
              <a:pattFill prst="trellis">
                <a:fgClr>
                  <a:srgbClr val="CC0000"/>
                </a:fgClr>
                <a:bgClr>
                  <a:srgbClr val="FFFFFF"/>
                </a:bgClr>
              </a:patt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2" name="Arc 19"/>
            <p:cNvSpPr>
              <a:spLocks noChangeArrowheads="1"/>
            </p:cNvSpPr>
            <p:nvPr/>
          </p:nvSpPr>
          <p:spPr bwMode="auto">
            <a:xfrm rot="-4388496">
              <a:off x="2845" y="2331"/>
              <a:ext cx="454" cy="112"/>
            </a:xfrm>
            <a:custGeom>
              <a:avLst/>
              <a:gdLst/>
              <a:ahLst/>
              <a:cxnLst>
                <a:cxn ang="0">
                  <a:pos x="30959" y="0"/>
                </a:cxn>
                <a:cxn ang="0">
                  <a:pos x="43200" y="19467"/>
                </a:cxn>
                <a:cxn ang="0">
                  <a:pos x="21600" y="41067"/>
                </a:cxn>
                <a:cxn ang="0">
                  <a:pos x="0" y="19467"/>
                </a:cxn>
                <a:cxn ang="0">
                  <a:pos x="9773" y="1392"/>
                </a:cxn>
                <a:cxn ang="0">
                  <a:pos x="30959" y="0"/>
                </a:cxn>
                <a:cxn ang="0">
                  <a:pos x="43200" y="19467"/>
                </a:cxn>
                <a:cxn ang="0">
                  <a:pos x="21600" y="41067"/>
                </a:cxn>
                <a:cxn ang="0">
                  <a:pos x="0" y="19467"/>
                </a:cxn>
                <a:cxn ang="0">
                  <a:pos x="9773" y="1392"/>
                </a:cxn>
                <a:cxn ang="0">
                  <a:pos x="21600" y="19467"/>
                </a:cxn>
                <a:cxn ang="0">
                  <a:pos x="30959" y="0"/>
                </a:cxn>
              </a:cxnLst>
              <a:rect l="0" t="0" r="r" b="b"/>
              <a:pathLst>
                <a:path w="43200" h="41067" fill="none">
                  <a:moveTo>
                    <a:pt x="30959" y="0"/>
                  </a:moveTo>
                  <a:cubicBezTo>
                    <a:pt x="38441" y="3597"/>
                    <a:pt x="43200" y="11165"/>
                    <a:pt x="43200" y="19467"/>
                  </a:cubicBezTo>
                  <a:cubicBezTo>
                    <a:pt x="43200" y="31396"/>
                    <a:pt x="33529" y="41067"/>
                    <a:pt x="21600" y="41067"/>
                  </a:cubicBezTo>
                  <a:cubicBezTo>
                    <a:pt x="9670" y="41067"/>
                    <a:pt x="0" y="31396"/>
                    <a:pt x="0" y="19467"/>
                  </a:cubicBezTo>
                  <a:cubicBezTo>
                    <a:pt x="-1" y="12179"/>
                    <a:pt x="3674" y="5382"/>
                    <a:pt x="9773" y="1392"/>
                  </a:cubicBezTo>
                </a:path>
                <a:path w="43200" h="41067" stroke="0">
                  <a:moveTo>
                    <a:pt x="30959" y="0"/>
                  </a:moveTo>
                  <a:cubicBezTo>
                    <a:pt x="38441" y="3597"/>
                    <a:pt x="43200" y="11165"/>
                    <a:pt x="43200" y="19467"/>
                  </a:cubicBezTo>
                  <a:cubicBezTo>
                    <a:pt x="43200" y="31396"/>
                    <a:pt x="33529" y="41067"/>
                    <a:pt x="21600" y="41067"/>
                  </a:cubicBezTo>
                  <a:cubicBezTo>
                    <a:pt x="9670" y="41067"/>
                    <a:pt x="0" y="31396"/>
                    <a:pt x="0" y="19467"/>
                  </a:cubicBezTo>
                  <a:cubicBezTo>
                    <a:pt x="-1" y="12179"/>
                    <a:pt x="3674" y="5382"/>
                    <a:pt x="9773" y="1392"/>
                  </a:cubicBezTo>
                  <a:lnTo>
                    <a:pt x="21600" y="19467"/>
                  </a:lnTo>
                  <a:lnTo>
                    <a:pt x="30959" y="0"/>
                  </a:lnTo>
                  <a:close/>
                </a:path>
              </a:pathLst>
            </a:custGeom>
            <a:noFill/>
            <a:ln w="38100">
              <a:pattFill prst="trellis">
                <a:fgClr>
                  <a:srgbClr val="CC0000"/>
                </a:fgClr>
                <a:bgClr>
                  <a:srgbClr val="FFFFFF"/>
                </a:bgClr>
              </a:patt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" name="Group 20"/>
          <p:cNvGrpSpPr/>
          <p:nvPr/>
        </p:nvGrpSpPr>
        <p:grpSpPr bwMode="auto">
          <a:xfrm>
            <a:off x="4429125" y="3352800"/>
            <a:ext cx="2303463" cy="1657350"/>
            <a:chOff x="2744" y="1706"/>
            <a:chExt cx="1451" cy="1044"/>
          </a:xfrm>
        </p:grpSpPr>
        <p:sp>
          <p:nvSpPr>
            <p:cNvPr id="36884" name="Arc 21"/>
            <p:cNvSpPr>
              <a:spLocks noChangeArrowheads="1"/>
            </p:cNvSpPr>
            <p:nvPr/>
          </p:nvSpPr>
          <p:spPr bwMode="auto">
            <a:xfrm rot="4273214">
              <a:off x="2816" y="1861"/>
              <a:ext cx="444" cy="134"/>
            </a:xfrm>
            <a:custGeom>
              <a:avLst/>
              <a:gdLst/>
              <a:ahLst/>
              <a:cxnLst>
                <a:cxn ang="0">
                  <a:pos x="30959" y="1898"/>
                </a:cxn>
                <a:cxn ang="0">
                  <a:pos x="43200" y="21365"/>
                </a:cxn>
                <a:cxn ang="0">
                  <a:pos x="21600" y="42965"/>
                </a:cxn>
                <a:cxn ang="0">
                  <a:pos x="0" y="21365"/>
                </a:cxn>
                <a:cxn ang="0">
                  <a:pos x="18421" y="0"/>
                </a:cxn>
                <a:cxn ang="0">
                  <a:pos x="30959" y="1898"/>
                </a:cxn>
                <a:cxn ang="0">
                  <a:pos x="43200" y="21365"/>
                </a:cxn>
                <a:cxn ang="0">
                  <a:pos x="21600" y="42965"/>
                </a:cxn>
                <a:cxn ang="0">
                  <a:pos x="0" y="21365"/>
                </a:cxn>
                <a:cxn ang="0">
                  <a:pos x="18421" y="0"/>
                </a:cxn>
                <a:cxn ang="0">
                  <a:pos x="21600" y="21365"/>
                </a:cxn>
                <a:cxn ang="0">
                  <a:pos x="30959" y="1898"/>
                </a:cxn>
              </a:cxnLst>
              <a:rect l="0" t="0" r="r" b="b"/>
              <a:pathLst>
                <a:path w="43200" h="42965" fill="none">
                  <a:moveTo>
                    <a:pt x="30959" y="1898"/>
                  </a:moveTo>
                  <a:cubicBezTo>
                    <a:pt x="38441" y="5495"/>
                    <a:pt x="43200" y="13063"/>
                    <a:pt x="43200" y="21365"/>
                  </a:cubicBezTo>
                  <a:cubicBezTo>
                    <a:pt x="43200" y="33294"/>
                    <a:pt x="33529" y="42965"/>
                    <a:pt x="21600" y="42965"/>
                  </a:cubicBezTo>
                  <a:cubicBezTo>
                    <a:pt x="9670" y="42965"/>
                    <a:pt x="0" y="33294"/>
                    <a:pt x="0" y="21365"/>
                  </a:cubicBezTo>
                  <a:cubicBezTo>
                    <a:pt x="-1" y="10663"/>
                    <a:pt x="7835" y="1575"/>
                    <a:pt x="18421" y="0"/>
                  </a:cubicBezTo>
                </a:path>
                <a:path w="43200" h="42965" stroke="0">
                  <a:moveTo>
                    <a:pt x="30959" y="1898"/>
                  </a:moveTo>
                  <a:cubicBezTo>
                    <a:pt x="38441" y="5495"/>
                    <a:pt x="43200" y="13063"/>
                    <a:pt x="43200" y="21365"/>
                  </a:cubicBezTo>
                  <a:cubicBezTo>
                    <a:pt x="43200" y="33294"/>
                    <a:pt x="33529" y="42965"/>
                    <a:pt x="21600" y="42965"/>
                  </a:cubicBezTo>
                  <a:cubicBezTo>
                    <a:pt x="9670" y="42965"/>
                    <a:pt x="0" y="33294"/>
                    <a:pt x="0" y="21365"/>
                  </a:cubicBezTo>
                  <a:cubicBezTo>
                    <a:pt x="-1" y="10663"/>
                    <a:pt x="7835" y="1575"/>
                    <a:pt x="18421" y="0"/>
                  </a:cubicBezTo>
                  <a:lnTo>
                    <a:pt x="21600" y="21365"/>
                  </a:lnTo>
                  <a:lnTo>
                    <a:pt x="30959" y="1898"/>
                  </a:lnTo>
                  <a:close/>
                </a:path>
              </a:pathLst>
            </a:custGeom>
            <a:noFill/>
            <a:ln w="38100">
              <a:pattFill prst="trellis">
                <a:fgClr>
                  <a:srgbClr val="9900CC"/>
                </a:fgClr>
                <a:bgClr>
                  <a:srgbClr val="FFFFFF"/>
                </a:bgClr>
              </a:patt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5" name="Arc 22"/>
            <p:cNvSpPr>
              <a:spLocks noChangeArrowheads="1"/>
            </p:cNvSpPr>
            <p:nvPr/>
          </p:nvSpPr>
          <p:spPr bwMode="auto">
            <a:xfrm rot="-4428547">
              <a:off x="3489" y="1906"/>
              <a:ext cx="454" cy="137"/>
            </a:xfrm>
            <a:custGeom>
              <a:avLst/>
              <a:gdLst/>
              <a:ahLst/>
              <a:cxnLst>
                <a:cxn ang="0">
                  <a:pos x="30959" y="1898"/>
                </a:cxn>
                <a:cxn ang="0">
                  <a:pos x="43200" y="21365"/>
                </a:cxn>
                <a:cxn ang="0">
                  <a:pos x="21600" y="42965"/>
                </a:cxn>
                <a:cxn ang="0">
                  <a:pos x="0" y="21365"/>
                </a:cxn>
                <a:cxn ang="0">
                  <a:pos x="18421" y="0"/>
                </a:cxn>
                <a:cxn ang="0">
                  <a:pos x="30959" y="1898"/>
                </a:cxn>
                <a:cxn ang="0">
                  <a:pos x="43200" y="21365"/>
                </a:cxn>
                <a:cxn ang="0">
                  <a:pos x="21600" y="42965"/>
                </a:cxn>
                <a:cxn ang="0">
                  <a:pos x="0" y="21365"/>
                </a:cxn>
                <a:cxn ang="0">
                  <a:pos x="18421" y="0"/>
                </a:cxn>
                <a:cxn ang="0">
                  <a:pos x="21600" y="21365"/>
                </a:cxn>
                <a:cxn ang="0">
                  <a:pos x="30959" y="1898"/>
                </a:cxn>
              </a:cxnLst>
              <a:rect l="0" t="0" r="r" b="b"/>
              <a:pathLst>
                <a:path w="43200" h="42965" fill="none">
                  <a:moveTo>
                    <a:pt x="30959" y="1898"/>
                  </a:moveTo>
                  <a:cubicBezTo>
                    <a:pt x="38441" y="5495"/>
                    <a:pt x="43200" y="13063"/>
                    <a:pt x="43200" y="21365"/>
                  </a:cubicBezTo>
                  <a:cubicBezTo>
                    <a:pt x="43200" y="33294"/>
                    <a:pt x="33529" y="42965"/>
                    <a:pt x="21600" y="42965"/>
                  </a:cubicBezTo>
                  <a:cubicBezTo>
                    <a:pt x="9670" y="42965"/>
                    <a:pt x="0" y="33294"/>
                    <a:pt x="0" y="21365"/>
                  </a:cubicBezTo>
                  <a:cubicBezTo>
                    <a:pt x="-1" y="10663"/>
                    <a:pt x="7835" y="1575"/>
                    <a:pt x="18421" y="0"/>
                  </a:cubicBezTo>
                </a:path>
                <a:path w="43200" h="42965" stroke="0">
                  <a:moveTo>
                    <a:pt x="30959" y="1898"/>
                  </a:moveTo>
                  <a:cubicBezTo>
                    <a:pt x="38441" y="5495"/>
                    <a:pt x="43200" y="13063"/>
                    <a:pt x="43200" y="21365"/>
                  </a:cubicBezTo>
                  <a:cubicBezTo>
                    <a:pt x="43200" y="33294"/>
                    <a:pt x="33529" y="42965"/>
                    <a:pt x="21600" y="42965"/>
                  </a:cubicBezTo>
                  <a:cubicBezTo>
                    <a:pt x="9670" y="42965"/>
                    <a:pt x="0" y="33294"/>
                    <a:pt x="0" y="21365"/>
                  </a:cubicBezTo>
                  <a:cubicBezTo>
                    <a:pt x="-1" y="10663"/>
                    <a:pt x="7835" y="1575"/>
                    <a:pt x="18421" y="0"/>
                  </a:cubicBezTo>
                  <a:lnTo>
                    <a:pt x="21600" y="21365"/>
                  </a:lnTo>
                  <a:lnTo>
                    <a:pt x="30959" y="1898"/>
                  </a:lnTo>
                  <a:close/>
                </a:path>
              </a:pathLst>
            </a:custGeom>
            <a:noFill/>
            <a:ln w="38100">
              <a:pattFill prst="trellis">
                <a:fgClr>
                  <a:srgbClr val="9900CC"/>
                </a:fgClr>
                <a:bgClr>
                  <a:srgbClr val="FFFFFF"/>
                </a:bgClr>
              </a:patt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6" name="Text Box 23"/>
            <p:cNvSpPr txBox="1">
              <a:spLocks noChangeArrowheads="1"/>
            </p:cNvSpPr>
            <p:nvPr/>
          </p:nvSpPr>
          <p:spPr bwMode="auto">
            <a:xfrm>
              <a:off x="2744" y="2423"/>
              <a:ext cx="1451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solidFill>
                    <a:srgbClr val="990099"/>
                  </a:solidFill>
                  <a:latin typeface="Verdana" panose="020B0604030504040204" pitchFamily="34" charset="0"/>
                </a:rPr>
                <a:t>DNA</a:t>
              </a:r>
              <a:r>
                <a:rPr lang="zh-CN" altLang="en-US" sz="2800" b="1">
                  <a:solidFill>
                    <a:srgbClr val="990099"/>
                  </a:solidFill>
                  <a:latin typeface="Verdana" panose="020B0604030504040204" pitchFamily="34" charset="0"/>
                </a:rPr>
                <a:t>连接酶</a:t>
              </a:r>
              <a:endParaRPr lang="zh-CN" altLang="en-US" sz="2800" b="1">
                <a:solidFill>
                  <a:srgbClr val="990099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1692275" y="1193800"/>
            <a:ext cx="1800225" cy="40322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7" name="Group 25"/>
          <p:cNvGrpSpPr/>
          <p:nvPr/>
        </p:nvGrpSpPr>
        <p:grpSpPr bwMode="auto">
          <a:xfrm>
            <a:off x="1763713" y="2706688"/>
            <a:ext cx="2592387" cy="879475"/>
            <a:chOff x="3152" y="3339"/>
            <a:chExt cx="1633" cy="554"/>
          </a:xfrm>
        </p:grpSpPr>
        <p:sp>
          <p:nvSpPr>
            <p:cNvPr id="36889" name="Text Box 26"/>
            <p:cNvSpPr txBox="1">
              <a:spLocks noChangeArrowheads="1"/>
            </p:cNvSpPr>
            <p:nvPr/>
          </p:nvSpPr>
          <p:spPr bwMode="auto">
            <a:xfrm>
              <a:off x="3152" y="3339"/>
              <a:ext cx="1633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2121FF"/>
                  </a:solidFill>
                  <a:latin typeface="Verdana" panose="020B0604030504040204" pitchFamily="34" charset="0"/>
                </a:rPr>
                <a:t>重组</a:t>
              </a:r>
              <a:r>
                <a:rPr lang="en-US" altLang="zh-CN" sz="2800" b="1">
                  <a:solidFill>
                    <a:srgbClr val="2121FF"/>
                  </a:solidFill>
                  <a:latin typeface="Times New Roman" panose="02020603050405020304" pitchFamily="18" charset="0"/>
                </a:rPr>
                <a:t>DNA</a:t>
              </a:r>
              <a:endParaRPr lang="en-US" altLang="zh-CN" sz="2800" b="1">
                <a:solidFill>
                  <a:srgbClr val="2121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890" name="Text Box 27"/>
            <p:cNvSpPr txBox="1">
              <a:spLocks noChangeArrowheads="1"/>
            </p:cNvSpPr>
            <p:nvPr/>
          </p:nvSpPr>
          <p:spPr bwMode="auto">
            <a:xfrm>
              <a:off x="3198" y="3566"/>
              <a:ext cx="1360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zh-CN" altLang="zh-CN" sz="2800" b="1">
                <a:solidFill>
                  <a:srgbClr val="CC0000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7504" y="86180"/>
            <a:ext cx="4464496" cy="966556"/>
            <a:chOff x="35496" y="0"/>
            <a:chExt cx="3600400" cy="836712"/>
          </a:xfrm>
        </p:grpSpPr>
        <p:sp>
          <p:nvSpPr>
            <p:cNvPr id="30" name="圆角矩形 29"/>
            <p:cNvSpPr/>
            <p:nvPr/>
          </p:nvSpPr>
          <p:spPr>
            <a:xfrm>
              <a:off x="35496" y="0"/>
              <a:ext cx="3491880" cy="836712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Rectangle 7"/>
            <p:cNvSpPr>
              <a:spLocks noChangeArrowheads="1"/>
            </p:cNvSpPr>
            <p:nvPr/>
          </p:nvSpPr>
          <p:spPr bwMode="auto">
            <a:xfrm>
              <a:off x="100673" y="169476"/>
              <a:ext cx="3535223" cy="5062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3200" b="1" dirty="0" smtClean="0">
                  <a:latin typeface="宋体" panose="02010600030101010101" pitchFamily="2" charset="-122"/>
                </a:rPr>
                <a:t>2</a:t>
              </a:r>
              <a:r>
                <a:rPr lang="zh-CN" altLang="en-US" sz="3200" b="1" dirty="0" smtClean="0">
                  <a:latin typeface="宋体" panose="02010600030101010101" pitchFamily="2" charset="-122"/>
                </a:rPr>
                <a:t>、形成重组</a:t>
              </a:r>
              <a:r>
                <a:rPr lang="en-US" altLang="zh-CN" sz="3200" b="1" dirty="0" smtClean="0">
                  <a:latin typeface="宋体" panose="02010600030101010101" pitchFamily="2" charset="-122"/>
                </a:rPr>
                <a:t>DNA</a:t>
              </a:r>
              <a:r>
                <a:rPr lang="zh-CN" altLang="en-US" sz="3200" b="1" dirty="0" smtClean="0">
                  <a:latin typeface="宋体" panose="02010600030101010101" pitchFamily="2" charset="-122"/>
                </a:rPr>
                <a:t>分子</a:t>
              </a:r>
              <a:endParaRPr lang="zh-CN" altLang="en-US" sz="3200" b="1" dirty="0"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-0.05 -0.1576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-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2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81481E-6 L 0.00781 0.1837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92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8889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0.00035 -0.16227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1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8889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4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8" grpId="1" animBg="1"/>
      <p:bldP spid="24579" grpId="0"/>
      <p:bldP spid="24580" grpId="0" animBg="1"/>
      <p:bldP spid="24580" grpId="1" animBg="1"/>
      <p:bldP spid="24581" grpId="0"/>
      <p:bldP spid="24586" grpId="0"/>
      <p:bldP spid="2460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121410" y="295275"/>
            <a:ext cx="6901180" cy="766445"/>
          </a:xfrm>
          <a:prstGeom prst="rect">
            <a:avLst/>
          </a:prstGeom>
        </p:spPr>
        <p:txBody>
          <a:bodyPr vert="horz" lIns="51435" tIns="25717" rIns="51435" bIns="25717" rtlCol="0" anchor="b" anchorCtr="0"/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>
                <a:solidFill>
                  <a:srgbClr val="4868A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latinLnBrk="0">
              <a:lnSpc>
                <a:spcPct val="100000"/>
              </a:lnSpc>
            </a:pPr>
            <a:r>
              <a:rPr lang="zh-CN" b="1" dirty="0">
                <a:latin typeface="Tahoma" panose="020B0604030504040204" pitchFamily="34" charset="0"/>
                <a:sym typeface="+mn-ea"/>
              </a:rPr>
              <a:t>双酶切法</a:t>
            </a:r>
            <a:endParaRPr lang="zh-CN" b="1" dirty="0">
              <a:gradFill>
                <a:gsLst>
                  <a:gs pos="0">
                    <a:schemeClr val="accent1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75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atin typeface="Tahoma" panose="020B0604030504040204" pitchFamily="34" charset="0"/>
              <a:sym typeface="+mn-ea"/>
            </a:endParaRPr>
          </a:p>
        </p:txBody>
      </p:sp>
      <p:sp>
        <p:nvSpPr>
          <p:cNvPr id="4" name="内容占位符 3"/>
          <p:cNvSpPr/>
          <p:nvPr>
            <p:ph idx="1"/>
          </p:nvPr>
        </p:nvSpPr>
        <p:spPr>
          <a:xfrm>
            <a:off x="340360" y="1109345"/>
            <a:ext cx="8418830" cy="897890"/>
          </a:xfrm>
        </p:spPr>
        <p:txBody>
          <a:bodyPr>
            <a:noAutofit/>
          </a:bodyPr>
          <a:p>
            <a:r>
              <a:rPr lang="zh-CN" altLang="en-US" sz="2800">
                <a:solidFill>
                  <a:srgbClr val="4868A2"/>
                </a:solidFill>
              </a:rPr>
              <a:t>用两种限制酶对质粒或</a:t>
            </a:r>
            <a:r>
              <a:rPr lang="en-US" altLang="zh-CN" sz="2800">
                <a:solidFill>
                  <a:srgbClr val="4868A2"/>
                </a:solidFill>
              </a:rPr>
              <a:t>DNA</a:t>
            </a:r>
            <a:r>
              <a:rPr lang="zh-CN" altLang="en-US" sz="2800">
                <a:solidFill>
                  <a:srgbClr val="4868A2"/>
                </a:solidFill>
              </a:rPr>
              <a:t>分子片段进行切割，以获得相应的粘性末端。</a:t>
            </a:r>
            <a:endParaRPr lang="zh-CN" altLang="en-US" sz="2800">
              <a:solidFill>
                <a:srgbClr val="4868A2"/>
              </a:solidFill>
            </a:endParaRPr>
          </a:p>
        </p:txBody>
      </p:sp>
      <p:grpSp>
        <p:nvGrpSpPr>
          <p:cNvPr id="5" name="Group 47"/>
          <p:cNvGrpSpPr/>
          <p:nvPr/>
        </p:nvGrpSpPr>
        <p:grpSpPr>
          <a:xfrm>
            <a:off x="5314315" y="2894330"/>
            <a:ext cx="3376613" cy="877888"/>
            <a:chOff x="264" y="826"/>
            <a:chExt cx="2127" cy="553"/>
          </a:xfrm>
        </p:grpSpPr>
        <p:sp>
          <p:nvSpPr>
            <p:cNvPr id="23585" name="Line 48"/>
            <p:cNvSpPr/>
            <p:nvPr/>
          </p:nvSpPr>
          <p:spPr>
            <a:xfrm>
              <a:off x="756" y="1060"/>
              <a:ext cx="0" cy="1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86" name="Text Box 49"/>
            <p:cNvSpPr txBox="1"/>
            <p:nvPr/>
          </p:nvSpPr>
          <p:spPr>
            <a:xfrm>
              <a:off x="974" y="1009"/>
              <a:ext cx="817" cy="17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zh-CN" altLang="en-US" sz="1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目的基因</a:t>
              </a:r>
              <a:endParaRPr lang="zh-CN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23587" name="Line 50"/>
            <p:cNvSpPr/>
            <p:nvPr/>
          </p:nvSpPr>
          <p:spPr>
            <a:xfrm>
              <a:off x="803" y="1025"/>
              <a:ext cx="100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88" name="Line 51"/>
            <p:cNvSpPr/>
            <p:nvPr/>
          </p:nvSpPr>
          <p:spPr>
            <a:xfrm>
              <a:off x="803" y="1235"/>
              <a:ext cx="100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89" name="Text Box 52"/>
            <p:cNvSpPr txBox="1"/>
            <p:nvPr/>
          </p:nvSpPr>
          <p:spPr>
            <a:xfrm>
              <a:off x="264" y="826"/>
              <a:ext cx="579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b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AATT</a:t>
              </a:r>
              <a:r>
                <a:rPr lang="en-US" altLang="zh-CN" b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90" name="Text Box 53"/>
            <p:cNvSpPr txBox="1"/>
            <p:nvPr/>
          </p:nvSpPr>
          <p:spPr>
            <a:xfrm>
              <a:off x="1791" y="839"/>
              <a:ext cx="216" cy="18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b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endPara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91" name="Text Box 54"/>
            <p:cNvSpPr txBox="1"/>
            <p:nvPr/>
          </p:nvSpPr>
          <p:spPr>
            <a:xfrm>
              <a:off x="1799" y="1147"/>
              <a:ext cx="59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b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zh-CN" b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CTAG</a:t>
              </a:r>
              <a:endParaRPr lang="en-US" altLang="zh-CN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92" name="Text Box 55"/>
            <p:cNvSpPr txBox="1"/>
            <p:nvPr/>
          </p:nvSpPr>
          <p:spPr>
            <a:xfrm>
              <a:off x="644" y="1140"/>
              <a:ext cx="216" cy="18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b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endPara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93" name="Line 56"/>
            <p:cNvSpPr/>
            <p:nvPr/>
          </p:nvSpPr>
          <p:spPr>
            <a:xfrm>
              <a:off x="827" y="1060"/>
              <a:ext cx="0" cy="1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94" name="Line 57"/>
            <p:cNvSpPr/>
            <p:nvPr/>
          </p:nvSpPr>
          <p:spPr>
            <a:xfrm>
              <a:off x="911" y="1060"/>
              <a:ext cx="0" cy="1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95" name="Line 58"/>
            <p:cNvSpPr/>
            <p:nvPr/>
          </p:nvSpPr>
          <p:spPr>
            <a:xfrm>
              <a:off x="1883" y="1060"/>
              <a:ext cx="0" cy="1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96" name="Line 59"/>
            <p:cNvSpPr/>
            <p:nvPr/>
          </p:nvSpPr>
          <p:spPr>
            <a:xfrm>
              <a:off x="1811" y="1060"/>
              <a:ext cx="0" cy="1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97" name="Line 60"/>
            <p:cNvSpPr/>
            <p:nvPr/>
          </p:nvSpPr>
          <p:spPr>
            <a:xfrm>
              <a:off x="1739" y="1060"/>
              <a:ext cx="0" cy="1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0477" name="AutoShape 61"/>
          <p:cNvSpPr/>
          <p:nvPr/>
        </p:nvSpPr>
        <p:spPr>
          <a:xfrm>
            <a:off x="4259580" y="3299778"/>
            <a:ext cx="1008063" cy="288925"/>
          </a:xfrm>
          <a:prstGeom prst="leftRightArrow">
            <a:avLst>
              <a:gd name="adj1" fmla="val 50000"/>
              <a:gd name="adj2" fmla="val 69780"/>
            </a:avLst>
          </a:prstGeom>
          <a:solidFill>
            <a:srgbClr val="FF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0479" name="Rectangle 63"/>
          <p:cNvSpPr/>
          <p:nvPr/>
        </p:nvSpPr>
        <p:spPr>
          <a:xfrm>
            <a:off x="331470" y="1972628"/>
            <a:ext cx="858012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限制酶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EcoRI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altLang="zh-CN" sz="24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↓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AATTC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）和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BamHI 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altLang="zh-CN" sz="24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↓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GATCC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）联合切割：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6" name="Group 64"/>
          <p:cNvGrpSpPr/>
          <p:nvPr/>
        </p:nvGrpSpPr>
        <p:grpSpPr>
          <a:xfrm>
            <a:off x="2347595" y="4034790"/>
            <a:ext cx="5140325" cy="1512888"/>
            <a:chOff x="1338" y="2568"/>
            <a:chExt cx="3238" cy="953"/>
          </a:xfrm>
        </p:grpSpPr>
        <p:sp>
          <p:nvSpPr>
            <p:cNvPr id="23578" name="Freeform 65"/>
            <p:cNvSpPr/>
            <p:nvPr/>
          </p:nvSpPr>
          <p:spPr>
            <a:xfrm>
              <a:off x="1440" y="2952"/>
              <a:ext cx="3024" cy="480"/>
            </a:xfrm>
            <a:custGeom>
              <a:avLst/>
              <a:gdLst>
                <a:gd name="txL" fmla="*/ 0 w 3024"/>
                <a:gd name="txT" fmla="*/ 0 h 480"/>
                <a:gd name="txR" fmla="*/ 3024 w 3024"/>
                <a:gd name="txB" fmla="*/ 480 h 480"/>
              </a:gdLst>
              <a:ahLst/>
              <a:cxnLst>
                <a:cxn ang="0">
                  <a:pos x="2616" y="8"/>
                </a:cxn>
                <a:cxn ang="0">
                  <a:pos x="3024" y="0"/>
                </a:cxn>
                <a:cxn ang="0">
                  <a:pos x="3016" y="480"/>
                </a:cxn>
                <a:cxn ang="0">
                  <a:pos x="16" y="480"/>
                </a:cxn>
                <a:cxn ang="0">
                  <a:pos x="0" y="32"/>
                </a:cxn>
                <a:cxn ang="0">
                  <a:pos x="232" y="40"/>
                </a:cxn>
              </a:cxnLst>
              <a:rect l="txL" t="txT" r="txR" b="txB"/>
              <a:pathLst>
                <a:path w="3024" h="480">
                  <a:moveTo>
                    <a:pt x="2616" y="8"/>
                  </a:moveTo>
                  <a:lnTo>
                    <a:pt x="3024" y="0"/>
                  </a:lnTo>
                  <a:lnTo>
                    <a:pt x="3016" y="480"/>
                  </a:lnTo>
                  <a:lnTo>
                    <a:pt x="16" y="480"/>
                  </a:lnTo>
                  <a:lnTo>
                    <a:pt x="0" y="32"/>
                  </a:lnTo>
                  <a:lnTo>
                    <a:pt x="232" y="4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79" name="Freeform 66"/>
            <p:cNvSpPr/>
            <p:nvPr/>
          </p:nvSpPr>
          <p:spPr>
            <a:xfrm>
              <a:off x="1338" y="2696"/>
              <a:ext cx="3238" cy="825"/>
            </a:xfrm>
            <a:custGeom>
              <a:avLst/>
              <a:gdLst>
                <a:gd name="txL" fmla="*/ 0 w 3238"/>
                <a:gd name="txT" fmla="*/ 0 h 825"/>
                <a:gd name="txR" fmla="*/ 3238 w 3238"/>
                <a:gd name="txB" fmla="*/ 825 h 825"/>
              </a:gdLst>
              <a:ahLst/>
              <a:cxnLst>
                <a:cxn ang="0">
                  <a:pos x="2726" y="8"/>
                </a:cxn>
                <a:cxn ang="0">
                  <a:pos x="3222" y="0"/>
                </a:cxn>
                <a:cxn ang="0">
                  <a:pos x="3238" y="816"/>
                </a:cxn>
                <a:cxn ang="0">
                  <a:pos x="9" y="825"/>
                </a:cxn>
                <a:cxn ang="0">
                  <a:pos x="0" y="22"/>
                </a:cxn>
                <a:cxn ang="0">
                  <a:pos x="366" y="16"/>
                </a:cxn>
              </a:cxnLst>
              <a:rect l="txL" t="txT" r="txR" b="txB"/>
              <a:pathLst>
                <a:path w="3238" h="825">
                  <a:moveTo>
                    <a:pt x="2726" y="8"/>
                  </a:moveTo>
                  <a:lnTo>
                    <a:pt x="3222" y="0"/>
                  </a:lnTo>
                  <a:lnTo>
                    <a:pt x="3238" y="816"/>
                  </a:lnTo>
                  <a:lnTo>
                    <a:pt x="9" y="825"/>
                  </a:lnTo>
                  <a:lnTo>
                    <a:pt x="0" y="22"/>
                  </a:lnTo>
                  <a:lnTo>
                    <a:pt x="366" y="16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80" name="Text Box 67"/>
            <p:cNvSpPr txBox="1"/>
            <p:nvPr/>
          </p:nvSpPr>
          <p:spPr>
            <a:xfrm>
              <a:off x="1655" y="2571"/>
              <a:ext cx="249" cy="22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b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G</a:t>
              </a:r>
              <a:endParaRPr lang="en-US" altLang="zh-CN" sz="2000" dirty="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581" name="Text Box 68"/>
            <p:cNvSpPr txBox="1"/>
            <p:nvPr/>
          </p:nvSpPr>
          <p:spPr>
            <a:xfrm>
              <a:off x="1659" y="2841"/>
              <a:ext cx="767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b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CTTAA</a:t>
              </a:r>
              <a:endParaRPr lang="en-US" altLang="zh-CN" sz="2000" b="0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3582" name="Text Box 69"/>
            <p:cNvSpPr txBox="1"/>
            <p:nvPr/>
          </p:nvSpPr>
          <p:spPr>
            <a:xfrm>
              <a:off x="3424" y="2568"/>
              <a:ext cx="771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b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GATCC</a:t>
              </a:r>
              <a:endParaRPr lang="en-US" altLang="zh-CN" sz="2000" dirty="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583" name="Text Box 70"/>
            <p:cNvSpPr txBox="1"/>
            <p:nvPr/>
          </p:nvSpPr>
          <p:spPr>
            <a:xfrm>
              <a:off x="3833" y="2840"/>
              <a:ext cx="227" cy="22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2000" b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G</a:t>
              </a:r>
              <a:endParaRPr lang="en-US" altLang="zh-CN" sz="2000" dirty="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584" name="Text Box 71"/>
            <p:cNvSpPr txBox="1"/>
            <p:nvPr/>
          </p:nvSpPr>
          <p:spPr>
            <a:xfrm>
              <a:off x="2517" y="3067"/>
              <a:ext cx="771" cy="31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zh-CN" altLang="en-US" sz="2800" dirty="0">
                  <a:solidFill>
                    <a:srgbClr val="000000"/>
                  </a:solidFill>
                  <a:latin typeface="宋体" panose="02010600030101010101" pitchFamily="2" charset="-122"/>
                  <a:ea typeface="华文行楷" pitchFamily="2" charset="-122"/>
                </a:rPr>
                <a:t>质粒</a:t>
              </a:r>
              <a:endParaRPr lang="zh-CN" altLang="en-US" sz="2800" dirty="0">
                <a:latin typeface="Arial" panose="020B0604020202020204" pitchFamily="34" charset="0"/>
                <a:ea typeface="华文行楷" pitchFamily="2" charset="-122"/>
              </a:endParaRPr>
            </a:p>
          </p:txBody>
        </p:sp>
      </p:grpSp>
      <p:grpSp>
        <p:nvGrpSpPr>
          <p:cNvPr id="7" name="Group 72"/>
          <p:cNvGrpSpPr/>
          <p:nvPr/>
        </p:nvGrpSpPr>
        <p:grpSpPr>
          <a:xfrm>
            <a:off x="3066733" y="4034791"/>
            <a:ext cx="3376612" cy="806450"/>
            <a:chOff x="264" y="871"/>
            <a:chExt cx="2127" cy="508"/>
          </a:xfrm>
        </p:grpSpPr>
        <p:sp>
          <p:nvSpPr>
            <p:cNvPr id="23565" name="Line 73"/>
            <p:cNvSpPr/>
            <p:nvPr/>
          </p:nvSpPr>
          <p:spPr>
            <a:xfrm>
              <a:off x="756" y="1060"/>
              <a:ext cx="0" cy="1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66" name="Text Box 74"/>
            <p:cNvSpPr txBox="1"/>
            <p:nvPr/>
          </p:nvSpPr>
          <p:spPr>
            <a:xfrm>
              <a:off x="974" y="1009"/>
              <a:ext cx="817" cy="17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zh-CN" altLang="en-US" sz="1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目的基因</a:t>
              </a:r>
              <a:endParaRPr lang="zh-CN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23567" name="Line 75"/>
            <p:cNvSpPr/>
            <p:nvPr/>
          </p:nvSpPr>
          <p:spPr>
            <a:xfrm>
              <a:off x="803" y="1025"/>
              <a:ext cx="100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68" name="Line 76"/>
            <p:cNvSpPr/>
            <p:nvPr/>
          </p:nvSpPr>
          <p:spPr>
            <a:xfrm>
              <a:off x="803" y="1235"/>
              <a:ext cx="100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69" name="Text Box 77"/>
            <p:cNvSpPr txBox="1"/>
            <p:nvPr/>
          </p:nvSpPr>
          <p:spPr>
            <a:xfrm>
              <a:off x="264" y="871"/>
              <a:ext cx="579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b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AATTC</a:t>
              </a:r>
              <a:endPara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0" name="Text Box 78"/>
            <p:cNvSpPr txBox="1"/>
            <p:nvPr/>
          </p:nvSpPr>
          <p:spPr>
            <a:xfrm>
              <a:off x="1791" y="884"/>
              <a:ext cx="216" cy="18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b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endPara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1" name="Text Box 79"/>
            <p:cNvSpPr txBox="1"/>
            <p:nvPr/>
          </p:nvSpPr>
          <p:spPr>
            <a:xfrm>
              <a:off x="1799" y="1147"/>
              <a:ext cx="59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b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CCTAG</a:t>
              </a:r>
              <a:endPara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2" name="Text Box 80"/>
            <p:cNvSpPr txBox="1"/>
            <p:nvPr/>
          </p:nvSpPr>
          <p:spPr>
            <a:xfrm>
              <a:off x="644" y="1140"/>
              <a:ext cx="216" cy="18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b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endPara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73" name="Line 81"/>
            <p:cNvSpPr/>
            <p:nvPr/>
          </p:nvSpPr>
          <p:spPr>
            <a:xfrm>
              <a:off x="827" y="1060"/>
              <a:ext cx="0" cy="1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74" name="Line 82"/>
            <p:cNvSpPr/>
            <p:nvPr/>
          </p:nvSpPr>
          <p:spPr>
            <a:xfrm>
              <a:off x="911" y="1060"/>
              <a:ext cx="0" cy="1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75" name="Line 83"/>
            <p:cNvSpPr/>
            <p:nvPr/>
          </p:nvSpPr>
          <p:spPr>
            <a:xfrm>
              <a:off x="1883" y="1060"/>
              <a:ext cx="0" cy="1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76" name="Line 84"/>
            <p:cNvSpPr/>
            <p:nvPr/>
          </p:nvSpPr>
          <p:spPr>
            <a:xfrm>
              <a:off x="1811" y="1060"/>
              <a:ext cx="0" cy="1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77" name="Line 85"/>
            <p:cNvSpPr/>
            <p:nvPr/>
          </p:nvSpPr>
          <p:spPr>
            <a:xfrm>
              <a:off x="1739" y="1060"/>
              <a:ext cx="0" cy="1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5" name="组合 24"/>
          <p:cNvGrpSpPr/>
          <p:nvPr/>
        </p:nvGrpSpPr>
        <p:grpSpPr>
          <a:xfrm>
            <a:off x="454025" y="2995295"/>
            <a:ext cx="3741420" cy="877888"/>
            <a:chOff x="715" y="4152"/>
            <a:chExt cx="5892" cy="1383"/>
          </a:xfrm>
        </p:grpSpPr>
        <p:grpSp>
          <p:nvGrpSpPr>
            <p:cNvPr id="3" name="Group 33"/>
            <p:cNvGrpSpPr/>
            <p:nvPr/>
          </p:nvGrpSpPr>
          <p:grpSpPr>
            <a:xfrm>
              <a:off x="715" y="4152"/>
              <a:ext cx="5892" cy="1383"/>
              <a:chOff x="160" y="826"/>
              <a:chExt cx="2357" cy="553"/>
            </a:xfrm>
          </p:grpSpPr>
          <p:sp>
            <p:nvSpPr>
              <p:cNvPr id="23598" name="Line 34"/>
              <p:cNvSpPr/>
              <p:nvPr/>
            </p:nvSpPr>
            <p:spPr>
              <a:xfrm>
                <a:off x="756" y="1060"/>
                <a:ext cx="0" cy="12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599" name="Text Box 35"/>
              <p:cNvSpPr txBox="1"/>
              <p:nvPr/>
            </p:nvSpPr>
            <p:spPr>
              <a:xfrm>
                <a:off x="974" y="1009"/>
                <a:ext cx="817" cy="17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p>
                <a:pPr algn="just"/>
                <a:r>
                  <a:rPr lang="zh-CN" altLang="en-US" sz="1800" dirty="0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目的基因</a:t>
                </a:r>
                <a:endParaRPr lang="zh-CN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3600" name="Line 36"/>
              <p:cNvSpPr/>
              <p:nvPr/>
            </p:nvSpPr>
            <p:spPr>
              <a:xfrm>
                <a:off x="803" y="1025"/>
                <a:ext cx="1008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601" name="Line 37"/>
              <p:cNvSpPr/>
              <p:nvPr/>
            </p:nvSpPr>
            <p:spPr>
              <a:xfrm>
                <a:off x="803" y="1235"/>
                <a:ext cx="1008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602" name="Text Box 38"/>
              <p:cNvSpPr txBox="1"/>
              <p:nvPr/>
            </p:nvSpPr>
            <p:spPr>
              <a:xfrm>
                <a:off x="160" y="826"/>
                <a:ext cx="794" cy="2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r>
                  <a:rPr lang="en-US" altLang="zh-CN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GAATTC</a:t>
                </a: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603" name="Text Box 39"/>
              <p:cNvSpPr txBox="1"/>
              <p:nvPr/>
            </p:nvSpPr>
            <p:spPr>
              <a:xfrm>
                <a:off x="1791" y="839"/>
                <a:ext cx="726" cy="1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p>
                <a:pPr algn="just"/>
                <a:r>
                  <a:rPr lang="en-US" altLang="zh-CN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GGATCC</a:t>
                </a: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604" name="Text Box 40"/>
              <p:cNvSpPr txBox="1"/>
              <p:nvPr/>
            </p:nvSpPr>
            <p:spPr>
              <a:xfrm>
                <a:off x="1799" y="1147"/>
                <a:ext cx="696" cy="2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r>
                  <a:rPr lang="en-US" altLang="zh-CN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CCTAGG</a:t>
                </a: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605" name="Text Box 41"/>
              <p:cNvSpPr txBox="1"/>
              <p:nvPr/>
            </p:nvSpPr>
            <p:spPr>
              <a:xfrm>
                <a:off x="160" y="1140"/>
                <a:ext cx="772" cy="1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p>
                <a:pPr algn="just"/>
                <a:r>
                  <a:rPr lang="en-US" altLang="zh-CN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CTTAAG</a:t>
                </a: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606" name="Line 42"/>
              <p:cNvSpPr/>
              <p:nvPr/>
            </p:nvSpPr>
            <p:spPr>
              <a:xfrm>
                <a:off x="827" y="1060"/>
                <a:ext cx="0" cy="12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607" name="Line 43"/>
              <p:cNvSpPr/>
              <p:nvPr/>
            </p:nvSpPr>
            <p:spPr>
              <a:xfrm>
                <a:off x="911" y="1060"/>
                <a:ext cx="0" cy="12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608" name="Line 44"/>
              <p:cNvSpPr/>
              <p:nvPr/>
            </p:nvSpPr>
            <p:spPr>
              <a:xfrm>
                <a:off x="1883" y="1060"/>
                <a:ext cx="0" cy="12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609" name="Line 45"/>
              <p:cNvSpPr/>
              <p:nvPr/>
            </p:nvSpPr>
            <p:spPr>
              <a:xfrm>
                <a:off x="1811" y="1060"/>
                <a:ext cx="0" cy="12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610" name="Line 46"/>
              <p:cNvSpPr/>
              <p:nvPr/>
            </p:nvSpPr>
            <p:spPr>
              <a:xfrm>
                <a:off x="1739" y="1060"/>
                <a:ext cx="0" cy="12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8" name="Line 44"/>
            <p:cNvSpPr/>
            <p:nvPr/>
          </p:nvSpPr>
          <p:spPr>
            <a:xfrm>
              <a:off x="5288" y="4739"/>
              <a:ext cx="0" cy="31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" name="Line 44"/>
            <p:cNvSpPr/>
            <p:nvPr/>
          </p:nvSpPr>
          <p:spPr>
            <a:xfrm>
              <a:off x="5532" y="4763"/>
              <a:ext cx="0" cy="31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" name="Line 44"/>
            <p:cNvSpPr/>
            <p:nvPr/>
          </p:nvSpPr>
          <p:spPr>
            <a:xfrm>
              <a:off x="5798" y="4787"/>
              <a:ext cx="0" cy="31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" name="Line 44"/>
            <p:cNvSpPr/>
            <p:nvPr/>
          </p:nvSpPr>
          <p:spPr>
            <a:xfrm>
              <a:off x="6020" y="4789"/>
              <a:ext cx="0" cy="31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" name="Line 44"/>
            <p:cNvSpPr/>
            <p:nvPr/>
          </p:nvSpPr>
          <p:spPr>
            <a:xfrm>
              <a:off x="6242" y="4791"/>
              <a:ext cx="0" cy="31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" name="Line 46"/>
            <p:cNvSpPr/>
            <p:nvPr/>
          </p:nvSpPr>
          <p:spPr>
            <a:xfrm>
              <a:off x="1914" y="4695"/>
              <a:ext cx="0" cy="31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" name="Line 46"/>
            <p:cNvSpPr/>
            <p:nvPr/>
          </p:nvSpPr>
          <p:spPr>
            <a:xfrm>
              <a:off x="1674" y="4785"/>
              <a:ext cx="0" cy="31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" name="Line 46"/>
            <p:cNvSpPr/>
            <p:nvPr/>
          </p:nvSpPr>
          <p:spPr>
            <a:xfrm>
              <a:off x="1434" y="4765"/>
              <a:ext cx="0" cy="31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" name="Line 46"/>
            <p:cNvSpPr/>
            <p:nvPr/>
          </p:nvSpPr>
          <p:spPr>
            <a:xfrm>
              <a:off x="1216" y="4723"/>
              <a:ext cx="0" cy="31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" name="Line 46"/>
            <p:cNvSpPr/>
            <p:nvPr/>
          </p:nvSpPr>
          <p:spPr>
            <a:xfrm>
              <a:off x="976" y="4769"/>
              <a:ext cx="0" cy="31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6" name="内容占位符 3"/>
          <p:cNvSpPr/>
          <p:nvPr/>
        </p:nvSpPr>
        <p:spPr>
          <a:xfrm>
            <a:off x="454025" y="5894070"/>
            <a:ext cx="8418830" cy="89789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>
            <a:lvl1pPr marL="357505" indent="-357505" algn="just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60000"/>
              <a:buFont typeface="Wingdings 2" pitchFamily="18" charset="2"/>
              <a:buChar char="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+mn-cs"/>
              </a:defRPr>
            </a:lvl1pPr>
            <a:lvl2pPr marL="360045" indent="-179705" algn="just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幼圆" pitchFamily="49" charset="-122"/>
                <a:ea typeface="黑体" panose="02010609060101010101" pitchFamily="49" charset="-122"/>
                <a:cs typeface="+mn-cs"/>
              </a:defRPr>
            </a:lvl2pPr>
            <a:lvl3pPr marL="539750" indent="-179705" algn="l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90" indent="-179705" algn="l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795" indent="-179705" algn="l" rtl="0" fontAlgn="base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>
                <a:solidFill>
                  <a:srgbClr val="FF0000"/>
                </a:solidFill>
              </a:rPr>
              <a:t>注意</a:t>
            </a:r>
            <a:r>
              <a:rPr lang="zh-CN">
                <a:solidFill>
                  <a:srgbClr val="4868A2"/>
                </a:solidFill>
              </a:rPr>
              <a:t>：选择酶切位点时，尽量不要破坏质粒上的标记基因。</a:t>
            </a:r>
            <a:endParaRPr lang="en-US" altLang="zh-CN">
              <a:solidFill>
                <a:srgbClr val="4868A2"/>
              </a:solidFill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77" grpId="0" bldLvl="0" animBg="1"/>
      <p:bldP spid="60479" grpId="0"/>
      <p:bldP spid="4" grpId="0" build="p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332656"/>
            <a:ext cx="5189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Wingdings" panose="05000000000000000000" pitchFamily="2" charset="2"/>
              <a:buChar char="Ø"/>
            </a:pPr>
            <a:r>
              <a:rPr lang="zh-CN" altLang="en-US" sz="3200" b="1" dirty="0" smtClean="0"/>
              <a:t>重组</a:t>
            </a:r>
            <a:r>
              <a:rPr lang="en-US" altLang="zh-CN" sz="3200" b="1" dirty="0" smtClean="0"/>
              <a:t>DNA</a:t>
            </a:r>
            <a:r>
              <a:rPr lang="zh-CN" altLang="en-US" sz="3200" b="1" dirty="0" smtClean="0"/>
              <a:t>分子的组成元件</a:t>
            </a:r>
            <a:endParaRPr lang="zh-CN" altLang="en-US" sz="3200" b="1" dirty="0"/>
          </a:p>
        </p:txBody>
      </p:sp>
      <p:pic>
        <p:nvPicPr>
          <p:cNvPr id="12" name="Picture 16"/>
          <p:cNvPicPr>
            <a:picLocks noChangeAspect="1" noChangeArrowheads="1"/>
          </p:cNvPicPr>
          <p:nvPr/>
        </p:nvPicPr>
        <p:blipFill>
          <a:blip r:embed="rId1" cstate="print">
            <a:lum bright="-18000" contrast="36000"/>
          </a:blip>
          <a:srcRect l="2885" t="1479" r="6481"/>
          <a:stretch>
            <a:fillRect/>
          </a:stretch>
        </p:blipFill>
        <p:spPr bwMode="auto">
          <a:xfrm>
            <a:off x="5292080" y="2564904"/>
            <a:ext cx="3599211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AutoShape 6"/>
          <p:cNvSpPr/>
          <p:nvPr/>
        </p:nvSpPr>
        <p:spPr bwMode="auto">
          <a:xfrm>
            <a:off x="251520" y="1305822"/>
            <a:ext cx="360040" cy="4571450"/>
          </a:xfrm>
          <a:prstGeom prst="leftBrace">
            <a:avLst>
              <a:gd name="adj1" fmla="val 58204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11560" y="1988840"/>
            <a:ext cx="7272808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ea typeface="华文中宋" pitchFamily="2" charset="-122"/>
              </a:rPr>
              <a:t>启动</a:t>
            </a:r>
            <a:r>
              <a:rPr lang="zh-CN" altLang="en-US" sz="2800" b="1" dirty="0" smtClean="0">
                <a:solidFill>
                  <a:srgbClr val="FF0000"/>
                </a:solidFill>
                <a:ea typeface="华文中宋" pitchFamily="2" charset="-122"/>
              </a:rPr>
              <a:t>子</a:t>
            </a:r>
            <a:r>
              <a:rPr lang="zh-CN" altLang="en-US" sz="2800" b="1" dirty="0" smtClean="0">
                <a:ea typeface="华文中宋" pitchFamily="2" charset="-122"/>
              </a:rPr>
              <a:t>：在基因的首端，是</a:t>
            </a:r>
            <a:r>
              <a:rPr lang="en-US" altLang="zh-CN" sz="2800" b="1" dirty="0" smtClean="0">
                <a:ea typeface="华文中宋" pitchFamily="2" charset="-122"/>
              </a:rPr>
              <a:t>RNA</a:t>
            </a:r>
            <a:r>
              <a:rPr lang="zh-CN" altLang="en-US" sz="2800" b="1" dirty="0" smtClean="0">
                <a:ea typeface="华文中宋" pitchFamily="2" charset="-122"/>
              </a:rPr>
              <a:t>聚合酶识别和</a:t>
            </a:r>
            <a:endParaRPr lang="en-US" altLang="zh-CN" sz="2800" b="1" dirty="0" smtClean="0">
              <a:ea typeface="华文中宋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 smtClean="0">
                <a:ea typeface="华文中宋" pitchFamily="2" charset="-122"/>
              </a:rPr>
              <a:t>                 </a:t>
            </a:r>
            <a:r>
              <a:rPr lang="zh-CN" altLang="en-US" sz="2800" b="1" dirty="0" smtClean="0">
                <a:ea typeface="华文中宋" pitchFamily="2" charset="-122"/>
              </a:rPr>
              <a:t>结合的部位。</a:t>
            </a:r>
            <a:endParaRPr lang="zh-CN" altLang="en-US" sz="2800" b="1" dirty="0">
              <a:ea typeface="华文中宋" pitchFamily="2" charset="-122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683394" y="1178823"/>
            <a:ext cx="179705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ea typeface="华文中宋" pitchFamily="2" charset="-122"/>
              </a:rPr>
              <a:t>目的基因</a:t>
            </a:r>
            <a:endParaRPr lang="zh-CN" altLang="en-US" sz="2800" b="1" dirty="0">
              <a:solidFill>
                <a:srgbClr val="FF0000"/>
              </a:solidFill>
              <a:ea typeface="华文中宋" pitchFamily="2" charset="-122"/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611560" y="3140968"/>
            <a:ext cx="6408712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ea typeface="华文中宋" pitchFamily="2" charset="-122"/>
              </a:rPr>
              <a:t>终止</a:t>
            </a:r>
            <a:r>
              <a:rPr lang="zh-CN" altLang="en-US" sz="2800" b="1" dirty="0" smtClean="0">
                <a:solidFill>
                  <a:srgbClr val="FF0000"/>
                </a:solidFill>
                <a:ea typeface="华文中宋" pitchFamily="2" charset="-122"/>
              </a:rPr>
              <a:t>子 </a:t>
            </a:r>
            <a:r>
              <a:rPr lang="zh-CN" altLang="en-US" sz="2800" b="1" dirty="0" smtClean="0">
                <a:ea typeface="华文中宋" pitchFamily="2" charset="-122"/>
              </a:rPr>
              <a:t>：在基因的尾端，</a:t>
            </a:r>
            <a:endParaRPr lang="en-US" altLang="zh-CN" sz="2800" b="1" dirty="0" smtClean="0">
              <a:ea typeface="华文中宋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 smtClean="0">
                <a:ea typeface="华文中宋" pitchFamily="2" charset="-122"/>
              </a:rPr>
              <a:t>                  </a:t>
            </a:r>
            <a:r>
              <a:rPr lang="zh-CN" altLang="en-US" sz="2800" b="1" dirty="0" smtClean="0">
                <a:ea typeface="华文中宋" pitchFamily="2" charset="-122"/>
              </a:rPr>
              <a:t>转录终止部位。</a:t>
            </a:r>
            <a:endParaRPr lang="zh-CN" altLang="en-US" sz="2800" b="1" dirty="0">
              <a:ea typeface="华文中宋" pitchFamily="2" charset="-122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539552" y="4365104"/>
            <a:ext cx="7344816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ea typeface="华文中宋" pitchFamily="2" charset="-122"/>
              </a:rPr>
              <a:t>标记基</a:t>
            </a:r>
            <a:r>
              <a:rPr lang="zh-CN" altLang="en-US" sz="2800" b="1" dirty="0" smtClean="0">
                <a:solidFill>
                  <a:srgbClr val="FF0000"/>
                </a:solidFill>
                <a:ea typeface="华文中宋" pitchFamily="2" charset="-122"/>
              </a:rPr>
              <a:t>因</a:t>
            </a:r>
            <a:r>
              <a:rPr lang="zh-CN" altLang="en-US" sz="2800" b="1" dirty="0" smtClean="0">
                <a:ea typeface="华文中宋" pitchFamily="2" charset="-122"/>
              </a:rPr>
              <a:t>：鉴别受体细胞中</a:t>
            </a:r>
            <a:endParaRPr lang="en-US" altLang="zh-CN" sz="2800" b="1" dirty="0" smtClean="0">
              <a:ea typeface="华文中宋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 smtClean="0">
                <a:ea typeface="华文中宋" pitchFamily="2" charset="-122"/>
              </a:rPr>
              <a:t>                     </a:t>
            </a:r>
            <a:r>
              <a:rPr lang="zh-CN" altLang="en-US" sz="2800" b="1" dirty="0" smtClean="0">
                <a:ea typeface="华文中宋" pitchFamily="2" charset="-122"/>
              </a:rPr>
              <a:t>是否有目的基因</a:t>
            </a:r>
            <a:endParaRPr lang="zh-CN" altLang="en-US" sz="2800" b="1" dirty="0">
              <a:ea typeface="华文中宋" pitchFamily="2" charset="-122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611560" y="5714092"/>
            <a:ext cx="734481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ea typeface="华文中宋" pitchFamily="2" charset="-122"/>
              </a:rPr>
              <a:t>复制起点</a:t>
            </a:r>
            <a:r>
              <a:rPr lang="zh-CN" altLang="en-US" sz="2800" b="1" dirty="0" smtClean="0">
                <a:ea typeface="华文中宋" pitchFamily="2" charset="-122"/>
              </a:rPr>
              <a:t>：</a:t>
            </a:r>
            <a:r>
              <a:rPr lang="en-US" altLang="zh-CN" sz="2800" b="1" dirty="0" smtClean="0">
                <a:ea typeface="华文中宋" pitchFamily="2" charset="-122"/>
              </a:rPr>
              <a:t>DNA</a:t>
            </a:r>
            <a:r>
              <a:rPr lang="zh-CN" altLang="en-US" sz="2800" b="1" dirty="0" smtClean="0">
                <a:ea typeface="华文中宋" pitchFamily="2" charset="-122"/>
              </a:rPr>
              <a:t>复制的起点</a:t>
            </a:r>
            <a:endParaRPr lang="zh-CN" altLang="en-US" sz="2800" b="1" dirty="0">
              <a:ea typeface="华文中宋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7504" y="86180"/>
            <a:ext cx="6264696" cy="966556"/>
            <a:chOff x="35496" y="0"/>
            <a:chExt cx="5052174" cy="836712"/>
          </a:xfrm>
        </p:grpSpPr>
        <p:sp>
          <p:nvSpPr>
            <p:cNvPr id="3" name="圆角矩形 2"/>
            <p:cNvSpPr/>
            <p:nvPr/>
          </p:nvSpPr>
          <p:spPr>
            <a:xfrm>
              <a:off x="35496" y="0"/>
              <a:ext cx="4936032" cy="836712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Rectangle 7"/>
            <p:cNvSpPr>
              <a:spLocks noChangeArrowheads="1"/>
            </p:cNvSpPr>
            <p:nvPr/>
          </p:nvSpPr>
          <p:spPr bwMode="auto">
            <a:xfrm>
              <a:off x="93567" y="151030"/>
              <a:ext cx="4994103" cy="5062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3200" b="1" dirty="0" smtClean="0">
                  <a:latin typeface="宋体" panose="02010600030101010101" pitchFamily="2" charset="-122"/>
                </a:rPr>
                <a:t>3</a:t>
              </a:r>
              <a:r>
                <a:rPr lang="zh-CN" altLang="en-US" sz="3200" b="1" dirty="0" smtClean="0">
                  <a:latin typeface="宋体" panose="02010600030101010101" pitchFamily="2" charset="-122"/>
                </a:rPr>
                <a:t>、将重组</a:t>
              </a:r>
              <a:r>
                <a:rPr lang="en-US" altLang="zh-CN" sz="3200" b="1" dirty="0" smtClean="0">
                  <a:latin typeface="宋体" panose="02010600030101010101" pitchFamily="2" charset="-122"/>
                </a:rPr>
                <a:t>DNA</a:t>
              </a:r>
              <a:r>
                <a:rPr lang="zh-CN" altLang="en-US" sz="3200" b="1" dirty="0" smtClean="0">
                  <a:latin typeface="宋体" panose="02010600030101010101" pitchFamily="2" charset="-122"/>
                </a:rPr>
                <a:t>分子导入受体细胞</a:t>
              </a:r>
              <a:endParaRPr lang="zh-CN" altLang="en-US" sz="3200" b="1" dirty="0">
                <a:latin typeface="宋体" panose="02010600030101010101" pitchFamily="2" charset="-122"/>
              </a:endParaRPr>
            </a:p>
          </p:txBody>
        </p:sp>
      </p:grpSp>
      <p:sp>
        <p:nvSpPr>
          <p:cNvPr id="7" name="Text Box 2070"/>
          <p:cNvSpPr txBox="1">
            <a:spLocks noChangeArrowheads="1"/>
          </p:cNvSpPr>
          <p:nvPr/>
        </p:nvSpPr>
        <p:spPr bwMode="auto">
          <a:xfrm>
            <a:off x="250825" y="1196752"/>
            <a:ext cx="8424863" cy="533400"/>
          </a:xfrm>
          <a:prstGeom prst="rect">
            <a:avLst/>
          </a:prstGeom>
          <a:noFill/>
          <a:ln w="63500" algn="ctr">
            <a:noFill/>
            <a:miter lim="800000"/>
            <a:tailEnd type="none" w="lg" len="med"/>
          </a:ln>
        </p:spPr>
        <p:txBody>
          <a:bodyPr lIns="0" tIns="0" r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kumimoji="0" lang="zh-CN" altLang="en-US" sz="2800">
                <a:latin typeface="Tahoma" panose="020B0604030504040204" pitchFamily="34" charset="0"/>
                <a:ea typeface="黑体" panose="02010609060101010101" pitchFamily="49" charset="-122"/>
              </a:rPr>
              <a:t>将重组</a:t>
            </a:r>
            <a:r>
              <a:rPr kumimoji="0" lang="en-US" altLang="zh-CN" sz="2800">
                <a:latin typeface="Tahoma" panose="020B0604030504040204" pitchFamily="34" charset="0"/>
                <a:ea typeface="黑体" panose="02010609060101010101" pitchFamily="49" charset="-122"/>
              </a:rPr>
              <a:t>DNA</a:t>
            </a:r>
            <a:r>
              <a:rPr kumimoji="0" lang="zh-CN" altLang="en-US" sz="2800">
                <a:latin typeface="Tahoma" panose="020B0604030504040204" pitchFamily="34" charset="0"/>
                <a:ea typeface="黑体" panose="02010609060101010101" pitchFamily="49" charset="-122"/>
              </a:rPr>
              <a:t>分子导入受体细胞并使之扩增。</a:t>
            </a:r>
            <a:endParaRPr kumimoji="0" lang="zh-CN" altLang="en-US" sz="28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8" name="Text Box 2072"/>
          <p:cNvSpPr txBox="1">
            <a:spLocks noChangeArrowheads="1"/>
          </p:cNvSpPr>
          <p:nvPr/>
        </p:nvSpPr>
        <p:spPr bwMode="auto">
          <a:xfrm>
            <a:off x="250701" y="2996952"/>
            <a:ext cx="8713787" cy="901016"/>
          </a:xfrm>
          <a:prstGeom prst="rect">
            <a:avLst/>
          </a:prstGeom>
          <a:noFill/>
          <a:ln w="38100">
            <a:solidFill>
              <a:srgbClr val="99FF66"/>
            </a:solidFill>
            <a:miter lim="800000"/>
            <a:tailEnd type="none" w="lg" len="med"/>
          </a:ln>
        </p:spPr>
        <p:txBody>
          <a:bodyPr lIns="0" tIns="0" rIns="0" bIns="0">
            <a:spAutoFit/>
          </a:bodyPr>
          <a:lstStyle/>
          <a:p>
            <a:pPr algn="l">
              <a:lnSpc>
                <a:spcPct val="110000"/>
              </a:lnSpc>
              <a:spcBef>
                <a:spcPct val="0"/>
              </a:spcBef>
            </a:pPr>
            <a:r>
              <a:rPr kumimoji="0" lang="en-US" altLang="zh-CN" sz="2800" dirty="0">
                <a:solidFill>
                  <a:schemeClr val="folHlink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a.</a:t>
            </a:r>
            <a:r>
              <a:rPr kumimoji="0" lang="zh-CN" altLang="en-US" sz="2800" dirty="0">
                <a:solidFill>
                  <a:schemeClr val="folHlink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如要获得目的基因的产物：</a:t>
            </a:r>
            <a:endParaRPr kumimoji="0" lang="zh-CN" altLang="en-US" sz="2800" dirty="0">
              <a:solidFill>
                <a:schemeClr val="folHlink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  <a:p>
            <a:pPr algn="l">
              <a:lnSpc>
                <a:spcPct val="110000"/>
              </a:lnSpc>
              <a:spcBef>
                <a:spcPct val="0"/>
              </a:spcBef>
            </a:pPr>
            <a:r>
              <a:rPr kumimoji="0" lang="zh-CN" altLang="en-US" sz="2800" dirty="0">
                <a:latin typeface="Tahoma" panose="020B0604030504040204" pitchFamily="34" charset="0"/>
                <a:ea typeface="黑体" panose="02010609060101010101" pitchFamily="49" charset="-122"/>
              </a:rPr>
              <a:t>通常以</a:t>
            </a:r>
            <a:r>
              <a:rPr kumimoji="0" lang="zh-CN" altLang="en-US" sz="2800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大肠杆菌</a:t>
            </a:r>
            <a:r>
              <a:rPr kumimoji="0" lang="zh-CN" altLang="en-US" sz="2800" dirty="0">
                <a:latin typeface="Tahoma" panose="020B0604030504040204" pitchFamily="34" charset="0"/>
                <a:ea typeface="黑体" panose="02010609060101010101" pitchFamily="49" charset="-122"/>
              </a:rPr>
              <a:t>等繁殖快的细菌为受体。</a:t>
            </a:r>
            <a:endParaRPr kumimoji="0" lang="zh-CN" altLang="en-US" sz="28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9" name="Text Box 2073"/>
          <p:cNvSpPr txBox="1">
            <a:spLocks noChangeArrowheads="1"/>
          </p:cNvSpPr>
          <p:nvPr/>
        </p:nvSpPr>
        <p:spPr bwMode="auto">
          <a:xfrm>
            <a:off x="395536" y="1844824"/>
            <a:ext cx="3816350" cy="38779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63500">
            <a:solidFill>
              <a:schemeClr val="accent1">
                <a:lumMod val="60000"/>
                <a:lumOff val="40000"/>
              </a:schemeClr>
            </a:solidFill>
            <a:miter lim="800000"/>
            <a:tailEnd type="none" w="lg" len="med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kumimoji="0" lang="zh-CN" altLang="en-US" sz="2800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（</a:t>
            </a:r>
            <a:r>
              <a:rPr kumimoji="0" lang="en-US" altLang="zh-CN" sz="2800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1</a:t>
            </a:r>
            <a:r>
              <a:rPr kumimoji="0" lang="zh-CN" altLang="en-US" sz="2800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）受体细胞的选择</a:t>
            </a:r>
            <a:endParaRPr kumimoji="0" lang="zh-CN" altLang="en-US" sz="2800" dirty="0">
              <a:solidFill>
                <a:srgbClr val="FF0000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0" name="Rectangle 2080"/>
          <p:cNvSpPr>
            <a:spLocks noChangeArrowheads="1"/>
          </p:cNvSpPr>
          <p:nvPr/>
        </p:nvSpPr>
        <p:spPr bwMode="auto">
          <a:xfrm>
            <a:off x="323329" y="2348880"/>
            <a:ext cx="5184775" cy="519113"/>
          </a:xfrm>
          <a:prstGeom prst="rect">
            <a:avLst/>
          </a:prstGeom>
          <a:noFill/>
          <a:ln w="76200">
            <a:noFill/>
            <a:miter lim="800000"/>
          </a:ln>
        </p:spPr>
        <p:txBody>
          <a:bodyPr wrap="none">
            <a:spAutoFit/>
          </a:bodyPr>
          <a:lstStyle/>
          <a:p>
            <a:r>
              <a:rPr kumimoji="0" lang="zh-CN" altLang="en-US" sz="2800" dirty="0">
                <a:latin typeface="Tahoma" panose="020B0604030504040204" pitchFamily="34" charset="0"/>
                <a:ea typeface="黑体" panose="02010609060101010101" pitchFamily="49" charset="-122"/>
              </a:rPr>
              <a:t>细菌、真菌、动植物细胞均可。</a:t>
            </a:r>
            <a:endParaRPr kumimoji="0" lang="zh-CN" altLang="en-US" sz="28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1" name="Rectangle 2082"/>
          <p:cNvSpPr>
            <a:spLocks noChangeArrowheads="1"/>
          </p:cNvSpPr>
          <p:nvPr/>
        </p:nvSpPr>
        <p:spPr bwMode="auto">
          <a:xfrm>
            <a:off x="250701" y="4184168"/>
            <a:ext cx="8713787" cy="901016"/>
          </a:xfrm>
          <a:prstGeom prst="rect">
            <a:avLst/>
          </a:prstGeom>
          <a:noFill/>
          <a:ln w="38100" algn="ctr">
            <a:solidFill>
              <a:srgbClr val="99FF66"/>
            </a:solidFill>
            <a:miter lim="800000"/>
          </a:ln>
        </p:spPr>
        <p:txBody>
          <a:bodyPr lIns="0" tIns="0" rIns="0" bIns="0">
            <a:spAutoFit/>
          </a:bodyPr>
          <a:lstStyle/>
          <a:p>
            <a:pPr algn="l">
              <a:lnSpc>
                <a:spcPct val="110000"/>
              </a:lnSpc>
              <a:spcBef>
                <a:spcPct val="0"/>
              </a:spcBef>
            </a:pPr>
            <a:r>
              <a:rPr kumimoji="0" lang="en-US" altLang="zh-CN" sz="2800" dirty="0">
                <a:solidFill>
                  <a:schemeClr val="folHlink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b.</a:t>
            </a:r>
            <a:r>
              <a:rPr kumimoji="0" lang="zh-CN" altLang="en-US" sz="2800" dirty="0">
                <a:solidFill>
                  <a:schemeClr val="folHlink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如要获得具某种优良性状的转基因植物：</a:t>
            </a:r>
            <a:endParaRPr kumimoji="0" lang="zh-CN" altLang="en-US" sz="2800" dirty="0">
              <a:solidFill>
                <a:schemeClr val="folHlink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  <a:p>
            <a:pPr algn="l">
              <a:lnSpc>
                <a:spcPct val="110000"/>
              </a:lnSpc>
              <a:spcBef>
                <a:spcPct val="0"/>
              </a:spcBef>
            </a:pPr>
            <a:r>
              <a:rPr kumimoji="0" lang="zh-CN" altLang="en-US" sz="2800" dirty="0">
                <a:latin typeface="Tahoma" panose="020B0604030504040204" pitchFamily="34" charset="0"/>
                <a:ea typeface="黑体" panose="02010609060101010101" pitchFamily="49" charset="-122"/>
              </a:rPr>
              <a:t>通常导入</a:t>
            </a:r>
            <a:r>
              <a:rPr kumimoji="0" lang="zh-CN" altLang="en-US" sz="2800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植物体细胞</a:t>
            </a:r>
            <a:r>
              <a:rPr kumimoji="0" lang="zh-CN" altLang="en-US" sz="2800" dirty="0">
                <a:latin typeface="Tahoma" panose="020B0604030504040204" pitchFamily="34" charset="0"/>
                <a:ea typeface="黑体" panose="02010609060101010101" pitchFamily="49" charset="-122"/>
              </a:rPr>
              <a:t>→植物组织培养→转基因植物。</a:t>
            </a:r>
            <a:endParaRPr kumimoji="0" lang="zh-CN" altLang="en-US" sz="28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2" name="Rectangle 2083"/>
          <p:cNvSpPr>
            <a:spLocks noChangeArrowheads="1"/>
          </p:cNvSpPr>
          <p:nvPr/>
        </p:nvSpPr>
        <p:spPr bwMode="auto">
          <a:xfrm>
            <a:off x="250701" y="5331420"/>
            <a:ext cx="8713787" cy="977900"/>
          </a:xfrm>
          <a:prstGeom prst="rect">
            <a:avLst/>
          </a:prstGeom>
          <a:noFill/>
          <a:ln w="38100" algn="ctr">
            <a:solidFill>
              <a:srgbClr val="99FF66"/>
            </a:solidFill>
            <a:miter lim="800000"/>
          </a:ln>
        </p:spPr>
        <p:txBody>
          <a:bodyPr lIns="0" tIns="0" rIns="0" bIns="0">
            <a:spAutoFit/>
          </a:bodyPr>
          <a:lstStyle/>
          <a:p>
            <a:pPr algn="l">
              <a:lnSpc>
                <a:spcPct val="110000"/>
              </a:lnSpc>
              <a:spcBef>
                <a:spcPct val="0"/>
              </a:spcBef>
            </a:pPr>
            <a:r>
              <a:rPr kumimoji="0" lang="en-US" altLang="zh-CN" sz="2800" dirty="0">
                <a:solidFill>
                  <a:schemeClr val="folHlink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c.</a:t>
            </a:r>
            <a:r>
              <a:rPr kumimoji="0" lang="zh-CN" altLang="en-US" sz="2800" dirty="0">
                <a:solidFill>
                  <a:schemeClr val="folHlink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如要获得具某种优良性状的转基因动物：</a:t>
            </a:r>
            <a:endParaRPr kumimoji="0" lang="zh-CN" altLang="en-US" sz="2800" dirty="0">
              <a:solidFill>
                <a:schemeClr val="folHlink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  <a:p>
            <a:pPr algn="l">
              <a:lnSpc>
                <a:spcPct val="110000"/>
              </a:lnSpc>
              <a:spcBef>
                <a:spcPct val="0"/>
              </a:spcBef>
            </a:pPr>
            <a:r>
              <a:rPr kumimoji="0" lang="zh-CN" altLang="en-US" sz="2800" dirty="0">
                <a:latin typeface="Tahoma" panose="020B0604030504040204" pitchFamily="34" charset="0"/>
                <a:ea typeface="黑体" panose="02010609060101010101" pitchFamily="49" charset="-122"/>
              </a:rPr>
              <a:t>通常导入</a:t>
            </a:r>
            <a:r>
              <a:rPr kumimoji="0" lang="zh-CN" altLang="en-US" sz="2800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动物受精卵</a:t>
            </a:r>
            <a:r>
              <a:rPr kumimoji="0" lang="zh-CN" altLang="en-US" sz="2800" dirty="0">
                <a:latin typeface="Tahoma" panose="020B0604030504040204" pitchFamily="34" charset="0"/>
                <a:ea typeface="黑体" panose="02010609060101010101" pitchFamily="49" charset="-122"/>
              </a:rPr>
              <a:t>细胞→胚胎培养移植→转基因动物。</a:t>
            </a:r>
            <a:endParaRPr kumimoji="0" lang="zh-CN" altLang="en-US" sz="28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8" grpId="0" animBg="1" autoUpdateAnimBg="0"/>
      <p:bldP spid="9" grpId="0" animBg="1" autoUpdateAnimBg="0"/>
      <p:bldP spid="10" grpId="0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5"/>
          <p:cNvSpPr>
            <a:spLocks noChangeArrowheads="1"/>
          </p:cNvSpPr>
          <p:nvPr/>
        </p:nvSpPr>
        <p:spPr bwMode="auto">
          <a:xfrm>
            <a:off x="250825" y="1484313"/>
            <a:ext cx="7704138" cy="1117600"/>
          </a:xfrm>
          <a:prstGeom prst="rect">
            <a:avLst/>
          </a:prstGeom>
          <a:noFill/>
          <a:ln w="76200">
            <a:noFill/>
            <a:miter lim="800000"/>
          </a:ln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</a:pPr>
            <a:br>
              <a:rPr kumimoji="0" lang="en-US" altLang="zh-CN" sz="280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</a:br>
            <a:endParaRPr kumimoji="0" lang="en-US" altLang="zh-CN" sz="28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5" name="Text Box 2073"/>
          <p:cNvSpPr txBox="1">
            <a:spLocks noChangeArrowheads="1"/>
          </p:cNvSpPr>
          <p:nvPr/>
        </p:nvSpPr>
        <p:spPr bwMode="auto">
          <a:xfrm>
            <a:off x="395536" y="476672"/>
            <a:ext cx="2592288" cy="38779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63500">
            <a:solidFill>
              <a:schemeClr val="accent1">
                <a:lumMod val="60000"/>
                <a:lumOff val="40000"/>
              </a:schemeClr>
            </a:solidFill>
            <a:miter lim="800000"/>
            <a:tailEnd type="none" w="lg" len="med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kumimoji="0" lang="zh-CN" altLang="en-US" sz="2800" dirty="0" smtClean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（</a:t>
            </a:r>
            <a:r>
              <a:rPr kumimoji="0" lang="en-US" altLang="zh-CN" sz="2800" dirty="0" smtClean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2</a:t>
            </a:r>
            <a:r>
              <a:rPr kumimoji="0" lang="zh-CN" altLang="en-US" sz="2800" dirty="0" smtClean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）导入方法</a:t>
            </a:r>
            <a:endParaRPr kumimoji="0" lang="zh-CN" altLang="en-US" sz="2800" dirty="0">
              <a:solidFill>
                <a:srgbClr val="FF0000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28600" y="1069677"/>
            <a:ext cx="2743200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转化 </a:t>
            </a:r>
            <a:r>
              <a:rPr lang="en-US" altLang="zh-CN" sz="2800" b="1" dirty="0">
                <a:latin typeface="Arial" panose="020B0604020202020204" pitchFamily="34" charset="0"/>
                <a:ea typeface="黑体" panose="02010609060101010101" pitchFamily="49" charset="-122"/>
              </a:rPr>
              <a:t>——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81000" y="4147840"/>
            <a:ext cx="167640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方法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AutoShape 5"/>
          <p:cNvSpPr/>
          <p:nvPr/>
        </p:nvSpPr>
        <p:spPr bwMode="auto">
          <a:xfrm>
            <a:off x="1524000" y="3050877"/>
            <a:ext cx="457200" cy="2819400"/>
          </a:xfrm>
          <a:prstGeom prst="leftBrace">
            <a:avLst>
              <a:gd name="adj1" fmla="val 51275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475656" y="2939752"/>
            <a:ext cx="3276600" cy="4801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导入植物细胞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475656" y="4365104"/>
            <a:ext cx="3276600" cy="4801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导入动物细胞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1691680" y="5460702"/>
            <a:ext cx="3276600" cy="4801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导入微生物细胞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AutoShape 9"/>
          <p:cNvSpPr/>
          <p:nvPr/>
        </p:nvSpPr>
        <p:spPr bwMode="auto">
          <a:xfrm>
            <a:off x="4572000" y="2580977"/>
            <a:ext cx="304800" cy="1295400"/>
          </a:xfrm>
          <a:prstGeom prst="leftBrace">
            <a:avLst>
              <a:gd name="adj1" fmla="val 35338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932363" y="2220615"/>
            <a:ext cx="421163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农杆菌转化法</a:t>
            </a:r>
            <a:endParaRPr lang="zh-CN" altLang="en-US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003800" y="2868315"/>
            <a:ext cx="281940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基因枪法</a:t>
            </a:r>
            <a:endParaRPr lang="zh-CN" altLang="en-US" sz="1600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4932363" y="3444577"/>
            <a:ext cx="306863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花粉管通道法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4716016" y="4293096"/>
            <a:ext cx="365760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——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显微注射法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4716016" y="5445224"/>
            <a:ext cx="435597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——</a:t>
            </a:r>
            <a:r>
              <a:rPr lang="en-US" altLang="zh-CN" sz="2800" b="1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Ca</a:t>
            </a:r>
            <a:r>
              <a:rPr lang="en-US" altLang="zh-CN" sz="2800" b="1" baseline="30000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2+</a:t>
            </a:r>
            <a:r>
              <a:rPr lang="zh-CN" altLang="en-US" sz="2800" b="1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处理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感受态细胞法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2057400" y="1068090"/>
            <a:ext cx="7086600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目的基因进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入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受体细胞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内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，并且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在受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体细胞内维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持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稳定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表达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过程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/>
      <p:bldP spid="7" grpId="0"/>
      <p:bldP spid="8" grpId="0" animBg="1"/>
      <p:bldP spid="9" grpId="0"/>
      <p:bldP spid="10" grpId="0"/>
      <p:bldP spid="11" grpId="0"/>
      <p:bldP spid="12" grpId="0" animBg="1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108520" y="169476"/>
            <a:ext cx="914400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楷体_GB2312"/>
                <a:ea typeface="楷体_GB2312"/>
                <a:cs typeface="楷体_GB2312"/>
              </a:rPr>
              <a:t>1</a:t>
            </a:r>
            <a:r>
              <a:rPr lang="zh-CN" altLang="en-US" sz="2800" b="1" dirty="0">
                <a:latin typeface="楷体_GB2312"/>
                <a:ea typeface="楷体_GB2312"/>
                <a:cs typeface="楷体_GB2312"/>
              </a:rPr>
              <a:t>、将目的基因导入植物细胞的方法：</a:t>
            </a:r>
            <a:endParaRPr lang="zh-CN" altLang="en-US" sz="2800" b="1" dirty="0">
              <a:latin typeface="楷体_GB2312"/>
              <a:ea typeface="楷体_GB2312"/>
              <a:cs typeface="楷体_GB2312"/>
            </a:endParaRP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323850" y="2090464"/>
            <a:ext cx="8135938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/>
              <a:t>易感染</a:t>
            </a:r>
            <a:r>
              <a:rPr lang="zh-CN" altLang="en-US" sz="2800" b="1" dirty="0">
                <a:solidFill>
                  <a:srgbClr val="FF0000"/>
                </a:solidFill>
              </a:rPr>
              <a:t>双子叶植物</a:t>
            </a:r>
            <a:r>
              <a:rPr lang="zh-CN" altLang="en-US" sz="2800" b="1" dirty="0"/>
              <a:t>和</a:t>
            </a:r>
            <a:r>
              <a:rPr lang="zh-CN" altLang="en-US" sz="2800" b="1" dirty="0">
                <a:solidFill>
                  <a:srgbClr val="FF0000"/>
                </a:solidFill>
              </a:rPr>
              <a:t>裸子植物</a:t>
            </a:r>
            <a:r>
              <a:rPr lang="zh-CN" altLang="en-US" sz="2800" b="1" dirty="0"/>
              <a:t>，对大多数单子叶植物没有感染能力</a:t>
            </a:r>
            <a:endParaRPr lang="zh-CN" altLang="en-US" sz="2800" b="1" dirty="0"/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323850" y="3242989"/>
            <a:ext cx="8424614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00FF"/>
                </a:solidFill>
              </a:rPr>
              <a:t>②</a:t>
            </a:r>
            <a:r>
              <a:rPr lang="zh-CN" altLang="en-US" sz="2800" b="1" dirty="0">
                <a:solidFill>
                  <a:srgbClr val="0000FF"/>
                </a:solidFill>
              </a:rPr>
              <a:t>原理：</a:t>
            </a:r>
            <a:r>
              <a:rPr lang="en-US" altLang="zh-CN" sz="2800" b="1" dirty="0"/>
              <a:t>Ti</a:t>
            </a:r>
            <a:r>
              <a:rPr lang="zh-CN" altLang="en-US" sz="2800" b="1" dirty="0"/>
              <a:t>质粒上的</a:t>
            </a:r>
            <a:r>
              <a:rPr lang="en-US" altLang="zh-CN" sz="2800" b="1" dirty="0"/>
              <a:t>T---DNA</a:t>
            </a:r>
            <a:r>
              <a:rPr lang="zh-CN" altLang="en-US" sz="2800" b="1" dirty="0"/>
              <a:t>（可转移的</a:t>
            </a:r>
            <a:r>
              <a:rPr lang="en-US" altLang="zh-CN" sz="2800" b="1" dirty="0"/>
              <a:t>DNA)</a:t>
            </a:r>
            <a:r>
              <a:rPr lang="zh-CN" altLang="en-US" sz="2800" b="1" dirty="0"/>
              <a:t>可以转移到受体细胞，并且整合到受体细胞染色体的</a:t>
            </a:r>
            <a:r>
              <a:rPr lang="en-US" altLang="zh-CN" sz="2800" b="1" dirty="0"/>
              <a:t>DNA</a:t>
            </a:r>
            <a:r>
              <a:rPr lang="zh-CN" altLang="en-US" sz="2800" b="1" dirty="0"/>
              <a:t>上。</a:t>
            </a:r>
            <a:endParaRPr lang="zh-CN" altLang="en-US" sz="2800" b="1" dirty="0"/>
          </a:p>
        </p:txBody>
      </p:sp>
      <p:sp>
        <p:nvSpPr>
          <p:cNvPr id="124933" name="Rectangle 5"/>
          <p:cNvSpPr>
            <a:spLocks noChangeArrowheads="1"/>
          </p:cNvSpPr>
          <p:nvPr/>
        </p:nvSpPr>
        <p:spPr bwMode="auto">
          <a:xfrm>
            <a:off x="323850" y="1514202"/>
            <a:ext cx="2684463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</a:rPr>
              <a:t>①</a:t>
            </a:r>
            <a:r>
              <a:rPr lang="zh-CN" altLang="en-US" sz="2800" b="1">
                <a:solidFill>
                  <a:srgbClr val="0000FF"/>
                </a:solidFill>
              </a:rPr>
              <a:t>农杆菌特点：</a:t>
            </a:r>
            <a:endParaRPr lang="zh-CN" altLang="en-US" sz="2800" b="1">
              <a:solidFill>
                <a:srgbClr val="0000FF"/>
              </a:solidFill>
            </a:endParaRPr>
          </a:p>
        </p:txBody>
      </p:sp>
      <p:sp>
        <p:nvSpPr>
          <p:cNvPr id="124934" name="Rectangle 6"/>
          <p:cNvSpPr>
            <a:spLocks noChangeArrowheads="1"/>
          </p:cNvSpPr>
          <p:nvPr/>
        </p:nvSpPr>
        <p:spPr bwMode="auto">
          <a:xfrm>
            <a:off x="179388" y="937939"/>
            <a:ext cx="3986989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0000FF"/>
                </a:solidFill>
              </a:rPr>
              <a:t>农</a:t>
            </a:r>
            <a:r>
              <a:rPr lang="zh-CN" altLang="en-US" sz="2800" b="1" dirty="0">
                <a:solidFill>
                  <a:srgbClr val="0000FF"/>
                </a:solidFill>
              </a:rPr>
              <a:t>杆菌转化法</a:t>
            </a:r>
            <a:r>
              <a:rPr lang="en-US" altLang="zh-CN" b="1" dirty="0" smtClean="0">
                <a:latin typeface="+mn-ea"/>
              </a:rPr>
              <a:t>(</a:t>
            </a:r>
            <a:r>
              <a:rPr lang="zh-CN" altLang="en-US" sz="2000" b="1" dirty="0" smtClean="0">
                <a:latin typeface="+mn-ea"/>
              </a:rPr>
              <a:t>采</a:t>
            </a:r>
            <a:r>
              <a:rPr lang="zh-CN" altLang="en-US" sz="2000" b="1" dirty="0">
                <a:latin typeface="+mn-ea"/>
              </a:rPr>
              <a:t>用最多）</a:t>
            </a:r>
            <a:r>
              <a:rPr lang="zh-CN" altLang="en-US" dirty="0">
                <a:latin typeface="+mn-ea"/>
              </a:rPr>
              <a:t>  </a:t>
            </a:r>
            <a:endParaRPr lang="zh-CN" altLang="en-US" dirty="0">
              <a:latin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932040" y="4437112"/>
            <a:ext cx="2160240" cy="1800200"/>
            <a:chOff x="5076056" y="4437112"/>
            <a:chExt cx="2160240" cy="1800200"/>
          </a:xfrm>
        </p:grpSpPr>
        <p:pic>
          <p:nvPicPr>
            <p:cNvPr id="124935" name="Picture 7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5076056" y="4437112"/>
              <a:ext cx="2030412" cy="1782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6" name="组合 15"/>
            <p:cNvGrpSpPr/>
            <p:nvPr/>
          </p:nvGrpSpPr>
          <p:grpSpPr>
            <a:xfrm>
              <a:off x="5148064" y="4941168"/>
              <a:ext cx="2088232" cy="1296144"/>
              <a:chOff x="5148064" y="4941168"/>
              <a:chExt cx="2088232" cy="1296144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5148064" y="5877272"/>
                <a:ext cx="2088232" cy="3600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b="1" dirty="0" smtClean="0">
                    <a:solidFill>
                      <a:schemeClr val="tx1"/>
                    </a:solidFill>
                  </a:rPr>
                  <a:t>T-DNA</a:t>
                </a:r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5508104" y="4941168"/>
                <a:ext cx="999728" cy="3600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b="1" dirty="0" smtClean="0">
                    <a:solidFill>
                      <a:schemeClr val="tx1"/>
                    </a:solidFill>
                  </a:rPr>
                  <a:t>Ti</a:t>
                </a:r>
                <a:r>
                  <a:rPr lang="zh-CN" altLang="en-US" sz="2000" b="1" dirty="0" smtClean="0">
                    <a:solidFill>
                      <a:schemeClr val="tx1"/>
                    </a:solidFill>
                  </a:rPr>
                  <a:t>质粒</a:t>
                </a:r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 flipH="1">
                <a:off x="6372200" y="5517232"/>
                <a:ext cx="143992" cy="43204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/>
      <p:bldP spid="124931" grpId="0"/>
      <p:bldP spid="124932" grpId="0"/>
      <p:bldP spid="124933" grpId="0"/>
      <p:bldP spid="1249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ChangeArrowheads="1"/>
          </p:cNvSpPr>
          <p:nvPr/>
        </p:nvSpPr>
        <p:spPr bwMode="auto">
          <a:xfrm>
            <a:off x="250825" y="1196975"/>
            <a:ext cx="2808288" cy="64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endParaRPr lang="zh-CN" altLang="zh-CN" sz="3600" b="1">
              <a:solidFill>
                <a:srgbClr val="17118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082" name="Rectangle 3"/>
          <p:cNvSpPr txBox="1">
            <a:spLocks noChangeArrowheads="1"/>
          </p:cNvSpPr>
          <p:nvPr/>
        </p:nvSpPr>
        <p:spPr bwMode="auto">
          <a:xfrm>
            <a:off x="395288" y="115888"/>
            <a:ext cx="8229600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 eaLnBrk="0" hangingPunct="0"/>
            <a:r>
              <a:rPr lang="zh-CN" altLang="en-US" sz="4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三、目的基因导入受体细胞</a:t>
            </a:r>
            <a:endParaRPr lang="zh-CN" altLang="en-US" sz="48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3636020" y="4149725"/>
            <a:ext cx="863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6084863" y="4077072"/>
            <a:ext cx="936104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 flipH="1">
            <a:off x="8028383" y="4365104"/>
            <a:ext cx="521" cy="576064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07504" y="3789363"/>
            <a:ext cx="348044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17118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构建基因表达载体</a:t>
            </a:r>
            <a:endParaRPr lang="zh-CN" altLang="en-US" sz="3200" b="1" dirty="0">
              <a:solidFill>
                <a:srgbClr val="17118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3564583" y="3500438"/>
            <a:ext cx="90601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转入</a:t>
            </a:r>
            <a:endParaRPr lang="zh-CN" altLang="en-US" sz="2800" b="1" dirty="0">
              <a:solidFill>
                <a:srgbClr val="8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4572645" y="3716338"/>
            <a:ext cx="1420582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17118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农杆菌</a:t>
            </a:r>
            <a:endParaRPr lang="zh-CN" altLang="en-US" sz="3200" b="1" dirty="0">
              <a:solidFill>
                <a:srgbClr val="17118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7092280" y="3789040"/>
            <a:ext cx="1832553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17118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植物细胞</a:t>
            </a:r>
            <a:endParaRPr lang="zh-CN" altLang="en-US" sz="3200" b="1" dirty="0">
              <a:solidFill>
                <a:srgbClr val="17118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6042942" y="3481844"/>
            <a:ext cx="90601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导入</a:t>
            </a:r>
            <a:endParaRPr lang="zh-CN" altLang="en-US" sz="2800" b="1" dirty="0">
              <a:solidFill>
                <a:srgbClr val="8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5896019" y="4941168"/>
            <a:ext cx="3068469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17118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稳定维持和表达</a:t>
            </a:r>
            <a:endParaRPr lang="zh-CN" altLang="en-US" sz="3200" b="1" dirty="0">
              <a:solidFill>
                <a:srgbClr val="17118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6092" name="Picture 16" descr="pic_136129"/>
          <p:cNvPicPr>
            <a:picLocks noChangeAspect="1" noChangeArrowheads="1"/>
          </p:cNvPicPr>
          <p:nvPr/>
        </p:nvPicPr>
        <p:blipFill>
          <a:blip r:embed="rId1" cstate="print">
            <a:lum bright="-20000" contrast="32000"/>
          </a:blip>
          <a:srcRect t="40480" b="32832"/>
          <a:stretch>
            <a:fillRect/>
          </a:stretch>
        </p:blipFill>
        <p:spPr bwMode="auto">
          <a:xfrm>
            <a:off x="539750" y="0"/>
            <a:ext cx="860425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93" name="Text Box 17"/>
          <p:cNvSpPr txBox="1">
            <a:spLocks noChangeArrowheads="1"/>
          </p:cNvSpPr>
          <p:nvPr/>
        </p:nvSpPr>
        <p:spPr bwMode="auto">
          <a:xfrm>
            <a:off x="250825" y="188913"/>
            <a:ext cx="287972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00FF"/>
                </a:solidFill>
              </a:rPr>
              <a:t>③</a:t>
            </a:r>
            <a:r>
              <a:rPr lang="zh-CN" altLang="en-US" sz="2800" b="1" dirty="0">
                <a:solidFill>
                  <a:srgbClr val="0000FF"/>
                </a:solidFill>
              </a:rPr>
              <a:t>过程：</a:t>
            </a:r>
            <a:endParaRPr lang="zh-CN" altLang="en-US" sz="2800" b="1" dirty="0">
              <a:solidFill>
                <a:srgbClr val="0000FF"/>
              </a:solidFill>
            </a:endParaRPr>
          </a:p>
        </p:txBody>
      </p:sp>
      <p:sp>
        <p:nvSpPr>
          <p:cNvPr id="46094" name="矩形 1"/>
          <p:cNvSpPr>
            <a:spLocks noChangeArrowheads="1"/>
          </p:cNvSpPr>
          <p:nvPr/>
        </p:nvSpPr>
        <p:spPr bwMode="auto">
          <a:xfrm>
            <a:off x="684213" y="5589240"/>
            <a:ext cx="7011987" cy="9540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农杆菌的作用：</a:t>
            </a:r>
            <a:r>
              <a:rPr lang="zh-CN" altLang="zh-CN" sz="2800" b="1" dirty="0">
                <a:solidFill>
                  <a:srgbClr val="FF0000"/>
                </a:solidFill>
              </a:rPr>
              <a:t>农杆菌可感染植物，将目</a:t>
            </a:r>
            <a:r>
              <a:rPr lang="zh-CN" altLang="zh-CN" sz="2800" b="1" dirty="0" smtClean="0">
                <a:solidFill>
                  <a:srgbClr val="FF0000"/>
                </a:solidFill>
              </a:rPr>
              <a:t>的</a:t>
            </a:r>
            <a:endParaRPr lang="en-US" altLang="zh-CN" sz="2800" b="1" dirty="0" smtClean="0">
              <a:solidFill>
                <a:srgbClr val="FF0000"/>
              </a:solidFill>
            </a:endParaRPr>
          </a:p>
          <a:p>
            <a:r>
              <a:rPr lang="en-US" altLang="zh-CN" sz="2800" b="1" dirty="0" smtClean="0">
                <a:solidFill>
                  <a:srgbClr val="FF0000"/>
                </a:solidFill>
              </a:rPr>
              <a:t>                                </a:t>
            </a:r>
            <a:r>
              <a:rPr lang="zh-CN" altLang="zh-CN" sz="2800" b="1" dirty="0" smtClean="0">
                <a:solidFill>
                  <a:srgbClr val="FF0000"/>
                </a:solidFill>
              </a:rPr>
              <a:t>基</a:t>
            </a:r>
            <a:r>
              <a:rPr lang="zh-CN" altLang="zh-CN" sz="2800" b="1" dirty="0">
                <a:solidFill>
                  <a:srgbClr val="FF0000"/>
                </a:solidFill>
              </a:rPr>
              <a:t>因转移到受体细胞</a:t>
            </a:r>
            <a:r>
              <a:rPr lang="zh-CN" altLang="zh-CN" sz="2800" b="1" dirty="0" smtClean="0">
                <a:solidFill>
                  <a:srgbClr val="FF0000"/>
                </a:solidFill>
              </a:rPr>
              <a:t>中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。</a:t>
            </a:r>
            <a:endParaRPr lang="zh-CN" altLang="zh-CN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4609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/>
        </p:nvSpPr>
        <p:spPr bwMode="auto">
          <a:xfrm>
            <a:off x="0" y="333375"/>
            <a:ext cx="8229600" cy="15834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CN" sz="2800" b="1" dirty="0">
                <a:latin typeface="楷体_GB2312"/>
                <a:ea typeface="楷体_GB2312"/>
                <a:cs typeface="楷体_GB2312"/>
              </a:rPr>
              <a:t>  </a:t>
            </a:r>
            <a:r>
              <a:rPr lang="en-US" altLang="zh-CN" sz="2800" b="1" dirty="0" smtClean="0">
                <a:latin typeface="楷体_GB2312"/>
                <a:ea typeface="楷体_GB2312"/>
                <a:cs typeface="楷体_GB2312"/>
              </a:rPr>
              <a:t>2</a:t>
            </a:r>
            <a:r>
              <a:rPr lang="zh-CN" altLang="en-US" sz="2800" b="1" dirty="0" smtClean="0">
                <a:latin typeface="楷体_GB2312"/>
                <a:ea typeface="楷体_GB2312"/>
                <a:cs typeface="楷体_GB2312"/>
              </a:rPr>
              <a:t>、将</a:t>
            </a:r>
            <a:r>
              <a:rPr lang="zh-CN" altLang="en-US" sz="2800" b="1" dirty="0">
                <a:latin typeface="楷体_GB2312"/>
                <a:ea typeface="楷体_GB2312"/>
                <a:cs typeface="楷体_GB2312"/>
              </a:rPr>
              <a:t>目的基因导入动物细胞</a:t>
            </a:r>
            <a:endParaRPr lang="zh-CN" altLang="en-US" sz="2800" b="1" dirty="0">
              <a:latin typeface="楷体_GB2312"/>
              <a:ea typeface="楷体_GB2312"/>
              <a:cs typeface="楷体_GB2312"/>
            </a:endParaRPr>
          </a:p>
          <a:p>
            <a:pPr marL="342900" indent="-342900">
              <a:spcBef>
                <a:spcPct val="20000"/>
              </a:spcBef>
            </a:pPr>
            <a:r>
              <a:rPr lang="zh-CN" altLang="en-US" sz="2800" b="1" dirty="0" smtClean="0">
                <a:solidFill>
                  <a:srgbClr val="0000FF"/>
                </a:solidFill>
                <a:ea typeface="华文中宋" pitchFamily="2" charset="-122"/>
              </a:rPr>
              <a:t>        ①</a:t>
            </a:r>
            <a:r>
              <a:rPr lang="zh-CN" altLang="en-US" sz="2800" b="1" dirty="0">
                <a:solidFill>
                  <a:srgbClr val="0000FF"/>
                </a:solidFill>
                <a:ea typeface="华文中宋" pitchFamily="2" charset="-122"/>
              </a:rPr>
              <a:t>方法：</a:t>
            </a:r>
            <a:r>
              <a:rPr lang="zh-CN" altLang="en-US" sz="2800" b="1" dirty="0"/>
              <a:t>显微注射法</a:t>
            </a:r>
            <a:endParaRPr lang="zh-CN" altLang="en-US" sz="2800" b="1" dirty="0"/>
          </a:p>
          <a:p>
            <a:pPr marL="342900" indent="-342900">
              <a:spcBef>
                <a:spcPct val="20000"/>
              </a:spcBef>
            </a:pPr>
            <a:r>
              <a:rPr lang="zh-CN" altLang="en-US" sz="2800" b="1" dirty="0" smtClean="0">
                <a:solidFill>
                  <a:srgbClr val="0000FF"/>
                </a:solidFill>
                <a:ea typeface="华文中宋" pitchFamily="2" charset="-122"/>
              </a:rPr>
              <a:t>        ②</a:t>
            </a:r>
            <a:r>
              <a:rPr lang="zh-CN" altLang="en-US" sz="2800" b="1" dirty="0">
                <a:solidFill>
                  <a:srgbClr val="0000FF"/>
                </a:solidFill>
                <a:ea typeface="华文中宋" pitchFamily="2" charset="-122"/>
              </a:rPr>
              <a:t>程序：</a:t>
            </a:r>
            <a:endParaRPr lang="zh-CN" altLang="en-US" sz="2800" b="1" dirty="0">
              <a:solidFill>
                <a:srgbClr val="0000FF"/>
              </a:solidFill>
              <a:ea typeface="华文中宋" pitchFamily="2" charset="-122"/>
            </a:endParaRPr>
          </a:p>
          <a:p>
            <a:pPr marL="342900" indent="-342900">
              <a:spcBef>
                <a:spcPct val="20000"/>
              </a:spcBef>
            </a:pPr>
            <a:endParaRPr lang="zh-CN" altLang="en-US" sz="3400" dirty="0">
              <a:latin typeface="Arial" panose="020B0604020202020204" pitchFamily="34" charset="0"/>
              <a:ea typeface="楷体_GB2312"/>
              <a:cs typeface="楷体_GB2312"/>
            </a:endParaRP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250825" y="1916832"/>
            <a:ext cx="8642350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>
                <a:latin typeface="Garamond" pitchFamily="18" charset="0"/>
              </a:rPr>
              <a:t>  </a:t>
            </a:r>
            <a:r>
              <a:rPr lang="zh-CN" altLang="en-US" sz="2800" b="1" dirty="0"/>
              <a:t>目的基因表达载体提纯            取卵（受精卵）  </a:t>
            </a:r>
            <a:r>
              <a:rPr lang="zh-CN" altLang="en-US" sz="2800" b="1" dirty="0" smtClean="0"/>
              <a:t>显</a:t>
            </a:r>
            <a:r>
              <a:rPr lang="zh-CN" altLang="en-US" sz="2800" b="1" dirty="0"/>
              <a:t>微注射                </a:t>
            </a:r>
            <a:r>
              <a:rPr lang="zh-CN" altLang="en-US" sz="2800" b="1" dirty="0">
                <a:solidFill>
                  <a:srgbClr val="FF0000"/>
                </a:solidFill>
              </a:rPr>
              <a:t>受精卵</a:t>
            </a:r>
            <a:r>
              <a:rPr lang="zh-CN" altLang="en-US" sz="2800" b="1" dirty="0"/>
              <a:t>                   新性状动物</a:t>
            </a:r>
            <a:endParaRPr lang="zh-CN" altLang="en-US" sz="2800" b="1" dirty="0"/>
          </a:p>
        </p:txBody>
      </p:sp>
      <p:sp>
        <p:nvSpPr>
          <p:cNvPr id="64516" name="Line 4"/>
          <p:cNvSpPr>
            <a:spLocks noChangeShapeType="1"/>
          </p:cNvSpPr>
          <p:nvPr/>
        </p:nvSpPr>
        <p:spPr bwMode="auto">
          <a:xfrm>
            <a:off x="3707904" y="2708920"/>
            <a:ext cx="108108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17" name="Line 5"/>
          <p:cNvSpPr>
            <a:spLocks noChangeShapeType="1"/>
          </p:cNvSpPr>
          <p:nvPr/>
        </p:nvSpPr>
        <p:spPr bwMode="auto">
          <a:xfrm>
            <a:off x="4283968" y="2204864"/>
            <a:ext cx="792163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18" name="Line 6"/>
          <p:cNvSpPr>
            <a:spLocks noChangeShapeType="1"/>
          </p:cNvSpPr>
          <p:nvPr/>
        </p:nvSpPr>
        <p:spPr bwMode="auto">
          <a:xfrm flipV="1">
            <a:off x="1259632" y="2636912"/>
            <a:ext cx="9366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49158" name="Picture 7" descr="显微注射技术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625340" y="4380865"/>
            <a:ext cx="4250690" cy="2191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build="p"/>
      <p:bldP spid="64515" grpId="0"/>
      <p:bldP spid="64516" grpId="0" animBg="1"/>
      <p:bldP spid="64517" grpId="0" animBg="1"/>
      <p:bldP spid="645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5" name="Text Box 5"/>
          <p:cNvSpPr txBox="1">
            <a:spLocks noChangeArrowheads="1"/>
          </p:cNvSpPr>
          <p:nvPr/>
        </p:nvSpPr>
        <p:spPr bwMode="auto">
          <a:xfrm>
            <a:off x="250825" y="188913"/>
            <a:ext cx="830580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latin typeface="楷体_GB2312"/>
                <a:ea typeface="楷体_GB2312"/>
                <a:cs typeface="楷体_GB2312"/>
              </a:rPr>
              <a:t>（</a:t>
            </a:r>
            <a:r>
              <a:rPr lang="en-US" altLang="zh-CN" sz="2800" b="1" dirty="0" smtClean="0">
                <a:latin typeface="楷体_GB2312"/>
                <a:ea typeface="楷体_GB2312"/>
                <a:cs typeface="楷体_GB2312"/>
              </a:rPr>
              <a:t>3</a:t>
            </a:r>
            <a:r>
              <a:rPr lang="zh-CN" altLang="en-US" sz="2800" b="1" dirty="0" smtClean="0">
                <a:latin typeface="楷体_GB2312"/>
                <a:ea typeface="楷体_GB2312"/>
                <a:cs typeface="楷体_GB2312"/>
              </a:rPr>
              <a:t>）</a:t>
            </a:r>
            <a:r>
              <a:rPr lang="zh-CN" altLang="en-US" sz="2800" b="1" dirty="0">
                <a:latin typeface="楷体_GB2312"/>
                <a:ea typeface="楷体_GB2312"/>
                <a:cs typeface="楷体_GB2312"/>
              </a:rPr>
              <a:t>将目的基因导入微生物细</a:t>
            </a:r>
            <a:r>
              <a:rPr lang="zh-CN" altLang="en-US" sz="2800" b="1" dirty="0" smtClean="0">
                <a:latin typeface="楷体_GB2312"/>
                <a:ea typeface="楷体_GB2312"/>
                <a:cs typeface="楷体_GB2312"/>
              </a:rPr>
              <a:t>胞</a:t>
            </a:r>
            <a:endParaRPr lang="zh-CN" altLang="en-US" sz="2800" b="1" dirty="0">
              <a:latin typeface="楷体_GB2312"/>
              <a:ea typeface="楷体_GB2312"/>
              <a:cs typeface="楷体_GB2312"/>
            </a:endParaRPr>
          </a:p>
        </p:txBody>
      </p:sp>
      <p:sp>
        <p:nvSpPr>
          <p:cNvPr id="122889" name="Rectangle 9"/>
          <p:cNvSpPr>
            <a:spLocks noChangeArrowheads="1"/>
          </p:cNvSpPr>
          <p:nvPr/>
        </p:nvSpPr>
        <p:spPr bwMode="auto">
          <a:xfrm>
            <a:off x="539750" y="2693863"/>
            <a:ext cx="125095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ea typeface="华文中宋" pitchFamily="2" charset="-122"/>
              </a:rPr>
              <a:t>过程：</a:t>
            </a:r>
            <a:endParaRPr lang="zh-CN" altLang="en-US" sz="2800" b="1" dirty="0">
              <a:solidFill>
                <a:srgbClr val="0000FF"/>
              </a:solidFill>
              <a:ea typeface="华文中宋" pitchFamily="2" charset="-122"/>
            </a:endParaRPr>
          </a:p>
        </p:txBody>
      </p:sp>
      <p:sp>
        <p:nvSpPr>
          <p:cNvPr id="122890" name="Rectangle 10"/>
          <p:cNvSpPr>
            <a:spLocks noChangeArrowheads="1"/>
          </p:cNvSpPr>
          <p:nvPr/>
        </p:nvSpPr>
        <p:spPr bwMode="auto">
          <a:xfrm>
            <a:off x="1547813" y="2708275"/>
            <a:ext cx="3049587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800" b="1">
                <a:ea typeface="华文中宋" pitchFamily="2" charset="-122"/>
              </a:rPr>
              <a:t>Ca</a:t>
            </a:r>
            <a:r>
              <a:rPr lang="en-US" altLang="zh-CN" sz="2800" b="1" baseline="30000">
                <a:ea typeface="华文中宋" pitchFamily="2" charset="-122"/>
              </a:rPr>
              <a:t>2+</a:t>
            </a:r>
            <a:r>
              <a:rPr lang="zh-CN" altLang="en-US" sz="2800" b="1">
                <a:ea typeface="华文中宋" pitchFamily="2" charset="-122"/>
              </a:rPr>
              <a:t>处理受体细胞</a:t>
            </a:r>
            <a:endParaRPr lang="zh-CN" altLang="en-US" sz="2800" b="1">
              <a:ea typeface="华文中宋" pitchFamily="2" charset="-122"/>
            </a:endParaRPr>
          </a:p>
        </p:txBody>
      </p:sp>
      <p:sp>
        <p:nvSpPr>
          <p:cNvPr id="122891" name="Text Box 11"/>
          <p:cNvSpPr txBox="1">
            <a:spLocks noChangeArrowheads="1"/>
          </p:cNvSpPr>
          <p:nvPr/>
        </p:nvSpPr>
        <p:spPr bwMode="auto">
          <a:xfrm>
            <a:off x="2122488" y="3635375"/>
            <a:ext cx="196215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/>
              <a:t>感受态细胞</a:t>
            </a:r>
            <a:endParaRPr lang="zh-CN" altLang="en-US" sz="2800" b="1"/>
          </a:p>
        </p:txBody>
      </p:sp>
      <p:sp>
        <p:nvSpPr>
          <p:cNvPr id="122892" name="Text Box 12"/>
          <p:cNvSpPr txBox="1">
            <a:spLocks noChangeArrowheads="1"/>
          </p:cNvSpPr>
          <p:nvPr/>
        </p:nvSpPr>
        <p:spPr bwMode="auto">
          <a:xfrm>
            <a:off x="755650" y="4714875"/>
            <a:ext cx="516255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/>
              <a:t>重组表达载体与感受态细胞混合</a:t>
            </a:r>
            <a:endParaRPr lang="zh-CN" altLang="en-US" sz="2800" b="1"/>
          </a:p>
        </p:txBody>
      </p:sp>
      <p:sp>
        <p:nvSpPr>
          <p:cNvPr id="122893" name="Text Box 13"/>
          <p:cNvSpPr txBox="1">
            <a:spLocks noChangeArrowheads="1"/>
          </p:cNvSpPr>
          <p:nvPr/>
        </p:nvSpPr>
        <p:spPr bwMode="auto">
          <a:xfrm>
            <a:off x="1331913" y="5718175"/>
            <a:ext cx="4156075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/>
              <a:t>感受态细胞吸收</a:t>
            </a:r>
            <a:r>
              <a:rPr lang="en-US" altLang="zh-CN" sz="2800" b="1"/>
              <a:t>DNA</a:t>
            </a:r>
            <a:r>
              <a:rPr lang="zh-CN" altLang="en-US" sz="2800" b="1"/>
              <a:t>分子</a:t>
            </a:r>
            <a:endParaRPr lang="zh-CN" altLang="en-US" sz="2800" b="1"/>
          </a:p>
        </p:txBody>
      </p:sp>
      <p:sp>
        <p:nvSpPr>
          <p:cNvPr id="122894" name="Line 14"/>
          <p:cNvSpPr>
            <a:spLocks noChangeShapeType="1"/>
          </p:cNvSpPr>
          <p:nvPr/>
        </p:nvSpPr>
        <p:spPr bwMode="auto">
          <a:xfrm>
            <a:off x="2987675" y="3201988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895" name="Line 15"/>
          <p:cNvSpPr>
            <a:spLocks noChangeShapeType="1"/>
          </p:cNvSpPr>
          <p:nvPr/>
        </p:nvSpPr>
        <p:spPr bwMode="auto">
          <a:xfrm>
            <a:off x="2987675" y="4283075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896" name="Line 16"/>
          <p:cNvSpPr>
            <a:spLocks noChangeShapeType="1"/>
          </p:cNvSpPr>
          <p:nvPr/>
        </p:nvSpPr>
        <p:spPr bwMode="auto">
          <a:xfrm>
            <a:off x="2987675" y="5218113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897" name="Text Box 17"/>
          <p:cNvSpPr txBox="1">
            <a:spLocks noChangeArrowheads="1"/>
          </p:cNvSpPr>
          <p:nvPr/>
        </p:nvSpPr>
        <p:spPr bwMode="auto">
          <a:xfrm>
            <a:off x="611188" y="1387475"/>
            <a:ext cx="719455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400" b="1" dirty="0"/>
              <a:t>思考：早期的基因工程用什么作受体细胞？为什么？</a:t>
            </a:r>
            <a:endParaRPr lang="zh-CN" altLang="en-US" sz="2400" b="1" dirty="0"/>
          </a:p>
        </p:txBody>
      </p:sp>
      <p:sp>
        <p:nvSpPr>
          <p:cNvPr id="122898" name="Rectangle 18"/>
          <p:cNvSpPr>
            <a:spLocks noChangeArrowheads="1"/>
          </p:cNvSpPr>
          <p:nvPr/>
        </p:nvSpPr>
        <p:spPr bwMode="auto">
          <a:xfrm>
            <a:off x="827088" y="1743075"/>
            <a:ext cx="6696075" cy="822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a typeface="华文中宋" pitchFamily="2" charset="-122"/>
              </a:rPr>
              <a:t>常用原核生物，因为原核生物繁殖快、多为单细胞、遗传物质相对较少等。</a:t>
            </a:r>
            <a:endParaRPr lang="zh-CN" altLang="en-US" sz="2400" b="1" dirty="0">
              <a:solidFill>
                <a:srgbClr val="FF0000"/>
              </a:solidFill>
              <a:ea typeface="华文中宋" pitchFamily="2" charset="-122"/>
            </a:endParaRPr>
          </a:p>
        </p:txBody>
      </p:sp>
      <p:sp>
        <p:nvSpPr>
          <p:cNvPr id="122901" name="Text Box 21"/>
          <p:cNvSpPr txBox="1">
            <a:spLocks noChangeArrowheads="1"/>
          </p:cNvSpPr>
          <p:nvPr/>
        </p:nvSpPr>
        <p:spPr bwMode="auto">
          <a:xfrm>
            <a:off x="467544" y="889556"/>
            <a:ext cx="2087563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ea typeface="华文中宋" pitchFamily="2" charset="-122"/>
              </a:rPr>
              <a:t>方法</a:t>
            </a:r>
            <a:r>
              <a:rPr lang="en-US" altLang="zh-CN" sz="2800" b="1" dirty="0">
                <a:solidFill>
                  <a:srgbClr val="0000FF"/>
                </a:solidFill>
                <a:ea typeface="华文中宋" pitchFamily="2" charset="-122"/>
              </a:rPr>
              <a:t>——</a:t>
            </a:r>
            <a:endParaRPr lang="en-US" altLang="zh-CN" sz="2800" b="1" dirty="0">
              <a:solidFill>
                <a:srgbClr val="0000FF"/>
              </a:solidFill>
              <a:ea typeface="华文中宋" pitchFamily="2" charset="-122"/>
            </a:endParaRPr>
          </a:p>
        </p:txBody>
      </p:sp>
      <p:sp>
        <p:nvSpPr>
          <p:cNvPr id="122902" name="Text Box 22"/>
          <p:cNvSpPr txBox="1">
            <a:spLocks noChangeArrowheads="1"/>
          </p:cNvSpPr>
          <p:nvPr/>
        </p:nvSpPr>
        <p:spPr bwMode="auto">
          <a:xfrm>
            <a:off x="2627313" y="836613"/>
            <a:ext cx="2016125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Ca</a:t>
            </a:r>
            <a:r>
              <a:rPr lang="en-US" altLang="zh-CN" sz="2800" b="1" baseline="30000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2+</a:t>
            </a:r>
            <a:r>
              <a:rPr lang="zh-CN" altLang="en-US" sz="2800" b="1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处理法</a:t>
            </a:r>
            <a:endParaRPr lang="zh-CN" altLang="en-US" sz="2800" b="1" dirty="0">
              <a:solidFill>
                <a:srgbClr val="FF0000"/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22903" name="Rectangle 23"/>
          <p:cNvSpPr>
            <a:spLocks noChangeArrowheads="1"/>
          </p:cNvSpPr>
          <p:nvPr/>
        </p:nvSpPr>
        <p:spPr bwMode="auto">
          <a:xfrm>
            <a:off x="6084888" y="4076700"/>
            <a:ext cx="2376487" cy="206216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  <a:sym typeface="Wingdings" panose="05000000000000000000" pitchFamily="2" charset="2"/>
              </a:rPr>
              <a:t>用</a:t>
            </a:r>
            <a:r>
              <a:rPr lang="en-US" altLang="zh-CN" sz="3200" b="1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  <a:sym typeface="Wingdings" panose="05000000000000000000" pitchFamily="2" charset="2"/>
              </a:rPr>
              <a:t>Ca</a:t>
            </a:r>
            <a:r>
              <a:rPr lang="en-US" altLang="zh-CN" sz="3200" b="1" baseline="30000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  <a:sym typeface="Wingdings" panose="05000000000000000000" pitchFamily="2" charset="2"/>
              </a:rPr>
              <a:t>2</a:t>
            </a:r>
            <a:r>
              <a:rPr lang="zh-CN" altLang="en-US" sz="3200" b="1" baseline="30000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  <a:sym typeface="Wingdings" panose="05000000000000000000" pitchFamily="2" charset="2"/>
              </a:rPr>
              <a:t>＋</a:t>
            </a:r>
            <a:r>
              <a:rPr lang="zh-CN" altLang="en-US" sz="3200" b="1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  <a:sym typeface="Wingdings" panose="05000000000000000000" pitchFamily="2" charset="2"/>
              </a:rPr>
              <a:t>处理，增加细菌细胞壁的通透性</a:t>
            </a:r>
            <a:endParaRPr lang="zh-CN" altLang="en-US" sz="3200" b="1" dirty="0">
              <a:solidFill>
                <a:srgbClr val="FF0000"/>
              </a:solidFill>
              <a:latin typeface="华文中宋" pitchFamily="2" charset="-122"/>
              <a:ea typeface="华文中宋" pitchFamily="2" charset="-122"/>
              <a:sym typeface="Wingdings" panose="05000000000000000000" pitchFamily="2" charset="2"/>
            </a:endParaRPr>
          </a:p>
        </p:txBody>
      </p:sp>
      <p:sp>
        <p:nvSpPr>
          <p:cNvPr id="122905" name="Rectangle 25"/>
          <p:cNvSpPr>
            <a:spLocks noChangeArrowheads="1"/>
          </p:cNvSpPr>
          <p:nvPr/>
        </p:nvSpPr>
        <p:spPr bwMode="auto">
          <a:xfrm>
            <a:off x="5940425" y="2420938"/>
            <a:ext cx="2520950" cy="14335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ea typeface="华文中宋" pitchFamily="2" charset="-122"/>
              </a:rPr>
              <a:t>思考：</a:t>
            </a:r>
            <a:r>
              <a:rPr lang="zh-CN" altLang="en-US" sz="2800" b="1">
                <a:ea typeface="华文中宋" pitchFamily="2" charset="-122"/>
              </a:rPr>
              <a:t>为什么要用</a:t>
            </a:r>
            <a:r>
              <a:rPr lang="en-US" altLang="zh-CN" sz="2800" b="1">
                <a:ea typeface="华文中宋" pitchFamily="2" charset="-122"/>
              </a:rPr>
              <a:t>Ca</a:t>
            </a:r>
            <a:r>
              <a:rPr lang="en-US" altLang="zh-CN" sz="2800" b="1" baseline="30000">
                <a:ea typeface="华文中宋" pitchFamily="2" charset="-122"/>
              </a:rPr>
              <a:t>2+</a:t>
            </a:r>
            <a:r>
              <a:rPr lang="zh-CN" altLang="en-US" sz="2800" b="1">
                <a:ea typeface="华文中宋" pitchFamily="2" charset="-122"/>
              </a:rPr>
              <a:t>处理受体细胞？</a:t>
            </a:r>
            <a:endParaRPr lang="zh-CN" altLang="en-US" sz="2800" b="1">
              <a:ea typeface="华文中宋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22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22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2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2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2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2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22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122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2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22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5" grpId="0"/>
      <p:bldP spid="122889" grpId="0"/>
      <p:bldP spid="122890" grpId="0"/>
      <p:bldP spid="122891" grpId="0"/>
      <p:bldP spid="122892" grpId="0"/>
      <p:bldP spid="122893" grpId="0"/>
      <p:bldP spid="122894" grpId="0" animBg="1"/>
      <p:bldP spid="122895" grpId="0" animBg="1"/>
      <p:bldP spid="122896" grpId="0" animBg="1"/>
      <p:bldP spid="122897" grpId="0"/>
      <p:bldP spid="122898" grpId="0"/>
      <p:bldP spid="122901" grpId="0"/>
      <p:bldP spid="122902" grpId="0"/>
      <p:bldP spid="122903" grpId="0" animBg="1"/>
      <p:bldP spid="12290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7504" y="86180"/>
            <a:ext cx="6264696" cy="966556"/>
            <a:chOff x="35496" y="0"/>
            <a:chExt cx="5052174" cy="836712"/>
          </a:xfrm>
        </p:grpSpPr>
        <p:sp>
          <p:nvSpPr>
            <p:cNvPr id="4" name="圆角矩形 3"/>
            <p:cNvSpPr/>
            <p:nvPr/>
          </p:nvSpPr>
          <p:spPr>
            <a:xfrm>
              <a:off x="35496" y="0"/>
              <a:ext cx="5052174" cy="836712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Rectangle 7"/>
            <p:cNvSpPr>
              <a:spLocks noChangeArrowheads="1"/>
            </p:cNvSpPr>
            <p:nvPr/>
          </p:nvSpPr>
          <p:spPr bwMode="auto">
            <a:xfrm>
              <a:off x="93567" y="151030"/>
              <a:ext cx="4994103" cy="5062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3200" b="1" dirty="0" smtClean="0">
                  <a:latin typeface="宋体" panose="02010600030101010101" pitchFamily="2" charset="-122"/>
                </a:rPr>
                <a:t>4</a:t>
              </a:r>
              <a:r>
                <a:rPr lang="zh-CN" altLang="en-US" sz="3200" b="1" dirty="0" smtClean="0">
                  <a:latin typeface="宋体" panose="02010600030101010101" pitchFamily="2" charset="-122"/>
                </a:rPr>
                <a:t>、筛选含有目的基因的受体细胞</a:t>
              </a:r>
              <a:endParaRPr lang="zh-CN" altLang="en-US" sz="3200" b="1" dirty="0">
                <a:latin typeface="宋体" panose="02010600030101010101" pitchFamily="2" charset="-122"/>
              </a:endParaRPr>
            </a:p>
          </p:txBody>
        </p:sp>
      </p:grp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720725" y="1300163"/>
            <a:ext cx="6892925" cy="1645900"/>
          </a:xfrm>
          <a:prstGeom prst="rect">
            <a:avLst/>
          </a:prstGeom>
          <a:noFill/>
          <a:ln w="63500" algn="ctr">
            <a:noFill/>
            <a:miter lim="800000"/>
            <a:tailEnd type="none" w="lg" len="med"/>
          </a:ln>
        </p:spPr>
        <p:txBody>
          <a:bodyPr lIns="0" tIns="0" r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kumimoji="0" lang="zh-CN" altLang="en-US" sz="3200" dirty="0">
                <a:latin typeface="Tahoma" panose="020B0604030504040204" pitchFamily="34" charset="0"/>
                <a:ea typeface="黑体" panose="02010609060101010101" pitchFamily="49" charset="-122"/>
              </a:rPr>
              <a:t>　　</a:t>
            </a:r>
            <a:r>
              <a:rPr lang="zh-CN" altLang="en-US" sz="2800" b="1" dirty="0"/>
              <a:t>尽管使用了大量的受体细胞，但真正导入了重组</a:t>
            </a:r>
            <a:r>
              <a:rPr lang="en-US" altLang="zh-CN" sz="2800" b="1" dirty="0"/>
              <a:t>DNA</a:t>
            </a:r>
            <a:r>
              <a:rPr lang="zh-CN" altLang="en-US" sz="2800" b="1" dirty="0"/>
              <a:t>分子的受体细胞很少，因此必须将它从中检测出来。</a:t>
            </a:r>
            <a:endParaRPr lang="zh-CN" altLang="en-US" sz="2800" b="1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14375" y="3184525"/>
            <a:ext cx="7242175" cy="1119505"/>
          </a:xfrm>
          <a:prstGeom prst="rect">
            <a:avLst/>
          </a:prstGeom>
          <a:noFill/>
          <a:ln w="63500">
            <a:noFill/>
            <a:miter lim="800000"/>
            <a:tailEnd type="none" w="lg" len="med"/>
          </a:ln>
        </p:spPr>
        <p:txBody>
          <a:bodyPr lIns="0" tIns="0" r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0" lang="zh-CN" altLang="en-US" sz="2800" dirty="0">
                <a:latin typeface="Tahoma" panose="020B0604030504040204" pitchFamily="34" charset="0"/>
                <a:ea typeface="黑体" panose="02010609060101010101" pitchFamily="49" charset="-122"/>
              </a:rPr>
              <a:t>　　</a:t>
            </a:r>
            <a:r>
              <a:rPr lang="zh-CN" altLang="en-US" sz="2800" b="1" dirty="0"/>
              <a:t>筛选的方法主要依赖于</a:t>
            </a:r>
            <a:r>
              <a:rPr lang="zh-CN" altLang="en-US" sz="2800" b="1" dirty="0">
                <a:solidFill>
                  <a:srgbClr val="FF0000"/>
                </a:solidFill>
              </a:rPr>
              <a:t>质粒中的抗性基因</a:t>
            </a:r>
            <a:r>
              <a:rPr lang="zh-CN" altLang="en-US" sz="2800" b="1" dirty="0"/>
              <a:t>所表达的产物进行筛选</a:t>
            </a:r>
            <a:r>
              <a:rPr kumimoji="0" lang="zh-CN" altLang="en-US" sz="2800" dirty="0">
                <a:latin typeface="+mn-ea"/>
              </a:rPr>
              <a:t>。（一般用选择培养基）</a:t>
            </a:r>
            <a:endParaRPr kumimoji="0" lang="zh-CN" altLang="en-US" sz="2800" dirty="0">
              <a:latin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6250" y="4816475"/>
            <a:ext cx="818388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sym typeface="+mn-ea"/>
              </a:rPr>
              <a:t>       </a:t>
            </a:r>
            <a:r>
              <a:rPr lang="zh-CN" altLang="en-US" sz="2400" b="1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sym typeface="+mn-ea"/>
              </a:rPr>
              <a:t>一般利用质粒中含有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sym typeface="+mn-ea"/>
              </a:rPr>
              <a:t>抗性基因</a:t>
            </a:r>
            <a:r>
              <a:rPr lang="zh-CN" altLang="en-US" sz="2400" b="1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sym typeface="+mn-ea"/>
              </a:rPr>
              <a:t>（如抗四环素基因），可以使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sym typeface="+mn-ea"/>
              </a:rPr>
              <a:t>转入重组质粒的受体细菌</a:t>
            </a:r>
            <a:r>
              <a:rPr lang="zh-CN" altLang="en-US" sz="2400" b="1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sym typeface="+mn-ea"/>
              </a:rPr>
              <a:t>在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sym typeface="+mn-ea"/>
              </a:rPr>
              <a:t>含有相应抗生素</a:t>
            </a:r>
            <a:r>
              <a:rPr lang="zh-CN" altLang="en-US" sz="2400" b="1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sym typeface="+mn-ea"/>
              </a:rPr>
              <a:t>（如四环素）的培养基中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sym typeface="+mn-ea"/>
              </a:rPr>
              <a:t>扩增生长</a:t>
            </a:r>
            <a:r>
              <a:rPr lang="zh-CN" altLang="en-US" sz="2400" b="1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sym typeface="+mn-ea"/>
              </a:rPr>
              <a:t>，而其它细菌则死亡。</a:t>
            </a:r>
            <a:endParaRPr lang="zh-CN" altLang="en-US" sz="2400" b="1" dirty="0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2"/>
          <p:cNvGrpSpPr/>
          <p:nvPr/>
        </p:nvGrpSpPr>
        <p:grpSpPr bwMode="auto">
          <a:xfrm>
            <a:off x="946150" y="231775"/>
            <a:ext cx="2133600" cy="762000"/>
            <a:chOff x="1152" y="240"/>
            <a:chExt cx="1344" cy="480"/>
          </a:xfrm>
        </p:grpSpPr>
        <p:sp>
          <p:nvSpPr>
            <p:cNvPr id="62780" name="Text Box 53"/>
            <p:cNvSpPr txBox="1">
              <a:spLocks noChangeArrowheads="1"/>
            </p:cNvSpPr>
            <p:nvPr/>
          </p:nvSpPr>
          <p:spPr bwMode="auto">
            <a:xfrm>
              <a:off x="1200" y="240"/>
              <a:ext cx="1296" cy="44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zh-CN" altLang="en-US" sz="2000">
                  <a:solidFill>
                    <a:srgbClr val="000400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抗四环素基因</a:t>
              </a:r>
              <a:endParaRPr lang="zh-CN" altLang="en-US" sz="2000">
                <a:solidFill>
                  <a:srgbClr val="000400"/>
                </a:solidFill>
                <a:latin typeface="Tahoma" panose="020B0604030504040204" pitchFamily="34" charset="0"/>
                <a:ea typeface="黑体" panose="02010609060101010101" pitchFamily="49" charset="-122"/>
              </a:endParaRPr>
            </a:p>
            <a:p>
              <a:pPr algn="l">
                <a:spcBef>
                  <a:spcPct val="0"/>
                </a:spcBef>
              </a:pPr>
              <a:r>
                <a:rPr lang="zh-CN" altLang="en-US" sz="2000">
                  <a:solidFill>
                    <a:srgbClr val="000400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（</a:t>
              </a:r>
              <a:r>
                <a:rPr lang="zh-CN" altLang="en-US" sz="2000">
                  <a:solidFill>
                    <a:srgbClr val="FF0000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标记基因</a:t>
              </a:r>
              <a:r>
                <a:rPr lang="zh-CN" altLang="en-US" sz="2000">
                  <a:solidFill>
                    <a:srgbClr val="000400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）</a:t>
              </a:r>
              <a:endParaRPr lang="zh-CN" altLang="en-US" sz="2000">
                <a:solidFill>
                  <a:srgbClr val="000400"/>
                </a:solidFill>
                <a:latin typeface="Tahoma" panose="020B060403050404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245814" name="AutoShape 54"/>
            <p:cNvSpPr>
              <a:spLocks noChangeArrowheads="1"/>
            </p:cNvSpPr>
            <p:nvPr/>
          </p:nvSpPr>
          <p:spPr bwMode="auto">
            <a:xfrm rot="-2700000">
              <a:off x="1152" y="480"/>
              <a:ext cx="240" cy="240"/>
            </a:xfrm>
            <a:prstGeom prst="notchedRightArrow">
              <a:avLst>
                <a:gd name="adj1" fmla="val 50000"/>
                <a:gd name="adj2" fmla="val 25000"/>
              </a:avLst>
            </a:prstGeom>
            <a:solidFill>
              <a:srgbClr val="3366FF"/>
            </a:solidFill>
            <a:ln w="12700" cap="sq">
              <a:solidFill>
                <a:srgbClr val="3366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55"/>
          <p:cNvGrpSpPr/>
          <p:nvPr/>
        </p:nvGrpSpPr>
        <p:grpSpPr bwMode="auto">
          <a:xfrm>
            <a:off x="4803775" y="2044700"/>
            <a:ext cx="987425" cy="1136650"/>
            <a:chOff x="3026" y="1152"/>
            <a:chExt cx="622" cy="716"/>
          </a:xfrm>
        </p:grpSpPr>
        <p:grpSp>
          <p:nvGrpSpPr>
            <p:cNvPr id="4" name="Group 56"/>
            <p:cNvGrpSpPr/>
            <p:nvPr/>
          </p:nvGrpSpPr>
          <p:grpSpPr bwMode="auto">
            <a:xfrm>
              <a:off x="3122" y="1440"/>
              <a:ext cx="526" cy="428"/>
              <a:chOff x="4320" y="2064"/>
              <a:chExt cx="526" cy="428"/>
            </a:xfrm>
          </p:grpSpPr>
          <p:sp>
            <p:nvSpPr>
              <p:cNvPr id="245817" name="Arc 57"/>
              <p:cNvSpPr/>
              <p:nvPr/>
            </p:nvSpPr>
            <p:spPr bwMode="auto">
              <a:xfrm flipV="1">
                <a:off x="4320" y="2064"/>
                <a:ext cx="526" cy="428"/>
              </a:xfrm>
              <a:custGeom>
                <a:avLst/>
                <a:gdLst>
                  <a:gd name="G0" fmla="+- 21600 0 0"/>
                  <a:gd name="G1" fmla="+- 4579 0 0"/>
                  <a:gd name="G2" fmla="+- 21600 0 0"/>
                  <a:gd name="T0" fmla="*/ 4951 w 21600"/>
                  <a:gd name="T1" fmla="*/ 18340 h 18340"/>
                  <a:gd name="T2" fmla="*/ 491 w 21600"/>
                  <a:gd name="T3" fmla="*/ 0 h 18340"/>
                  <a:gd name="T4" fmla="*/ 21600 w 21600"/>
                  <a:gd name="T5" fmla="*/ 4579 h 18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18340" fill="none" extrusionOk="0">
                    <a:moveTo>
                      <a:pt x="4950" y="18340"/>
                    </a:moveTo>
                    <a:cubicBezTo>
                      <a:pt x="1750" y="14468"/>
                      <a:pt x="0" y="9602"/>
                      <a:pt x="0" y="4579"/>
                    </a:cubicBezTo>
                    <a:cubicBezTo>
                      <a:pt x="-1" y="3039"/>
                      <a:pt x="164" y="1504"/>
                      <a:pt x="490" y="-1"/>
                    </a:cubicBezTo>
                  </a:path>
                  <a:path w="21600" h="18340" stroke="0" extrusionOk="0">
                    <a:moveTo>
                      <a:pt x="4950" y="18340"/>
                    </a:moveTo>
                    <a:cubicBezTo>
                      <a:pt x="1750" y="14468"/>
                      <a:pt x="0" y="9602"/>
                      <a:pt x="0" y="4579"/>
                    </a:cubicBezTo>
                    <a:cubicBezTo>
                      <a:pt x="-1" y="3039"/>
                      <a:pt x="164" y="1504"/>
                      <a:pt x="490" y="-1"/>
                    </a:cubicBezTo>
                    <a:lnTo>
                      <a:pt x="21600" y="4579"/>
                    </a:lnTo>
                    <a:close/>
                  </a:path>
                </a:pathLst>
              </a:custGeom>
              <a:noFill/>
              <a:ln w="28575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18" name="Arc 58"/>
              <p:cNvSpPr/>
              <p:nvPr/>
            </p:nvSpPr>
            <p:spPr bwMode="auto">
              <a:xfrm flipV="1">
                <a:off x="4577" y="2151"/>
                <a:ext cx="257" cy="234"/>
              </a:xfrm>
              <a:custGeom>
                <a:avLst/>
                <a:gdLst>
                  <a:gd name="G0" fmla="+- 20270 0 0"/>
                  <a:gd name="G1" fmla="+- 0 0 0"/>
                  <a:gd name="G2" fmla="+- 21600 0 0"/>
                  <a:gd name="T0" fmla="*/ 12199 w 20270"/>
                  <a:gd name="T1" fmla="*/ 20035 h 20035"/>
                  <a:gd name="T2" fmla="*/ 0 w 20270"/>
                  <a:gd name="T3" fmla="*/ 7462 h 20035"/>
                  <a:gd name="T4" fmla="*/ 20270 w 20270"/>
                  <a:gd name="T5" fmla="*/ 0 h 20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0" h="20035" fill="none" extrusionOk="0">
                    <a:moveTo>
                      <a:pt x="12198" y="20035"/>
                    </a:moveTo>
                    <a:cubicBezTo>
                      <a:pt x="6539" y="17755"/>
                      <a:pt x="2107" y="13188"/>
                      <a:pt x="-1" y="7462"/>
                    </a:cubicBezTo>
                  </a:path>
                  <a:path w="20270" h="20035" stroke="0" extrusionOk="0">
                    <a:moveTo>
                      <a:pt x="12198" y="20035"/>
                    </a:moveTo>
                    <a:cubicBezTo>
                      <a:pt x="6539" y="17755"/>
                      <a:pt x="2107" y="13188"/>
                      <a:pt x="-1" y="7462"/>
                    </a:cubicBezTo>
                    <a:lnTo>
                      <a:pt x="20270" y="0"/>
                    </a:lnTo>
                    <a:close/>
                  </a:path>
                </a:pathLst>
              </a:custGeom>
              <a:noFill/>
              <a:ln w="28575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19" name="Line 59"/>
              <p:cNvSpPr>
                <a:spLocks noChangeShapeType="1"/>
              </p:cNvSpPr>
              <p:nvPr/>
            </p:nvSpPr>
            <p:spPr bwMode="auto">
              <a:xfrm>
                <a:off x="4428" y="2079"/>
                <a:ext cx="189" cy="144"/>
              </a:xfrm>
              <a:prstGeom prst="line">
                <a:avLst/>
              </a:prstGeom>
              <a:noFill/>
              <a:ln w="1270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20" name="Line 60"/>
              <p:cNvSpPr>
                <a:spLocks noChangeShapeType="1"/>
              </p:cNvSpPr>
              <p:nvPr/>
            </p:nvSpPr>
            <p:spPr bwMode="auto">
              <a:xfrm>
                <a:off x="4353" y="2205"/>
                <a:ext cx="226" cy="90"/>
              </a:xfrm>
              <a:prstGeom prst="line">
                <a:avLst/>
              </a:prstGeom>
              <a:noFill/>
              <a:ln w="1270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21" name="Line 61"/>
              <p:cNvSpPr>
                <a:spLocks noChangeShapeType="1"/>
              </p:cNvSpPr>
              <p:nvPr/>
            </p:nvSpPr>
            <p:spPr bwMode="auto">
              <a:xfrm>
                <a:off x="4409" y="2097"/>
                <a:ext cx="208" cy="144"/>
              </a:xfrm>
              <a:prstGeom prst="line">
                <a:avLst/>
              </a:prstGeom>
              <a:noFill/>
              <a:ln w="1270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22" name="Line 62"/>
              <p:cNvSpPr>
                <a:spLocks noChangeShapeType="1"/>
              </p:cNvSpPr>
              <p:nvPr/>
            </p:nvSpPr>
            <p:spPr bwMode="auto">
              <a:xfrm>
                <a:off x="4390" y="2115"/>
                <a:ext cx="208" cy="126"/>
              </a:xfrm>
              <a:prstGeom prst="line">
                <a:avLst/>
              </a:prstGeom>
              <a:noFill/>
              <a:ln w="1270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23" name="Line 63"/>
              <p:cNvSpPr>
                <a:spLocks noChangeShapeType="1"/>
              </p:cNvSpPr>
              <p:nvPr/>
            </p:nvSpPr>
            <p:spPr bwMode="auto">
              <a:xfrm>
                <a:off x="4390" y="2133"/>
                <a:ext cx="208" cy="126"/>
              </a:xfrm>
              <a:prstGeom prst="line">
                <a:avLst/>
              </a:prstGeom>
              <a:noFill/>
              <a:ln w="1270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24" name="Line 64"/>
              <p:cNvSpPr>
                <a:spLocks noChangeShapeType="1"/>
              </p:cNvSpPr>
              <p:nvPr/>
            </p:nvSpPr>
            <p:spPr bwMode="auto">
              <a:xfrm>
                <a:off x="4390" y="2151"/>
                <a:ext cx="208" cy="126"/>
              </a:xfrm>
              <a:prstGeom prst="line">
                <a:avLst/>
              </a:prstGeom>
              <a:noFill/>
              <a:ln w="1270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25" name="Line 65"/>
              <p:cNvSpPr>
                <a:spLocks noChangeShapeType="1"/>
              </p:cNvSpPr>
              <p:nvPr/>
            </p:nvSpPr>
            <p:spPr bwMode="auto">
              <a:xfrm>
                <a:off x="4390" y="2169"/>
                <a:ext cx="189" cy="108"/>
              </a:xfrm>
              <a:prstGeom prst="line">
                <a:avLst/>
              </a:prstGeom>
              <a:noFill/>
              <a:ln w="1270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26" name="Line 66"/>
              <p:cNvSpPr>
                <a:spLocks noChangeShapeType="1"/>
              </p:cNvSpPr>
              <p:nvPr/>
            </p:nvSpPr>
            <p:spPr bwMode="auto">
              <a:xfrm>
                <a:off x="4371" y="2187"/>
                <a:ext cx="208" cy="90"/>
              </a:xfrm>
              <a:prstGeom prst="line">
                <a:avLst/>
              </a:prstGeom>
              <a:noFill/>
              <a:ln w="1270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45827" name="AutoShape 67"/>
            <p:cNvSpPr>
              <a:spLocks noChangeArrowheads="1"/>
            </p:cNvSpPr>
            <p:nvPr/>
          </p:nvSpPr>
          <p:spPr bwMode="auto">
            <a:xfrm>
              <a:off x="3026" y="1152"/>
              <a:ext cx="480" cy="240"/>
            </a:xfrm>
            <a:prstGeom prst="downArrow">
              <a:avLst>
                <a:gd name="adj1" fmla="val 50000"/>
                <a:gd name="adj2" fmla="val 48750"/>
              </a:avLst>
            </a:prstGeom>
            <a:solidFill>
              <a:srgbClr val="000099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" name="Group 68"/>
          <p:cNvGrpSpPr/>
          <p:nvPr/>
        </p:nvGrpSpPr>
        <p:grpSpPr bwMode="auto">
          <a:xfrm>
            <a:off x="3059113" y="2781300"/>
            <a:ext cx="1752600" cy="762000"/>
            <a:chOff x="1968" y="1680"/>
            <a:chExt cx="1104" cy="480"/>
          </a:xfrm>
        </p:grpSpPr>
        <p:sp>
          <p:nvSpPr>
            <p:cNvPr id="245829" name="AutoShape 69"/>
            <p:cNvSpPr>
              <a:spLocks noChangeArrowheads="1"/>
            </p:cNvSpPr>
            <p:nvPr/>
          </p:nvSpPr>
          <p:spPr bwMode="auto">
            <a:xfrm rot="2700000">
              <a:off x="2712" y="1800"/>
              <a:ext cx="480" cy="240"/>
            </a:xfrm>
            <a:prstGeom prst="downArrow">
              <a:avLst>
                <a:gd name="adj1" fmla="val 50000"/>
                <a:gd name="adj2" fmla="val 48750"/>
              </a:avLst>
            </a:prstGeom>
            <a:solidFill>
              <a:srgbClr val="000099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5830" name="AutoShape 70"/>
            <p:cNvSpPr>
              <a:spLocks noChangeArrowheads="1"/>
            </p:cNvSpPr>
            <p:nvPr/>
          </p:nvSpPr>
          <p:spPr bwMode="auto">
            <a:xfrm rot="-3600000">
              <a:off x="1848" y="1800"/>
              <a:ext cx="480" cy="240"/>
            </a:xfrm>
            <a:prstGeom prst="downArrow">
              <a:avLst>
                <a:gd name="adj1" fmla="val 50000"/>
                <a:gd name="adj2" fmla="val 48750"/>
              </a:avLst>
            </a:prstGeom>
            <a:solidFill>
              <a:srgbClr val="FF0000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" name="Group 82"/>
          <p:cNvGrpSpPr/>
          <p:nvPr/>
        </p:nvGrpSpPr>
        <p:grpSpPr bwMode="auto">
          <a:xfrm>
            <a:off x="539750" y="4796473"/>
            <a:ext cx="2279650" cy="863600"/>
            <a:chOff x="288" y="2976"/>
            <a:chExt cx="1488" cy="630"/>
          </a:xfrm>
        </p:grpSpPr>
        <p:sp>
          <p:nvSpPr>
            <p:cNvPr id="245843" name="AutoShape 83"/>
            <p:cNvSpPr>
              <a:spLocks noChangeArrowheads="1"/>
            </p:cNvSpPr>
            <p:nvPr/>
          </p:nvSpPr>
          <p:spPr bwMode="auto">
            <a:xfrm>
              <a:off x="288" y="3022"/>
              <a:ext cx="1488" cy="584"/>
            </a:xfrm>
            <a:prstGeom prst="downArrow">
              <a:avLst>
                <a:gd name="adj1" fmla="val 46907"/>
                <a:gd name="adj2" fmla="val 61574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765" name="Text Box 84"/>
            <p:cNvSpPr txBox="1">
              <a:spLocks noChangeArrowheads="1"/>
            </p:cNvSpPr>
            <p:nvPr/>
          </p:nvSpPr>
          <p:spPr bwMode="auto">
            <a:xfrm>
              <a:off x="672" y="2976"/>
              <a:ext cx="768" cy="60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400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四环素培养基</a:t>
              </a:r>
              <a:endParaRPr lang="zh-CN" altLang="en-US" sz="2400">
                <a:solidFill>
                  <a:srgbClr val="000400"/>
                </a:solidFill>
                <a:latin typeface="Tahoma" panose="020B060403050404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45845" name="Text Box 85"/>
          <p:cNvSpPr txBox="1">
            <a:spLocks noChangeArrowheads="1"/>
          </p:cNvSpPr>
          <p:nvPr/>
        </p:nvSpPr>
        <p:spPr bwMode="auto">
          <a:xfrm>
            <a:off x="452438" y="5732145"/>
            <a:ext cx="2895600" cy="641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zh-CN" altLang="en-US" sz="3600">
                <a:solidFill>
                  <a:srgbClr val="0000CC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生长被抑制</a:t>
            </a:r>
            <a:endParaRPr lang="zh-CN" altLang="en-US" sz="3600">
              <a:solidFill>
                <a:srgbClr val="0000CC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grpSp>
        <p:nvGrpSpPr>
          <p:cNvPr id="24" name="Group 204"/>
          <p:cNvGrpSpPr/>
          <p:nvPr/>
        </p:nvGrpSpPr>
        <p:grpSpPr bwMode="auto">
          <a:xfrm>
            <a:off x="6516688" y="215900"/>
            <a:ext cx="2627312" cy="2435225"/>
            <a:chOff x="4105" y="0"/>
            <a:chExt cx="1655" cy="1534"/>
          </a:xfrm>
        </p:grpSpPr>
        <p:pic>
          <p:nvPicPr>
            <p:cNvPr id="62645" name="Picture 205" descr="DNA1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4105" y="0"/>
              <a:ext cx="1655" cy="1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646" name="Text Box 206"/>
            <p:cNvSpPr txBox="1">
              <a:spLocks noChangeArrowheads="1"/>
            </p:cNvSpPr>
            <p:nvPr/>
          </p:nvSpPr>
          <p:spPr bwMode="auto">
            <a:xfrm>
              <a:off x="4422" y="1207"/>
              <a:ext cx="1134" cy="327"/>
            </a:xfrm>
            <a:prstGeom prst="rect">
              <a:avLst/>
            </a:prstGeom>
            <a:noFill/>
            <a:ln w="76200">
              <a:noFill/>
              <a:miter lim="800000"/>
            </a:ln>
          </p:spPr>
          <p:txBody>
            <a:bodyPr>
              <a:spAutoFit/>
            </a:bodyPr>
            <a:lstStyle/>
            <a:p>
              <a:pPr algn="l"/>
              <a:r>
                <a:rPr lang="zh-CN" altLang="en-US" sz="2800">
                  <a:solidFill>
                    <a:srgbClr val="000400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供体</a:t>
              </a:r>
              <a:r>
                <a:rPr lang="en-US" altLang="zh-CN" sz="2800">
                  <a:solidFill>
                    <a:srgbClr val="000400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DNA</a:t>
              </a:r>
              <a:endParaRPr lang="en-US" altLang="zh-CN" sz="2800">
                <a:solidFill>
                  <a:srgbClr val="000400"/>
                </a:solidFill>
                <a:latin typeface="Tahoma" panose="020B060403050404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5" name="Group 207"/>
          <p:cNvGrpSpPr/>
          <p:nvPr/>
        </p:nvGrpSpPr>
        <p:grpSpPr bwMode="auto">
          <a:xfrm>
            <a:off x="107950" y="765175"/>
            <a:ext cx="1724024" cy="1743075"/>
            <a:chOff x="68" y="346"/>
            <a:chExt cx="1086" cy="1098"/>
          </a:xfrm>
        </p:grpSpPr>
        <p:sp>
          <p:nvSpPr>
            <p:cNvPr id="62639" name="Text Box 208"/>
            <p:cNvSpPr txBox="1">
              <a:spLocks noChangeArrowheads="1"/>
            </p:cNvSpPr>
            <p:nvPr/>
          </p:nvSpPr>
          <p:spPr bwMode="auto">
            <a:xfrm>
              <a:off x="315" y="1117"/>
              <a:ext cx="839" cy="327"/>
            </a:xfrm>
            <a:prstGeom prst="rect">
              <a:avLst/>
            </a:prstGeom>
            <a:noFill/>
            <a:ln w="76200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>
                  <a:solidFill>
                    <a:srgbClr val="000400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质粒</a:t>
              </a:r>
              <a:endParaRPr lang="zh-CN" altLang="en-US" sz="2800">
                <a:solidFill>
                  <a:srgbClr val="000400"/>
                </a:solidFill>
                <a:latin typeface="Tahoma" panose="020B0604030504040204" pitchFamily="34" charset="0"/>
                <a:ea typeface="黑体" panose="02010609060101010101" pitchFamily="49" charset="-122"/>
              </a:endParaRPr>
            </a:p>
          </p:txBody>
        </p:sp>
        <p:grpSp>
          <p:nvGrpSpPr>
            <p:cNvPr id="26" name="Group 209"/>
            <p:cNvGrpSpPr/>
            <p:nvPr/>
          </p:nvGrpSpPr>
          <p:grpSpPr bwMode="auto">
            <a:xfrm>
              <a:off x="68" y="346"/>
              <a:ext cx="816" cy="816"/>
              <a:chOff x="480" y="624"/>
              <a:chExt cx="1056" cy="1056"/>
            </a:xfrm>
          </p:grpSpPr>
          <p:sp>
            <p:nvSpPr>
              <p:cNvPr id="245970" name="AutoShape 210"/>
              <p:cNvSpPr>
                <a:spLocks noChangeArrowheads="1"/>
              </p:cNvSpPr>
              <p:nvPr/>
            </p:nvSpPr>
            <p:spPr bwMode="auto">
              <a:xfrm>
                <a:off x="480" y="624"/>
                <a:ext cx="1056" cy="1056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FF0000"/>
              </a:solidFill>
              <a:ln w="38100" cap="sq">
                <a:solidFill>
                  <a:srgbClr val="3333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971" name="Line 211"/>
              <p:cNvSpPr>
                <a:spLocks noChangeShapeType="1"/>
              </p:cNvSpPr>
              <p:nvPr/>
            </p:nvSpPr>
            <p:spPr bwMode="auto">
              <a:xfrm>
                <a:off x="1008" y="624"/>
                <a:ext cx="0" cy="264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972" name="Line 212"/>
              <p:cNvSpPr>
                <a:spLocks noChangeShapeType="1"/>
              </p:cNvSpPr>
              <p:nvPr/>
            </p:nvSpPr>
            <p:spPr bwMode="auto">
              <a:xfrm flipV="1">
                <a:off x="1237" y="853"/>
                <a:ext cx="211" cy="176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45973" name="Arc 213"/>
            <p:cNvSpPr/>
            <p:nvPr/>
          </p:nvSpPr>
          <p:spPr bwMode="auto">
            <a:xfrm rot="299989">
              <a:off x="459" y="454"/>
              <a:ext cx="289" cy="181"/>
            </a:xfrm>
            <a:custGeom>
              <a:avLst/>
              <a:gdLst>
                <a:gd name="G0" fmla="+- 5849 0 0"/>
                <a:gd name="G1" fmla="+- 21600 0 0"/>
                <a:gd name="G2" fmla="+- 21600 0 0"/>
                <a:gd name="T0" fmla="*/ 0 w 26325"/>
                <a:gd name="T1" fmla="*/ 807 h 21600"/>
                <a:gd name="T2" fmla="*/ 26325 w 26325"/>
                <a:gd name="T3" fmla="*/ 14723 h 21600"/>
                <a:gd name="T4" fmla="*/ 5849 w 2632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325" h="21600" fill="none" extrusionOk="0">
                  <a:moveTo>
                    <a:pt x="-1" y="806"/>
                  </a:moveTo>
                  <a:cubicBezTo>
                    <a:pt x="1903" y="271"/>
                    <a:pt x="3871" y="-1"/>
                    <a:pt x="5849" y="0"/>
                  </a:cubicBezTo>
                  <a:cubicBezTo>
                    <a:pt x="15128" y="0"/>
                    <a:pt x="23370" y="5926"/>
                    <a:pt x="26325" y="14722"/>
                  </a:cubicBezTo>
                </a:path>
                <a:path w="26325" h="21600" stroke="0" extrusionOk="0">
                  <a:moveTo>
                    <a:pt x="-1" y="806"/>
                  </a:moveTo>
                  <a:cubicBezTo>
                    <a:pt x="1903" y="271"/>
                    <a:pt x="3871" y="-1"/>
                    <a:pt x="5849" y="0"/>
                  </a:cubicBezTo>
                  <a:cubicBezTo>
                    <a:pt x="15128" y="0"/>
                    <a:pt x="23370" y="5926"/>
                    <a:pt x="26325" y="14722"/>
                  </a:cubicBezTo>
                  <a:lnTo>
                    <a:pt x="5849" y="21600"/>
                  </a:lnTo>
                  <a:close/>
                </a:path>
              </a:pathLst>
            </a:custGeom>
            <a:noFill/>
            <a:ln w="358775">
              <a:solidFill>
                <a:srgbClr val="001A00"/>
              </a:solidFill>
              <a:rou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7" name="Group 214"/>
          <p:cNvGrpSpPr/>
          <p:nvPr/>
        </p:nvGrpSpPr>
        <p:grpSpPr bwMode="auto">
          <a:xfrm>
            <a:off x="1638300" y="1557338"/>
            <a:ext cx="1714500" cy="1350962"/>
            <a:chOff x="1032" y="1032"/>
            <a:chExt cx="1080" cy="851"/>
          </a:xfrm>
        </p:grpSpPr>
        <p:grpSp>
          <p:nvGrpSpPr>
            <p:cNvPr id="28" name="Group 215"/>
            <p:cNvGrpSpPr/>
            <p:nvPr/>
          </p:nvGrpSpPr>
          <p:grpSpPr bwMode="auto">
            <a:xfrm>
              <a:off x="1032" y="1032"/>
              <a:ext cx="1080" cy="851"/>
              <a:chOff x="1032" y="1032"/>
              <a:chExt cx="1080" cy="851"/>
            </a:xfrm>
          </p:grpSpPr>
          <p:grpSp>
            <p:nvGrpSpPr>
              <p:cNvPr id="29" name="Group 216"/>
              <p:cNvGrpSpPr/>
              <p:nvPr/>
            </p:nvGrpSpPr>
            <p:grpSpPr bwMode="auto">
              <a:xfrm>
                <a:off x="1296" y="1104"/>
                <a:ext cx="816" cy="779"/>
                <a:chOff x="2256" y="576"/>
                <a:chExt cx="1056" cy="1056"/>
              </a:xfrm>
            </p:grpSpPr>
            <p:grpSp>
              <p:nvGrpSpPr>
                <p:cNvPr id="30" name="Group 217"/>
                <p:cNvGrpSpPr/>
                <p:nvPr/>
              </p:nvGrpSpPr>
              <p:grpSpPr bwMode="auto">
                <a:xfrm>
                  <a:off x="2256" y="576"/>
                  <a:ext cx="1056" cy="1056"/>
                  <a:chOff x="1728" y="624"/>
                  <a:chExt cx="1056" cy="1056"/>
                </a:xfrm>
              </p:grpSpPr>
              <p:sp>
                <p:nvSpPr>
                  <p:cNvPr id="245978" name="Arc 218"/>
                  <p:cNvSpPr/>
                  <p:nvPr/>
                </p:nvSpPr>
                <p:spPr bwMode="auto">
                  <a:xfrm flipV="1">
                    <a:off x="1983" y="879"/>
                    <a:ext cx="529" cy="546"/>
                  </a:xfrm>
                  <a:custGeom>
                    <a:avLst/>
                    <a:gdLst>
                      <a:gd name="G0" fmla="+- 21600 0 0"/>
                      <a:gd name="G1" fmla="+- 21600 0 0"/>
                      <a:gd name="G2" fmla="+- 21600 0 0"/>
                      <a:gd name="T0" fmla="*/ 1015 w 43200"/>
                      <a:gd name="T1" fmla="*/ 28143 h 43200"/>
                      <a:gd name="T2" fmla="*/ 12117 w 43200"/>
                      <a:gd name="T3" fmla="*/ 41007 h 43200"/>
                      <a:gd name="T4" fmla="*/ 21600 w 43200"/>
                      <a:gd name="T5" fmla="*/ 21600 h 43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3200" h="43200" fill="none" extrusionOk="0">
                        <a:moveTo>
                          <a:pt x="1014" y="28143"/>
                        </a:moveTo>
                        <a:cubicBezTo>
                          <a:pt x="342" y="26027"/>
                          <a:pt x="0" y="23820"/>
                          <a:pt x="0" y="21600"/>
                        </a:cubicBezTo>
                        <a:cubicBezTo>
                          <a:pt x="0" y="9670"/>
                          <a:pt x="9670" y="0"/>
                          <a:pt x="21600" y="0"/>
                        </a:cubicBezTo>
                        <a:cubicBezTo>
                          <a:pt x="33529" y="0"/>
                          <a:pt x="43200" y="9670"/>
                          <a:pt x="43200" y="21600"/>
                        </a:cubicBezTo>
                        <a:cubicBezTo>
                          <a:pt x="43200" y="33529"/>
                          <a:pt x="33529" y="43200"/>
                          <a:pt x="21600" y="43200"/>
                        </a:cubicBezTo>
                        <a:cubicBezTo>
                          <a:pt x="18313" y="43200"/>
                          <a:pt x="15069" y="42449"/>
                          <a:pt x="12116" y="41007"/>
                        </a:cubicBezTo>
                      </a:path>
                      <a:path w="43200" h="43200" stroke="0" extrusionOk="0">
                        <a:moveTo>
                          <a:pt x="1014" y="28143"/>
                        </a:moveTo>
                        <a:cubicBezTo>
                          <a:pt x="342" y="26027"/>
                          <a:pt x="0" y="23820"/>
                          <a:pt x="0" y="21600"/>
                        </a:cubicBezTo>
                        <a:cubicBezTo>
                          <a:pt x="0" y="9670"/>
                          <a:pt x="9670" y="0"/>
                          <a:pt x="21600" y="0"/>
                        </a:cubicBezTo>
                        <a:cubicBezTo>
                          <a:pt x="33529" y="0"/>
                          <a:pt x="43200" y="9670"/>
                          <a:pt x="43200" y="21600"/>
                        </a:cubicBezTo>
                        <a:cubicBezTo>
                          <a:pt x="43200" y="33529"/>
                          <a:pt x="33529" y="43200"/>
                          <a:pt x="21600" y="43200"/>
                        </a:cubicBezTo>
                        <a:cubicBezTo>
                          <a:pt x="18313" y="43200"/>
                          <a:pt x="15069" y="42449"/>
                          <a:pt x="12116" y="41007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noFill/>
                  <a:ln w="5715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979" name="Arc 219"/>
                  <p:cNvSpPr/>
                  <p:nvPr/>
                </p:nvSpPr>
                <p:spPr bwMode="auto">
                  <a:xfrm flipV="1">
                    <a:off x="1736" y="624"/>
                    <a:ext cx="1048" cy="1056"/>
                  </a:xfrm>
                  <a:custGeom>
                    <a:avLst/>
                    <a:gdLst>
                      <a:gd name="G0" fmla="+- 21246 0 0"/>
                      <a:gd name="G1" fmla="+- 21600 0 0"/>
                      <a:gd name="G2" fmla="+- 21600 0 0"/>
                      <a:gd name="T0" fmla="*/ 0 w 42846"/>
                      <a:gd name="T1" fmla="*/ 17707 h 43200"/>
                      <a:gd name="T2" fmla="*/ 4519 w 42846"/>
                      <a:gd name="T3" fmla="*/ 35266 h 43200"/>
                      <a:gd name="T4" fmla="*/ 21246 w 42846"/>
                      <a:gd name="T5" fmla="*/ 21600 h 43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2846" h="43200" fill="none" extrusionOk="0">
                        <a:moveTo>
                          <a:pt x="-1" y="17706"/>
                        </a:moveTo>
                        <a:cubicBezTo>
                          <a:pt x="1879" y="7449"/>
                          <a:pt x="10818" y="-1"/>
                          <a:pt x="21246" y="0"/>
                        </a:cubicBezTo>
                        <a:cubicBezTo>
                          <a:pt x="33175" y="0"/>
                          <a:pt x="42846" y="9670"/>
                          <a:pt x="42846" y="21600"/>
                        </a:cubicBezTo>
                        <a:cubicBezTo>
                          <a:pt x="42846" y="33529"/>
                          <a:pt x="33175" y="43200"/>
                          <a:pt x="21246" y="43200"/>
                        </a:cubicBezTo>
                        <a:cubicBezTo>
                          <a:pt x="14762" y="43200"/>
                          <a:pt x="8621" y="40287"/>
                          <a:pt x="4518" y="35266"/>
                        </a:cubicBezTo>
                      </a:path>
                      <a:path w="42846" h="43200" stroke="0" extrusionOk="0">
                        <a:moveTo>
                          <a:pt x="-1" y="17706"/>
                        </a:moveTo>
                        <a:cubicBezTo>
                          <a:pt x="1879" y="7449"/>
                          <a:pt x="10818" y="-1"/>
                          <a:pt x="21246" y="0"/>
                        </a:cubicBezTo>
                        <a:cubicBezTo>
                          <a:pt x="33175" y="0"/>
                          <a:pt x="42846" y="9670"/>
                          <a:pt x="42846" y="21600"/>
                        </a:cubicBezTo>
                        <a:cubicBezTo>
                          <a:pt x="42846" y="33529"/>
                          <a:pt x="33175" y="43200"/>
                          <a:pt x="21246" y="43200"/>
                        </a:cubicBezTo>
                        <a:cubicBezTo>
                          <a:pt x="14762" y="43200"/>
                          <a:pt x="8621" y="40287"/>
                          <a:pt x="4518" y="35266"/>
                        </a:cubicBezTo>
                        <a:lnTo>
                          <a:pt x="21246" y="21600"/>
                        </a:lnTo>
                        <a:close/>
                      </a:path>
                    </a:pathLst>
                  </a:custGeom>
                  <a:noFill/>
                  <a:ln w="5715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980" name="Line 220"/>
                  <p:cNvSpPr>
                    <a:spLocks noChangeShapeType="1"/>
                  </p:cNvSpPr>
                  <p:nvPr/>
                </p:nvSpPr>
                <p:spPr bwMode="auto">
                  <a:xfrm>
                    <a:off x="1996" y="690"/>
                    <a:ext cx="135" cy="218"/>
                  </a:xfrm>
                  <a:prstGeom prst="line">
                    <a:avLst/>
                  </a:prstGeom>
                  <a:noFill/>
                  <a:ln w="28575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grpSp>
                <p:nvGrpSpPr>
                  <p:cNvPr id="31" name="Group 221"/>
                  <p:cNvGrpSpPr/>
                  <p:nvPr/>
                </p:nvGrpSpPr>
                <p:grpSpPr bwMode="auto">
                  <a:xfrm>
                    <a:off x="1845" y="708"/>
                    <a:ext cx="151" cy="167"/>
                    <a:chOff x="1920" y="912"/>
                    <a:chExt cx="432" cy="480"/>
                  </a:xfrm>
                </p:grpSpPr>
                <p:sp>
                  <p:nvSpPr>
                    <p:cNvPr id="245982" name="Line 2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55" y="912"/>
                      <a:ext cx="96" cy="144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5983" name="Line 2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07" y="959"/>
                      <a:ext cx="96" cy="144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5984" name="Line 2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159" y="1010"/>
                      <a:ext cx="96" cy="144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5985" name="Line 2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111" y="1056"/>
                      <a:ext cx="96" cy="144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5986" name="Line 2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63" y="1103"/>
                      <a:ext cx="96" cy="144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5987" name="Line 2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5" y="1154"/>
                      <a:ext cx="96" cy="140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5988" name="Line 2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18" y="1247"/>
                      <a:ext cx="96" cy="144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5989" name="Line 2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67" y="1200"/>
                      <a:ext cx="96" cy="144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</p:grpSp>
              <p:sp>
                <p:nvSpPr>
                  <p:cNvPr id="245990" name="Line 230"/>
                  <p:cNvSpPr>
                    <a:spLocks noChangeShapeType="1"/>
                  </p:cNvSpPr>
                  <p:nvPr/>
                </p:nvSpPr>
                <p:spPr bwMode="auto">
                  <a:xfrm rot="-2557711">
                    <a:off x="1945" y="1043"/>
                    <a:ext cx="35" cy="50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991" name="Line 231"/>
                  <p:cNvSpPr>
                    <a:spLocks noChangeShapeType="1"/>
                  </p:cNvSpPr>
                  <p:nvPr/>
                </p:nvSpPr>
                <p:spPr bwMode="auto">
                  <a:xfrm rot="-3216124">
                    <a:off x="1937" y="1059"/>
                    <a:ext cx="34" cy="50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992" name="Line 232"/>
                  <p:cNvSpPr>
                    <a:spLocks noChangeShapeType="1"/>
                  </p:cNvSpPr>
                  <p:nvPr/>
                </p:nvSpPr>
                <p:spPr bwMode="auto">
                  <a:xfrm rot="-3629691">
                    <a:off x="1937" y="1083"/>
                    <a:ext cx="34" cy="50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993" name="Line 233"/>
                  <p:cNvSpPr>
                    <a:spLocks noChangeShapeType="1"/>
                  </p:cNvSpPr>
                  <p:nvPr/>
                </p:nvSpPr>
                <p:spPr bwMode="auto">
                  <a:xfrm rot="-4431536">
                    <a:off x="1937" y="1106"/>
                    <a:ext cx="34" cy="50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994" name="Line 234"/>
                  <p:cNvSpPr>
                    <a:spLocks noChangeShapeType="1"/>
                  </p:cNvSpPr>
                  <p:nvPr/>
                </p:nvSpPr>
                <p:spPr bwMode="auto">
                  <a:xfrm rot="-4520132">
                    <a:off x="1937" y="1129"/>
                    <a:ext cx="34" cy="50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995" name="Line 235"/>
                  <p:cNvSpPr>
                    <a:spLocks noChangeShapeType="1"/>
                  </p:cNvSpPr>
                  <p:nvPr/>
                </p:nvSpPr>
                <p:spPr bwMode="auto">
                  <a:xfrm rot="-4737559">
                    <a:off x="1937" y="1151"/>
                    <a:ext cx="34" cy="50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996" name="Line 2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28" y="1211"/>
                    <a:ext cx="252" cy="50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p:grpSp>
            <p:sp>
              <p:nvSpPr>
                <p:cNvPr id="245997" name="Line 237"/>
                <p:cNvSpPr>
                  <a:spLocks noChangeShapeType="1"/>
                </p:cNvSpPr>
                <p:nvPr/>
              </p:nvSpPr>
              <p:spPr bwMode="auto">
                <a:xfrm>
                  <a:off x="2784" y="576"/>
                  <a:ext cx="0" cy="264"/>
                </a:xfrm>
                <a:prstGeom prst="line">
                  <a:avLst/>
                </a:prstGeom>
                <a:noFill/>
                <a:ln w="571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5998" name="Line 238"/>
                <p:cNvSpPr>
                  <a:spLocks noChangeShapeType="1"/>
                </p:cNvSpPr>
                <p:nvPr/>
              </p:nvSpPr>
              <p:spPr bwMode="auto">
                <a:xfrm flipV="1">
                  <a:off x="3013" y="805"/>
                  <a:ext cx="211" cy="176"/>
                </a:xfrm>
                <a:prstGeom prst="line">
                  <a:avLst/>
                </a:prstGeom>
                <a:noFill/>
                <a:ln w="571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245999" name="AutoShape 239"/>
              <p:cNvSpPr>
                <a:spLocks noChangeArrowheads="1"/>
              </p:cNvSpPr>
              <p:nvPr/>
            </p:nvSpPr>
            <p:spPr bwMode="auto">
              <a:xfrm rot="-3600000">
                <a:off x="912" y="1152"/>
                <a:ext cx="480" cy="240"/>
              </a:xfrm>
              <a:prstGeom prst="downArrow">
                <a:avLst>
                  <a:gd name="adj1" fmla="val 50000"/>
                  <a:gd name="adj2" fmla="val 48750"/>
                </a:avLst>
              </a:prstGeom>
              <a:solidFill>
                <a:srgbClr val="FF0000"/>
              </a:soli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46000" name="Arc 240"/>
            <p:cNvSpPr/>
            <p:nvPr/>
          </p:nvSpPr>
          <p:spPr bwMode="auto">
            <a:xfrm rot="712368">
              <a:off x="1683" y="1216"/>
              <a:ext cx="285" cy="161"/>
            </a:xfrm>
            <a:custGeom>
              <a:avLst/>
              <a:gdLst>
                <a:gd name="G0" fmla="+- 5849 0 0"/>
                <a:gd name="G1" fmla="+- 21600 0 0"/>
                <a:gd name="G2" fmla="+- 21600 0 0"/>
                <a:gd name="T0" fmla="*/ 0 w 26325"/>
                <a:gd name="T1" fmla="*/ 807 h 21600"/>
                <a:gd name="T2" fmla="*/ 26325 w 26325"/>
                <a:gd name="T3" fmla="*/ 14723 h 21600"/>
                <a:gd name="T4" fmla="*/ 5849 w 2632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325" h="21600" fill="none" extrusionOk="0">
                  <a:moveTo>
                    <a:pt x="-1" y="806"/>
                  </a:moveTo>
                  <a:cubicBezTo>
                    <a:pt x="1903" y="271"/>
                    <a:pt x="3871" y="-1"/>
                    <a:pt x="5849" y="0"/>
                  </a:cubicBezTo>
                  <a:cubicBezTo>
                    <a:pt x="15128" y="0"/>
                    <a:pt x="23370" y="5926"/>
                    <a:pt x="26325" y="14722"/>
                  </a:cubicBezTo>
                </a:path>
                <a:path w="26325" h="21600" stroke="0" extrusionOk="0">
                  <a:moveTo>
                    <a:pt x="-1" y="806"/>
                  </a:moveTo>
                  <a:cubicBezTo>
                    <a:pt x="1903" y="271"/>
                    <a:pt x="3871" y="-1"/>
                    <a:pt x="5849" y="0"/>
                  </a:cubicBezTo>
                  <a:cubicBezTo>
                    <a:pt x="15128" y="0"/>
                    <a:pt x="23370" y="5926"/>
                    <a:pt x="26325" y="14722"/>
                  </a:cubicBezTo>
                  <a:lnTo>
                    <a:pt x="5849" y="21600"/>
                  </a:lnTo>
                  <a:close/>
                </a:path>
              </a:pathLst>
            </a:custGeom>
            <a:noFill/>
            <a:ln w="358775">
              <a:solidFill>
                <a:srgbClr val="001A00"/>
              </a:solidFill>
              <a:rou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2560" name="Group 241"/>
          <p:cNvGrpSpPr/>
          <p:nvPr/>
        </p:nvGrpSpPr>
        <p:grpSpPr bwMode="auto">
          <a:xfrm>
            <a:off x="3335338" y="3213100"/>
            <a:ext cx="1524000" cy="1600200"/>
            <a:chOff x="2112" y="1920"/>
            <a:chExt cx="960" cy="1008"/>
          </a:xfrm>
        </p:grpSpPr>
        <p:grpSp>
          <p:nvGrpSpPr>
            <p:cNvPr id="62561" name="Group 242"/>
            <p:cNvGrpSpPr/>
            <p:nvPr/>
          </p:nvGrpSpPr>
          <p:grpSpPr bwMode="auto">
            <a:xfrm>
              <a:off x="2112" y="1920"/>
              <a:ext cx="960" cy="1008"/>
              <a:chOff x="2112" y="1920"/>
              <a:chExt cx="960" cy="1008"/>
            </a:xfrm>
          </p:grpSpPr>
          <p:grpSp>
            <p:nvGrpSpPr>
              <p:cNvPr id="62562" name="Group 243"/>
              <p:cNvGrpSpPr/>
              <p:nvPr/>
            </p:nvGrpSpPr>
            <p:grpSpPr bwMode="auto">
              <a:xfrm>
                <a:off x="2160" y="1920"/>
                <a:ext cx="768" cy="733"/>
                <a:chOff x="2448" y="2064"/>
                <a:chExt cx="1056" cy="1008"/>
              </a:xfrm>
            </p:grpSpPr>
            <p:grpSp>
              <p:nvGrpSpPr>
                <p:cNvPr id="62563" name="Group 244"/>
                <p:cNvGrpSpPr/>
                <p:nvPr/>
              </p:nvGrpSpPr>
              <p:grpSpPr bwMode="auto">
                <a:xfrm>
                  <a:off x="2448" y="2064"/>
                  <a:ext cx="1056" cy="1008"/>
                  <a:chOff x="2256" y="576"/>
                  <a:chExt cx="1056" cy="1056"/>
                </a:xfrm>
              </p:grpSpPr>
              <p:grpSp>
                <p:nvGrpSpPr>
                  <p:cNvPr id="62564" name="Group 245"/>
                  <p:cNvGrpSpPr/>
                  <p:nvPr/>
                </p:nvGrpSpPr>
                <p:grpSpPr bwMode="auto">
                  <a:xfrm>
                    <a:off x="2256" y="576"/>
                    <a:ext cx="1056" cy="1056"/>
                    <a:chOff x="1728" y="624"/>
                    <a:chExt cx="1056" cy="1056"/>
                  </a:xfrm>
                </p:grpSpPr>
                <p:sp>
                  <p:nvSpPr>
                    <p:cNvPr id="246006" name="Arc 246"/>
                    <p:cNvSpPr/>
                    <p:nvPr/>
                  </p:nvSpPr>
                  <p:spPr bwMode="auto">
                    <a:xfrm flipV="1">
                      <a:off x="1982" y="879"/>
                      <a:ext cx="529" cy="546"/>
                    </a:xfrm>
                    <a:custGeom>
                      <a:avLst/>
                      <a:gdLst>
                        <a:gd name="G0" fmla="+- 21600 0 0"/>
                        <a:gd name="G1" fmla="+- 21600 0 0"/>
                        <a:gd name="G2" fmla="+- 21600 0 0"/>
                        <a:gd name="T0" fmla="*/ 1015 w 43200"/>
                        <a:gd name="T1" fmla="*/ 28143 h 43200"/>
                        <a:gd name="T2" fmla="*/ 12117 w 43200"/>
                        <a:gd name="T3" fmla="*/ 41007 h 43200"/>
                        <a:gd name="T4" fmla="*/ 21600 w 43200"/>
                        <a:gd name="T5" fmla="*/ 21600 h 432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43200" h="43200" fill="none" extrusionOk="0">
                          <a:moveTo>
                            <a:pt x="1014" y="28143"/>
                          </a:moveTo>
                          <a:cubicBezTo>
                            <a:pt x="342" y="26027"/>
                            <a:pt x="0" y="23820"/>
                            <a:pt x="0" y="21600"/>
                          </a:cubicBezTo>
                          <a:cubicBezTo>
                            <a:pt x="0" y="9670"/>
                            <a:pt x="9670" y="0"/>
                            <a:pt x="21600" y="0"/>
                          </a:cubicBezTo>
                          <a:cubicBezTo>
                            <a:pt x="33529" y="0"/>
                            <a:pt x="43200" y="9670"/>
                            <a:pt x="43200" y="21600"/>
                          </a:cubicBezTo>
                          <a:cubicBezTo>
                            <a:pt x="43200" y="33529"/>
                            <a:pt x="33529" y="43200"/>
                            <a:pt x="21600" y="43200"/>
                          </a:cubicBezTo>
                          <a:cubicBezTo>
                            <a:pt x="18313" y="43200"/>
                            <a:pt x="15069" y="42449"/>
                            <a:pt x="12116" y="41007"/>
                          </a:cubicBezTo>
                        </a:path>
                        <a:path w="43200" h="43200" stroke="0" extrusionOk="0">
                          <a:moveTo>
                            <a:pt x="1014" y="28143"/>
                          </a:moveTo>
                          <a:cubicBezTo>
                            <a:pt x="342" y="26027"/>
                            <a:pt x="0" y="23820"/>
                            <a:pt x="0" y="21600"/>
                          </a:cubicBezTo>
                          <a:cubicBezTo>
                            <a:pt x="0" y="9670"/>
                            <a:pt x="9670" y="0"/>
                            <a:pt x="21600" y="0"/>
                          </a:cubicBezTo>
                          <a:cubicBezTo>
                            <a:pt x="33529" y="0"/>
                            <a:pt x="43200" y="9670"/>
                            <a:pt x="43200" y="21600"/>
                          </a:cubicBezTo>
                          <a:cubicBezTo>
                            <a:pt x="43200" y="33529"/>
                            <a:pt x="33529" y="43200"/>
                            <a:pt x="21600" y="43200"/>
                          </a:cubicBezTo>
                          <a:cubicBezTo>
                            <a:pt x="18313" y="43200"/>
                            <a:pt x="15069" y="42449"/>
                            <a:pt x="12116" y="41007"/>
                          </a:cubicBezTo>
                          <a:lnTo>
                            <a:pt x="21600" y="21600"/>
                          </a:lnTo>
                          <a:close/>
                        </a:path>
                      </a:pathLst>
                    </a:custGeom>
                    <a:noFill/>
                    <a:ln w="57150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6007" name="Arc 247"/>
                    <p:cNvSpPr/>
                    <p:nvPr/>
                  </p:nvSpPr>
                  <p:spPr bwMode="auto">
                    <a:xfrm flipV="1">
                      <a:off x="1736" y="624"/>
                      <a:ext cx="1048" cy="1056"/>
                    </a:xfrm>
                    <a:custGeom>
                      <a:avLst/>
                      <a:gdLst>
                        <a:gd name="G0" fmla="+- 21246 0 0"/>
                        <a:gd name="G1" fmla="+- 21600 0 0"/>
                        <a:gd name="G2" fmla="+- 21600 0 0"/>
                        <a:gd name="T0" fmla="*/ 0 w 42846"/>
                        <a:gd name="T1" fmla="*/ 17707 h 43200"/>
                        <a:gd name="T2" fmla="*/ 4519 w 42846"/>
                        <a:gd name="T3" fmla="*/ 35266 h 43200"/>
                        <a:gd name="T4" fmla="*/ 21246 w 42846"/>
                        <a:gd name="T5" fmla="*/ 21600 h 432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42846" h="43200" fill="none" extrusionOk="0">
                          <a:moveTo>
                            <a:pt x="-1" y="17706"/>
                          </a:moveTo>
                          <a:cubicBezTo>
                            <a:pt x="1879" y="7449"/>
                            <a:pt x="10818" y="-1"/>
                            <a:pt x="21246" y="0"/>
                          </a:cubicBezTo>
                          <a:cubicBezTo>
                            <a:pt x="33175" y="0"/>
                            <a:pt x="42846" y="9670"/>
                            <a:pt x="42846" y="21600"/>
                          </a:cubicBezTo>
                          <a:cubicBezTo>
                            <a:pt x="42846" y="33529"/>
                            <a:pt x="33175" y="43200"/>
                            <a:pt x="21246" y="43200"/>
                          </a:cubicBezTo>
                          <a:cubicBezTo>
                            <a:pt x="14762" y="43200"/>
                            <a:pt x="8621" y="40287"/>
                            <a:pt x="4518" y="35266"/>
                          </a:cubicBezTo>
                        </a:path>
                        <a:path w="42846" h="43200" stroke="0" extrusionOk="0">
                          <a:moveTo>
                            <a:pt x="-1" y="17706"/>
                          </a:moveTo>
                          <a:cubicBezTo>
                            <a:pt x="1879" y="7449"/>
                            <a:pt x="10818" y="-1"/>
                            <a:pt x="21246" y="0"/>
                          </a:cubicBezTo>
                          <a:cubicBezTo>
                            <a:pt x="33175" y="0"/>
                            <a:pt x="42846" y="9670"/>
                            <a:pt x="42846" y="21600"/>
                          </a:cubicBezTo>
                          <a:cubicBezTo>
                            <a:pt x="42846" y="33529"/>
                            <a:pt x="33175" y="43200"/>
                            <a:pt x="21246" y="43200"/>
                          </a:cubicBezTo>
                          <a:cubicBezTo>
                            <a:pt x="14762" y="43200"/>
                            <a:pt x="8621" y="40287"/>
                            <a:pt x="4518" y="35266"/>
                          </a:cubicBezTo>
                          <a:lnTo>
                            <a:pt x="21246" y="21600"/>
                          </a:lnTo>
                          <a:close/>
                        </a:path>
                      </a:pathLst>
                    </a:custGeom>
                    <a:noFill/>
                    <a:ln w="57150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6008" name="Line 2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96" y="692"/>
                      <a:ext cx="133" cy="218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grpSp>
                  <p:nvGrpSpPr>
                    <p:cNvPr id="62565" name="Group 249"/>
                    <p:cNvGrpSpPr/>
                    <p:nvPr/>
                  </p:nvGrpSpPr>
                  <p:grpSpPr bwMode="auto">
                    <a:xfrm>
                      <a:off x="1845" y="708"/>
                      <a:ext cx="151" cy="167"/>
                      <a:chOff x="1920" y="912"/>
                      <a:chExt cx="432" cy="480"/>
                    </a:xfrm>
                  </p:grpSpPr>
                  <p:sp>
                    <p:nvSpPr>
                      <p:cNvPr id="246010" name="Line 25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258" y="911"/>
                        <a:ext cx="94" cy="145"/>
                      </a:xfrm>
                      <a:prstGeom prst="line">
                        <a:avLst/>
                      </a:prstGeom>
                      <a:noFill/>
                      <a:ln w="28575" cap="sq">
                        <a:solidFill>
                          <a:srgbClr val="3366F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/>
                      <a:lstStyle/>
                      <a:p>
                        <a:pPr>
                          <a:defRPr/>
                        </a:pPr>
                        <a:endParaRPr lang="zh-CN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endParaRPr>
                      </a:p>
                    </p:txBody>
                  </p:sp>
                  <p:sp>
                    <p:nvSpPr>
                      <p:cNvPr id="246011" name="Line 25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207" y="960"/>
                        <a:ext cx="98" cy="141"/>
                      </a:xfrm>
                      <a:prstGeom prst="line">
                        <a:avLst/>
                      </a:prstGeom>
                      <a:noFill/>
                      <a:ln w="28575" cap="sq">
                        <a:solidFill>
                          <a:srgbClr val="3366F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/>
                      <a:lstStyle/>
                      <a:p>
                        <a:pPr>
                          <a:defRPr/>
                        </a:pPr>
                        <a:endParaRPr lang="zh-CN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endParaRPr>
                      </a:p>
                    </p:txBody>
                  </p:sp>
                  <p:sp>
                    <p:nvSpPr>
                      <p:cNvPr id="246012" name="Line 25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160" y="1006"/>
                        <a:ext cx="98" cy="145"/>
                      </a:xfrm>
                      <a:prstGeom prst="line">
                        <a:avLst/>
                      </a:prstGeom>
                      <a:noFill/>
                      <a:ln w="28575" cap="sq">
                        <a:solidFill>
                          <a:srgbClr val="3366F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/>
                      <a:lstStyle/>
                      <a:p>
                        <a:pPr>
                          <a:defRPr/>
                        </a:pPr>
                        <a:endParaRPr lang="zh-CN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endParaRPr>
                      </a:p>
                    </p:txBody>
                  </p:sp>
                  <p:sp>
                    <p:nvSpPr>
                      <p:cNvPr id="246013" name="Line 25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112" y="1056"/>
                        <a:ext cx="94" cy="145"/>
                      </a:xfrm>
                      <a:prstGeom prst="line">
                        <a:avLst/>
                      </a:prstGeom>
                      <a:noFill/>
                      <a:ln w="28575" cap="sq">
                        <a:solidFill>
                          <a:srgbClr val="3366F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/>
                      <a:lstStyle/>
                      <a:p>
                        <a:pPr>
                          <a:defRPr/>
                        </a:pPr>
                        <a:endParaRPr lang="zh-CN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endParaRPr>
                      </a:p>
                    </p:txBody>
                  </p:sp>
                  <p:sp>
                    <p:nvSpPr>
                      <p:cNvPr id="246014" name="Line 25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065" y="1101"/>
                        <a:ext cx="94" cy="145"/>
                      </a:xfrm>
                      <a:prstGeom prst="line">
                        <a:avLst/>
                      </a:prstGeom>
                      <a:noFill/>
                      <a:ln w="28575" cap="sq">
                        <a:solidFill>
                          <a:srgbClr val="3366F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/>
                      <a:lstStyle/>
                      <a:p>
                        <a:pPr>
                          <a:defRPr/>
                        </a:pPr>
                        <a:endParaRPr lang="zh-CN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endParaRPr>
                      </a:p>
                    </p:txBody>
                  </p:sp>
                  <p:sp>
                    <p:nvSpPr>
                      <p:cNvPr id="246015" name="Line 25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014" y="1151"/>
                        <a:ext cx="98" cy="145"/>
                      </a:xfrm>
                      <a:prstGeom prst="line">
                        <a:avLst/>
                      </a:prstGeom>
                      <a:noFill/>
                      <a:ln w="28575" cap="sq">
                        <a:solidFill>
                          <a:srgbClr val="3366F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/>
                      <a:lstStyle/>
                      <a:p>
                        <a:pPr>
                          <a:defRPr/>
                        </a:pPr>
                        <a:endParaRPr lang="zh-CN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endParaRPr>
                      </a:p>
                    </p:txBody>
                  </p:sp>
                  <p:sp>
                    <p:nvSpPr>
                      <p:cNvPr id="246016" name="Line 25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20" y="1246"/>
                        <a:ext cx="94" cy="145"/>
                      </a:xfrm>
                      <a:prstGeom prst="line">
                        <a:avLst/>
                      </a:prstGeom>
                      <a:noFill/>
                      <a:ln w="28575" cap="sq">
                        <a:solidFill>
                          <a:srgbClr val="3366F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/>
                      <a:lstStyle/>
                      <a:p>
                        <a:pPr>
                          <a:defRPr/>
                        </a:pPr>
                        <a:endParaRPr lang="zh-CN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endParaRPr>
                      </a:p>
                    </p:txBody>
                  </p:sp>
                  <p:sp>
                    <p:nvSpPr>
                      <p:cNvPr id="246017" name="Line 25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67" y="1201"/>
                        <a:ext cx="98" cy="141"/>
                      </a:xfrm>
                      <a:prstGeom prst="line">
                        <a:avLst/>
                      </a:prstGeom>
                      <a:noFill/>
                      <a:ln w="28575" cap="sq">
                        <a:solidFill>
                          <a:srgbClr val="3366F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/>
                      <a:lstStyle/>
                      <a:p>
                        <a:pPr>
                          <a:defRPr/>
                        </a:pPr>
                        <a:endParaRPr lang="zh-CN" altLang="en-US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endParaRPr>
                      </a:p>
                    </p:txBody>
                  </p:sp>
                </p:grpSp>
                <p:sp>
                  <p:nvSpPr>
                    <p:cNvPr id="246018" name="Line 258"/>
                    <p:cNvSpPr>
                      <a:spLocks noChangeShapeType="1"/>
                    </p:cNvSpPr>
                    <p:nvPr/>
                  </p:nvSpPr>
                  <p:spPr bwMode="auto">
                    <a:xfrm rot="-2557711">
                      <a:off x="1947" y="1043"/>
                      <a:ext cx="33" cy="50"/>
                    </a:xfrm>
                    <a:prstGeom prst="line">
                      <a:avLst/>
                    </a:prstGeom>
                    <a:noFill/>
                    <a:ln w="12700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6019" name="Line 259"/>
                    <p:cNvSpPr>
                      <a:spLocks noChangeShapeType="1"/>
                    </p:cNvSpPr>
                    <p:nvPr/>
                  </p:nvSpPr>
                  <p:spPr bwMode="auto">
                    <a:xfrm rot="-3216124">
                      <a:off x="1937" y="1058"/>
                      <a:ext cx="35" cy="51"/>
                    </a:xfrm>
                    <a:prstGeom prst="line">
                      <a:avLst/>
                    </a:prstGeom>
                    <a:noFill/>
                    <a:ln w="12700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6020" name="Line 260"/>
                    <p:cNvSpPr>
                      <a:spLocks noChangeShapeType="1"/>
                    </p:cNvSpPr>
                    <p:nvPr/>
                  </p:nvSpPr>
                  <p:spPr bwMode="auto">
                    <a:xfrm rot="-3629691">
                      <a:off x="1937" y="1083"/>
                      <a:ext cx="35" cy="51"/>
                    </a:xfrm>
                    <a:prstGeom prst="line">
                      <a:avLst/>
                    </a:prstGeom>
                    <a:noFill/>
                    <a:ln w="12700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6021" name="Line 261"/>
                    <p:cNvSpPr>
                      <a:spLocks noChangeShapeType="1"/>
                    </p:cNvSpPr>
                    <p:nvPr/>
                  </p:nvSpPr>
                  <p:spPr bwMode="auto">
                    <a:xfrm rot="-4431536">
                      <a:off x="1938" y="1106"/>
                      <a:ext cx="33" cy="51"/>
                    </a:xfrm>
                    <a:prstGeom prst="line">
                      <a:avLst/>
                    </a:prstGeom>
                    <a:noFill/>
                    <a:ln w="12700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6022" name="Line 262"/>
                    <p:cNvSpPr>
                      <a:spLocks noChangeShapeType="1"/>
                    </p:cNvSpPr>
                    <p:nvPr/>
                  </p:nvSpPr>
                  <p:spPr bwMode="auto">
                    <a:xfrm rot="-4520132">
                      <a:off x="1938" y="1129"/>
                      <a:ext cx="33" cy="51"/>
                    </a:xfrm>
                    <a:prstGeom prst="line">
                      <a:avLst/>
                    </a:prstGeom>
                    <a:noFill/>
                    <a:ln w="12700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6023" name="Line 263"/>
                    <p:cNvSpPr>
                      <a:spLocks noChangeShapeType="1"/>
                    </p:cNvSpPr>
                    <p:nvPr/>
                  </p:nvSpPr>
                  <p:spPr bwMode="auto">
                    <a:xfrm rot="-4737559">
                      <a:off x="1937" y="1152"/>
                      <a:ext cx="35" cy="51"/>
                    </a:xfrm>
                    <a:prstGeom prst="line">
                      <a:avLst/>
                    </a:prstGeom>
                    <a:noFill/>
                    <a:ln w="12700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6024" name="Line 26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728" y="1210"/>
                      <a:ext cx="252" cy="50"/>
                    </a:xfrm>
                    <a:prstGeom prst="line">
                      <a:avLst/>
                    </a:prstGeom>
                    <a:noFill/>
                    <a:ln w="12700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</p:grpSp>
              <p:sp>
                <p:nvSpPr>
                  <p:cNvPr id="246025" name="Line 265"/>
                  <p:cNvSpPr>
                    <a:spLocks noChangeShapeType="1"/>
                  </p:cNvSpPr>
                  <p:nvPr/>
                </p:nvSpPr>
                <p:spPr bwMode="auto">
                  <a:xfrm>
                    <a:off x="2784" y="576"/>
                    <a:ext cx="0" cy="264"/>
                  </a:xfrm>
                  <a:prstGeom prst="line">
                    <a:avLst/>
                  </a:prstGeom>
                  <a:noFill/>
                  <a:ln w="57150" cap="sq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6026" name="Line 26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014" y="805"/>
                    <a:ext cx="210" cy="176"/>
                  </a:xfrm>
                  <a:prstGeom prst="line">
                    <a:avLst/>
                  </a:prstGeom>
                  <a:noFill/>
                  <a:ln w="57150" cap="sq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p:grpSp>
            <p:grpSp>
              <p:nvGrpSpPr>
                <p:cNvPr id="62566" name="Group 267"/>
                <p:cNvGrpSpPr/>
                <p:nvPr/>
              </p:nvGrpSpPr>
              <p:grpSpPr bwMode="auto">
                <a:xfrm>
                  <a:off x="2448" y="2256"/>
                  <a:ext cx="526" cy="428"/>
                  <a:chOff x="4320" y="2064"/>
                  <a:chExt cx="526" cy="428"/>
                </a:xfrm>
              </p:grpSpPr>
              <p:sp>
                <p:nvSpPr>
                  <p:cNvPr id="246028" name="Arc 268"/>
                  <p:cNvSpPr/>
                  <p:nvPr/>
                </p:nvSpPr>
                <p:spPr bwMode="auto">
                  <a:xfrm flipV="1">
                    <a:off x="4320" y="2065"/>
                    <a:ext cx="527" cy="428"/>
                  </a:xfrm>
                  <a:custGeom>
                    <a:avLst/>
                    <a:gdLst>
                      <a:gd name="G0" fmla="+- 21600 0 0"/>
                      <a:gd name="G1" fmla="+- 4579 0 0"/>
                      <a:gd name="G2" fmla="+- 21600 0 0"/>
                      <a:gd name="T0" fmla="*/ 4951 w 21600"/>
                      <a:gd name="T1" fmla="*/ 18340 h 18340"/>
                      <a:gd name="T2" fmla="*/ 491 w 21600"/>
                      <a:gd name="T3" fmla="*/ 0 h 18340"/>
                      <a:gd name="T4" fmla="*/ 21600 w 21600"/>
                      <a:gd name="T5" fmla="*/ 4579 h 183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18340" fill="none" extrusionOk="0">
                        <a:moveTo>
                          <a:pt x="4950" y="18340"/>
                        </a:moveTo>
                        <a:cubicBezTo>
                          <a:pt x="1750" y="14468"/>
                          <a:pt x="0" y="9602"/>
                          <a:pt x="0" y="4579"/>
                        </a:cubicBezTo>
                        <a:cubicBezTo>
                          <a:pt x="-1" y="3039"/>
                          <a:pt x="164" y="1504"/>
                          <a:pt x="490" y="-1"/>
                        </a:cubicBezTo>
                      </a:path>
                      <a:path w="21600" h="18340" stroke="0" extrusionOk="0">
                        <a:moveTo>
                          <a:pt x="4950" y="18340"/>
                        </a:moveTo>
                        <a:cubicBezTo>
                          <a:pt x="1750" y="14468"/>
                          <a:pt x="0" y="9602"/>
                          <a:pt x="0" y="4579"/>
                        </a:cubicBezTo>
                        <a:cubicBezTo>
                          <a:pt x="-1" y="3039"/>
                          <a:pt x="164" y="1504"/>
                          <a:pt x="490" y="-1"/>
                        </a:cubicBezTo>
                        <a:lnTo>
                          <a:pt x="21600" y="4579"/>
                        </a:lnTo>
                        <a:close/>
                      </a:path>
                    </a:pathLst>
                  </a:custGeom>
                  <a:noFill/>
                  <a:ln w="28575" cap="sq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6029" name="Arc 269"/>
                  <p:cNvSpPr/>
                  <p:nvPr/>
                </p:nvSpPr>
                <p:spPr bwMode="auto">
                  <a:xfrm flipV="1">
                    <a:off x="4577" y="2151"/>
                    <a:ext cx="257" cy="234"/>
                  </a:xfrm>
                  <a:custGeom>
                    <a:avLst/>
                    <a:gdLst>
                      <a:gd name="G0" fmla="+- 20270 0 0"/>
                      <a:gd name="G1" fmla="+- 0 0 0"/>
                      <a:gd name="G2" fmla="+- 21600 0 0"/>
                      <a:gd name="T0" fmla="*/ 12199 w 20270"/>
                      <a:gd name="T1" fmla="*/ 20035 h 20035"/>
                      <a:gd name="T2" fmla="*/ 0 w 20270"/>
                      <a:gd name="T3" fmla="*/ 7462 h 20035"/>
                      <a:gd name="T4" fmla="*/ 20270 w 20270"/>
                      <a:gd name="T5" fmla="*/ 0 h 200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270" h="20035" fill="none" extrusionOk="0">
                        <a:moveTo>
                          <a:pt x="12198" y="20035"/>
                        </a:moveTo>
                        <a:cubicBezTo>
                          <a:pt x="6539" y="17755"/>
                          <a:pt x="2107" y="13188"/>
                          <a:pt x="-1" y="7462"/>
                        </a:cubicBezTo>
                      </a:path>
                      <a:path w="20270" h="20035" stroke="0" extrusionOk="0">
                        <a:moveTo>
                          <a:pt x="12198" y="20035"/>
                        </a:moveTo>
                        <a:cubicBezTo>
                          <a:pt x="6539" y="17755"/>
                          <a:pt x="2107" y="13188"/>
                          <a:pt x="-1" y="7462"/>
                        </a:cubicBezTo>
                        <a:lnTo>
                          <a:pt x="20270" y="0"/>
                        </a:lnTo>
                        <a:close/>
                      </a:path>
                    </a:pathLst>
                  </a:custGeom>
                  <a:noFill/>
                  <a:ln w="28575" cap="sq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6030" name="Line 270"/>
                  <p:cNvSpPr>
                    <a:spLocks noChangeShapeType="1"/>
                  </p:cNvSpPr>
                  <p:nvPr/>
                </p:nvSpPr>
                <p:spPr bwMode="auto">
                  <a:xfrm>
                    <a:off x="4429" y="2080"/>
                    <a:ext cx="188" cy="144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6031" name="Line 271"/>
                  <p:cNvSpPr>
                    <a:spLocks noChangeShapeType="1"/>
                  </p:cNvSpPr>
                  <p:nvPr/>
                </p:nvSpPr>
                <p:spPr bwMode="auto">
                  <a:xfrm>
                    <a:off x="4353" y="2205"/>
                    <a:ext cx="227" cy="91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6032" name="Line 272"/>
                  <p:cNvSpPr>
                    <a:spLocks noChangeShapeType="1"/>
                  </p:cNvSpPr>
                  <p:nvPr/>
                </p:nvSpPr>
                <p:spPr bwMode="auto">
                  <a:xfrm>
                    <a:off x="4409" y="2098"/>
                    <a:ext cx="208" cy="144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6033" name="Line 273"/>
                  <p:cNvSpPr>
                    <a:spLocks noChangeShapeType="1"/>
                  </p:cNvSpPr>
                  <p:nvPr/>
                </p:nvSpPr>
                <p:spPr bwMode="auto">
                  <a:xfrm>
                    <a:off x="4390" y="2115"/>
                    <a:ext cx="208" cy="127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6034" name="Line 274"/>
                  <p:cNvSpPr>
                    <a:spLocks noChangeShapeType="1"/>
                  </p:cNvSpPr>
                  <p:nvPr/>
                </p:nvSpPr>
                <p:spPr bwMode="auto">
                  <a:xfrm>
                    <a:off x="4390" y="2133"/>
                    <a:ext cx="208" cy="127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6035" name="Line 275"/>
                  <p:cNvSpPr>
                    <a:spLocks noChangeShapeType="1"/>
                  </p:cNvSpPr>
                  <p:nvPr/>
                </p:nvSpPr>
                <p:spPr bwMode="auto">
                  <a:xfrm>
                    <a:off x="4390" y="2151"/>
                    <a:ext cx="208" cy="127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6036" name="Line 276"/>
                  <p:cNvSpPr>
                    <a:spLocks noChangeShapeType="1"/>
                  </p:cNvSpPr>
                  <p:nvPr/>
                </p:nvSpPr>
                <p:spPr bwMode="auto">
                  <a:xfrm>
                    <a:off x="4390" y="2169"/>
                    <a:ext cx="190" cy="109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6037" name="Line 277"/>
                  <p:cNvSpPr>
                    <a:spLocks noChangeShapeType="1"/>
                  </p:cNvSpPr>
                  <p:nvPr/>
                </p:nvSpPr>
                <p:spPr bwMode="auto">
                  <a:xfrm>
                    <a:off x="4371" y="2187"/>
                    <a:ext cx="209" cy="91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p:grpSp>
          </p:grpSp>
          <p:sp>
            <p:nvSpPr>
              <p:cNvPr id="62578" name="Text Box 278"/>
              <p:cNvSpPr txBox="1">
                <a:spLocks noChangeArrowheads="1"/>
              </p:cNvSpPr>
              <p:nvPr/>
            </p:nvSpPr>
            <p:spPr bwMode="auto">
              <a:xfrm>
                <a:off x="2112" y="2640"/>
                <a:ext cx="960" cy="288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zh-CN" altLang="en-US" sz="2400">
                    <a:solidFill>
                      <a:srgbClr val="000400"/>
                    </a:solidFill>
                    <a:latin typeface="Tahoma" panose="020B0604030504040204" pitchFamily="34" charset="0"/>
                    <a:ea typeface="黑体" panose="02010609060101010101" pitchFamily="49" charset="-122"/>
                  </a:rPr>
                  <a:t>重组</a:t>
                </a:r>
                <a:r>
                  <a:rPr lang="en-US" altLang="zh-CN" sz="2400">
                    <a:solidFill>
                      <a:srgbClr val="000400"/>
                    </a:solidFill>
                    <a:latin typeface="Tahoma" panose="020B0604030504040204" pitchFamily="34" charset="0"/>
                    <a:ea typeface="黑体" panose="02010609060101010101" pitchFamily="49" charset="-122"/>
                  </a:rPr>
                  <a:t>DNA</a:t>
                </a:r>
                <a:endParaRPr lang="en-US" altLang="zh-CN" sz="2400">
                  <a:solidFill>
                    <a:srgbClr val="000400"/>
                  </a:solidFill>
                  <a:latin typeface="Tahoma" panose="020B0604030504040204" pitchFamily="34" charset="0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46039" name="Arc 279"/>
            <p:cNvSpPr/>
            <p:nvPr/>
          </p:nvSpPr>
          <p:spPr bwMode="auto">
            <a:xfrm rot="299989">
              <a:off x="2544" y="2022"/>
              <a:ext cx="244" cy="151"/>
            </a:xfrm>
            <a:custGeom>
              <a:avLst/>
              <a:gdLst>
                <a:gd name="G0" fmla="+- 5849 0 0"/>
                <a:gd name="G1" fmla="+- 21600 0 0"/>
                <a:gd name="G2" fmla="+- 21600 0 0"/>
                <a:gd name="T0" fmla="*/ 0 w 26325"/>
                <a:gd name="T1" fmla="*/ 807 h 21600"/>
                <a:gd name="T2" fmla="*/ 26325 w 26325"/>
                <a:gd name="T3" fmla="*/ 14723 h 21600"/>
                <a:gd name="T4" fmla="*/ 5849 w 2632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325" h="21600" fill="none" extrusionOk="0">
                  <a:moveTo>
                    <a:pt x="-1" y="806"/>
                  </a:moveTo>
                  <a:cubicBezTo>
                    <a:pt x="1903" y="271"/>
                    <a:pt x="3871" y="-1"/>
                    <a:pt x="5849" y="0"/>
                  </a:cubicBezTo>
                  <a:cubicBezTo>
                    <a:pt x="15128" y="0"/>
                    <a:pt x="23370" y="5926"/>
                    <a:pt x="26325" y="14722"/>
                  </a:cubicBezTo>
                </a:path>
                <a:path w="26325" h="21600" stroke="0" extrusionOk="0">
                  <a:moveTo>
                    <a:pt x="-1" y="806"/>
                  </a:moveTo>
                  <a:cubicBezTo>
                    <a:pt x="1903" y="271"/>
                    <a:pt x="3871" y="-1"/>
                    <a:pt x="5849" y="0"/>
                  </a:cubicBezTo>
                  <a:cubicBezTo>
                    <a:pt x="15128" y="0"/>
                    <a:pt x="23370" y="5926"/>
                    <a:pt x="26325" y="14722"/>
                  </a:cubicBezTo>
                  <a:lnTo>
                    <a:pt x="5849" y="21600"/>
                  </a:lnTo>
                  <a:close/>
                </a:path>
              </a:pathLst>
            </a:custGeom>
            <a:noFill/>
            <a:ln w="358775">
              <a:solidFill>
                <a:srgbClr val="001A00"/>
              </a:solidFill>
              <a:rou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2567" name="Group 280"/>
          <p:cNvGrpSpPr/>
          <p:nvPr/>
        </p:nvGrpSpPr>
        <p:grpSpPr bwMode="auto">
          <a:xfrm>
            <a:off x="5032375" y="596900"/>
            <a:ext cx="1481138" cy="1417638"/>
            <a:chOff x="3170" y="240"/>
            <a:chExt cx="933" cy="893"/>
          </a:xfrm>
        </p:grpSpPr>
        <p:grpSp>
          <p:nvGrpSpPr>
            <p:cNvPr id="62568" name="Group 281"/>
            <p:cNvGrpSpPr/>
            <p:nvPr/>
          </p:nvGrpSpPr>
          <p:grpSpPr bwMode="auto">
            <a:xfrm>
              <a:off x="3170" y="240"/>
              <a:ext cx="766" cy="816"/>
              <a:chOff x="3170" y="240"/>
              <a:chExt cx="766" cy="816"/>
            </a:xfrm>
          </p:grpSpPr>
          <p:grpSp>
            <p:nvGrpSpPr>
              <p:cNvPr id="62569" name="Group 282"/>
              <p:cNvGrpSpPr/>
              <p:nvPr/>
            </p:nvGrpSpPr>
            <p:grpSpPr bwMode="auto">
              <a:xfrm rot="5400000">
                <a:off x="2870" y="540"/>
                <a:ext cx="816" cy="215"/>
                <a:chOff x="1248" y="2256"/>
                <a:chExt cx="3648" cy="960"/>
              </a:xfrm>
            </p:grpSpPr>
            <p:sp>
              <p:nvSpPr>
                <p:cNvPr id="246043" name="Line 283"/>
                <p:cNvSpPr>
                  <a:spLocks noChangeShapeType="1"/>
                </p:cNvSpPr>
                <p:nvPr/>
              </p:nvSpPr>
              <p:spPr bwMode="auto">
                <a:xfrm>
                  <a:off x="1250" y="2254"/>
                  <a:ext cx="2785" cy="0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44" name="Line 284"/>
                <p:cNvSpPr>
                  <a:spLocks noChangeShapeType="1"/>
                </p:cNvSpPr>
                <p:nvPr/>
              </p:nvSpPr>
              <p:spPr bwMode="auto">
                <a:xfrm>
                  <a:off x="2091" y="3191"/>
                  <a:ext cx="2808" cy="0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45" name="Line 285"/>
                <p:cNvSpPr>
                  <a:spLocks noChangeShapeType="1"/>
                </p:cNvSpPr>
                <p:nvPr/>
              </p:nvSpPr>
              <p:spPr bwMode="auto">
                <a:xfrm>
                  <a:off x="1299" y="2254"/>
                  <a:ext cx="0" cy="143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46" name="Line 286"/>
                <p:cNvSpPr>
                  <a:spLocks noChangeShapeType="1"/>
                </p:cNvSpPr>
                <p:nvPr/>
              </p:nvSpPr>
              <p:spPr bwMode="auto">
                <a:xfrm>
                  <a:off x="1442" y="2254"/>
                  <a:ext cx="0" cy="143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47" name="Line 287"/>
                <p:cNvSpPr>
                  <a:spLocks noChangeShapeType="1"/>
                </p:cNvSpPr>
                <p:nvPr/>
              </p:nvSpPr>
              <p:spPr bwMode="auto">
                <a:xfrm>
                  <a:off x="1586" y="2254"/>
                  <a:ext cx="0" cy="143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48" name="Line 288"/>
                <p:cNvSpPr>
                  <a:spLocks noChangeShapeType="1"/>
                </p:cNvSpPr>
                <p:nvPr/>
              </p:nvSpPr>
              <p:spPr bwMode="auto">
                <a:xfrm>
                  <a:off x="1729" y="2254"/>
                  <a:ext cx="0" cy="143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49" name="Line 289"/>
                <p:cNvSpPr>
                  <a:spLocks noChangeShapeType="1"/>
                </p:cNvSpPr>
                <p:nvPr/>
              </p:nvSpPr>
              <p:spPr bwMode="auto">
                <a:xfrm>
                  <a:off x="1876" y="2254"/>
                  <a:ext cx="0" cy="143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50" name="Line 290"/>
                <p:cNvSpPr>
                  <a:spLocks noChangeShapeType="1"/>
                </p:cNvSpPr>
                <p:nvPr/>
              </p:nvSpPr>
              <p:spPr bwMode="auto">
                <a:xfrm>
                  <a:off x="2019" y="2254"/>
                  <a:ext cx="0" cy="143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51" name="Line 291"/>
                <p:cNvSpPr>
                  <a:spLocks noChangeShapeType="1"/>
                </p:cNvSpPr>
                <p:nvPr/>
              </p:nvSpPr>
              <p:spPr bwMode="auto">
                <a:xfrm>
                  <a:off x="2113" y="2258"/>
                  <a:ext cx="0" cy="960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52" name="Line 292"/>
                <p:cNvSpPr>
                  <a:spLocks noChangeShapeType="1"/>
                </p:cNvSpPr>
                <p:nvPr/>
              </p:nvSpPr>
              <p:spPr bwMode="auto">
                <a:xfrm>
                  <a:off x="2256" y="2258"/>
                  <a:ext cx="0" cy="960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53" name="Line 293"/>
                <p:cNvSpPr>
                  <a:spLocks noChangeShapeType="1"/>
                </p:cNvSpPr>
                <p:nvPr/>
              </p:nvSpPr>
              <p:spPr bwMode="auto">
                <a:xfrm>
                  <a:off x="2448" y="2258"/>
                  <a:ext cx="0" cy="960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54" name="Line 294"/>
                <p:cNvSpPr>
                  <a:spLocks noChangeShapeType="1"/>
                </p:cNvSpPr>
                <p:nvPr/>
              </p:nvSpPr>
              <p:spPr bwMode="auto">
                <a:xfrm>
                  <a:off x="2641" y="2258"/>
                  <a:ext cx="0" cy="960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55" name="Line 295"/>
                <p:cNvSpPr>
                  <a:spLocks noChangeShapeType="1"/>
                </p:cNvSpPr>
                <p:nvPr/>
              </p:nvSpPr>
              <p:spPr bwMode="auto">
                <a:xfrm>
                  <a:off x="2833" y="2258"/>
                  <a:ext cx="0" cy="960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56" name="Line 296"/>
                <p:cNvSpPr>
                  <a:spLocks noChangeShapeType="1"/>
                </p:cNvSpPr>
                <p:nvPr/>
              </p:nvSpPr>
              <p:spPr bwMode="auto">
                <a:xfrm>
                  <a:off x="3025" y="2258"/>
                  <a:ext cx="0" cy="960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57" name="Line 297"/>
                <p:cNvSpPr>
                  <a:spLocks noChangeShapeType="1"/>
                </p:cNvSpPr>
                <p:nvPr/>
              </p:nvSpPr>
              <p:spPr bwMode="auto">
                <a:xfrm>
                  <a:off x="3217" y="2258"/>
                  <a:ext cx="0" cy="960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58" name="Line 298"/>
                <p:cNvSpPr>
                  <a:spLocks noChangeShapeType="1"/>
                </p:cNvSpPr>
                <p:nvPr/>
              </p:nvSpPr>
              <p:spPr bwMode="auto">
                <a:xfrm>
                  <a:off x="3410" y="2258"/>
                  <a:ext cx="0" cy="960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59" name="Line 299"/>
                <p:cNvSpPr>
                  <a:spLocks noChangeShapeType="1"/>
                </p:cNvSpPr>
                <p:nvPr/>
              </p:nvSpPr>
              <p:spPr bwMode="auto">
                <a:xfrm>
                  <a:off x="3602" y="2258"/>
                  <a:ext cx="0" cy="960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60" name="Line 300"/>
                <p:cNvSpPr>
                  <a:spLocks noChangeShapeType="1"/>
                </p:cNvSpPr>
                <p:nvPr/>
              </p:nvSpPr>
              <p:spPr bwMode="auto">
                <a:xfrm>
                  <a:off x="3794" y="2258"/>
                  <a:ext cx="0" cy="960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61" name="Line 301"/>
                <p:cNvSpPr>
                  <a:spLocks noChangeShapeType="1"/>
                </p:cNvSpPr>
                <p:nvPr/>
              </p:nvSpPr>
              <p:spPr bwMode="auto">
                <a:xfrm>
                  <a:off x="3986" y="2258"/>
                  <a:ext cx="0" cy="960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62" name="Line 302"/>
                <p:cNvSpPr>
                  <a:spLocks noChangeShapeType="1"/>
                </p:cNvSpPr>
                <p:nvPr/>
              </p:nvSpPr>
              <p:spPr bwMode="auto">
                <a:xfrm>
                  <a:off x="4129" y="3071"/>
                  <a:ext cx="0" cy="143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63" name="Line 303"/>
                <p:cNvSpPr>
                  <a:spLocks noChangeShapeType="1"/>
                </p:cNvSpPr>
                <p:nvPr/>
              </p:nvSpPr>
              <p:spPr bwMode="auto">
                <a:xfrm>
                  <a:off x="4272" y="3071"/>
                  <a:ext cx="0" cy="143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64" name="Line 304"/>
                <p:cNvSpPr>
                  <a:spLocks noChangeShapeType="1"/>
                </p:cNvSpPr>
                <p:nvPr/>
              </p:nvSpPr>
              <p:spPr bwMode="auto">
                <a:xfrm>
                  <a:off x="4420" y="3071"/>
                  <a:ext cx="0" cy="143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65" name="Line 305"/>
                <p:cNvSpPr>
                  <a:spLocks noChangeShapeType="1"/>
                </p:cNvSpPr>
                <p:nvPr/>
              </p:nvSpPr>
              <p:spPr bwMode="auto">
                <a:xfrm>
                  <a:off x="4563" y="3071"/>
                  <a:ext cx="0" cy="143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66" name="Line 306"/>
                <p:cNvSpPr>
                  <a:spLocks noChangeShapeType="1"/>
                </p:cNvSpPr>
                <p:nvPr/>
              </p:nvSpPr>
              <p:spPr bwMode="auto">
                <a:xfrm>
                  <a:off x="4706" y="3071"/>
                  <a:ext cx="0" cy="143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6067" name="Line 307"/>
                <p:cNvSpPr>
                  <a:spLocks noChangeShapeType="1"/>
                </p:cNvSpPr>
                <p:nvPr/>
              </p:nvSpPr>
              <p:spPr bwMode="auto">
                <a:xfrm>
                  <a:off x="4849" y="3071"/>
                  <a:ext cx="0" cy="143"/>
                </a:xfrm>
                <a:prstGeom prst="line">
                  <a:avLst/>
                </a:prstGeom>
                <a:noFill/>
                <a:ln w="381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246068" name="AutoShape 308"/>
              <p:cNvSpPr>
                <a:spLocks noChangeArrowheads="1"/>
              </p:cNvSpPr>
              <p:nvPr/>
            </p:nvSpPr>
            <p:spPr bwMode="auto">
              <a:xfrm>
                <a:off x="3456" y="384"/>
                <a:ext cx="480" cy="432"/>
              </a:xfrm>
              <a:prstGeom prst="leftArrow">
                <a:avLst>
                  <a:gd name="adj1" fmla="val 50000"/>
                  <a:gd name="adj2" fmla="val 44270"/>
                </a:avLst>
              </a:prstGeom>
              <a:solidFill>
                <a:srgbClr val="000099"/>
              </a:soli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2547" name="Rectangle 309"/>
            <p:cNvSpPr>
              <a:spLocks noChangeArrowheads="1"/>
            </p:cNvSpPr>
            <p:nvPr/>
          </p:nvSpPr>
          <p:spPr bwMode="auto">
            <a:xfrm>
              <a:off x="3219" y="845"/>
              <a:ext cx="884" cy="288"/>
            </a:xfrm>
            <a:prstGeom prst="rect">
              <a:avLst/>
            </a:prstGeom>
            <a:noFill/>
            <a:ln w="76200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2400">
                  <a:solidFill>
                    <a:srgbClr val="000400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目的基因</a:t>
              </a:r>
              <a:endParaRPr lang="zh-CN" altLang="en-US" sz="2400">
                <a:solidFill>
                  <a:srgbClr val="000400"/>
                </a:solidFill>
                <a:latin typeface="Tahoma" panose="020B060403050404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46070" name="Rectangle 310"/>
          <p:cNvSpPr>
            <a:spLocks noChangeArrowheads="1"/>
          </p:cNvSpPr>
          <p:nvPr/>
        </p:nvSpPr>
        <p:spPr bwMode="auto">
          <a:xfrm>
            <a:off x="6345238" y="5660708"/>
            <a:ext cx="2012950" cy="641350"/>
          </a:xfrm>
          <a:prstGeom prst="rect">
            <a:avLst/>
          </a:prstGeom>
          <a:noFill/>
          <a:ln w="76200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60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正常生活</a:t>
            </a:r>
            <a:endParaRPr lang="zh-CN" altLang="en-US" sz="3600">
              <a:solidFill>
                <a:srgbClr val="FF0000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grpSp>
        <p:nvGrpSpPr>
          <p:cNvPr id="62570" name="Group 311"/>
          <p:cNvGrpSpPr/>
          <p:nvPr/>
        </p:nvGrpSpPr>
        <p:grpSpPr bwMode="auto">
          <a:xfrm>
            <a:off x="6156325" y="4868545"/>
            <a:ext cx="2290763" cy="863600"/>
            <a:chOff x="288" y="2976"/>
            <a:chExt cx="1488" cy="630"/>
          </a:xfrm>
        </p:grpSpPr>
        <p:sp>
          <p:nvSpPr>
            <p:cNvPr id="246072" name="AutoShape 312"/>
            <p:cNvSpPr>
              <a:spLocks noChangeArrowheads="1"/>
            </p:cNvSpPr>
            <p:nvPr/>
          </p:nvSpPr>
          <p:spPr bwMode="auto">
            <a:xfrm>
              <a:off x="288" y="3022"/>
              <a:ext cx="1488" cy="584"/>
            </a:xfrm>
            <a:prstGeom prst="downArrow">
              <a:avLst>
                <a:gd name="adj1" fmla="val 46907"/>
                <a:gd name="adj2" fmla="val 61574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545" name="Text Box 313"/>
            <p:cNvSpPr txBox="1">
              <a:spLocks noChangeArrowheads="1"/>
            </p:cNvSpPr>
            <p:nvPr/>
          </p:nvSpPr>
          <p:spPr bwMode="auto">
            <a:xfrm>
              <a:off x="672" y="2976"/>
              <a:ext cx="768" cy="60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400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四环素培养基</a:t>
              </a:r>
              <a:endParaRPr lang="zh-CN" altLang="en-US" sz="2400">
                <a:solidFill>
                  <a:srgbClr val="000400"/>
                </a:solidFill>
                <a:latin typeface="Tahoma" panose="020B060403050404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62571" name="Group 320"/>
          <p:cNvGrpSpPr/>
          <p:nvPr/>
        </p:nvGrpSpPr>
        <p:grpSpPr bwMode="auto">
          <a:xfrm>
            <a:off x="323850" y="3501073"/>
            <a:ext cx="2535238" cy="1295400"/>
            <a:chOff x="295" y="1979"/>
            <a:chExt cx="1597" cy="816"/>
          </a:xfrm>
        </p:grpSpPr>
        <p:grpSp>
          <p:nvGrpSpPr>
            <p:cNvPr id="62572" name="Group 71"/>
            <p:cNvGrpSpPr/>
            <p:nvPr/>
          </p:nvGrpSpPr>
          <p:grpSpPr bwMode="auto">
            <a:xfrm>
              <a:off x="296" y="2016"/>
              <a:ext cx="1596" cy="779"/>
              <a:chOff x="960" y="1536"/>
              <a:chExt cx="2448" cy="1392"/>
            </a:xfrm>
          </p:grpSpPr>
          <p:sp>
            <p:nvSpPr>
              <p:cNvPr id="245832" name="AutoShape 72"/>
              <p:cNvSpPr>
                <a:spLocks noChangeArrowheads="1"/>
              </p:cNvSpPr>
              <p:nvPr/>
            </p:nvSpPr>
            <p:spPr bwMode="auto">
              <a:xfrm>
                <a:off x="960" y="1536"/>
                <a:ext cx="2448" cy="1392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9966"/>
                  </a:gs>
                  <a:gs pos="100000">
                    <a:srgbClr val="FF996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33" name="Oval 73"/>
              <p:cNvSpPr>
                <a:spLocks noChangeArrowheads="1"/>
              </p:cNvSpPr>
              <p:nvPr/>
            </p:nvSpPr>
            <p:spPr bwMode="auto">
              <a:xfrm>
                <a:off x="1873" y="1872"/>
                <a:ext cx="480" cy="481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700" cap="sq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34" name="Oval 74"/>
              <p:cNvSpPr>
                <a:spLocks noChangeArrowheads="1"/>
              </p:cNvSpPr>
              <p:nvPr/>
            </p:nvSpPr>
            <p:spPr bwMode="auto">
              <a:xfrm>
                <a:off x="1393" y="2111"/>
                <a:ext cx="95" cy="145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35" name="Oval 75"/>
              <p:cNvSpPr>
                <a:spLocks noChangeArrowheads="1"/>
              </p:cNvSpPr>
              <p:nvPr/>
            </p:nvSpPr>
            <p:spPr bwMode="auto">
              <a:xfrm>
                <a:off x="2495" y="2544"/>
                <a:ext cx="144" cy="96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36" name="Oval 76"/>
              <p:cNvSpPr>
                <a:spLocks noChangeArrowheads="1"/>
              </p:cNvSpPr>
              <p:nvPr/>
            </p:nvSpPr>
            <p:spPr bwMode="auto">
              <a:xfrm>
                <a:off x="1393" y="2496"/>
                <a:ext cx="95" cy="145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37" name="Oval 77"/>
              <p:cNvSpPr>
                <a:spLocks noChangeArrowheads="1"/>
              </p:cNvSpPr>
              <p:nvPr/>
            </p:nvSpPr>
            <p:spPr bwMode="auto">
              <a:xfrm>
                <a:off x="3072" y="1968"/>
                <a:ext cx="48" cy="95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38" name="Oval 78"/>
              <p:cNvSpPr>
                <a:spLocks noChangeArrowheads="1"/>
              </p:cNvSpPr>
              <p:nvPr/>
            </p:nvSpPr>
            <p:spPr bwMode="auto">
              <a:xfrm>
                <a:off x="2689" y="1968"/>
                <a:ext cx="95" cy="143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39" name="Oval 79"/>
              <p:cNvSpPr>
                <a:spLocks noChangeArrowheads="1"/>
              </p:cNvSpPr>
              <p:nvPr/>
            </p:nvSpPr>
            <p:spPr bwMode="auto">
              <a:xfrm>
                <a:off x="1968" y="2592"/>
                <a:ext cx="97" cy="145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40" name="Oval 80"/>
              <p:cNvSpPr>
                <a:spLocks noChangeArrowheads="1"/>
              </p:cNvSpPr>
              <p:nvPr/>
            </p:nvSpPr>
            <p:spPr bwMode="auto">
              <a:xfrm>
                <a:off x="2975" y="2401"/>
                <a:ext cx="97" cy="95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841" name="Oval 81"/>
              <p:cNvSpPr>
                <a:spLocks noChangeArrowheads="1"/>
              </p:cNvSpPr>
              <p:nvPr/>
            </p:nvSpPr>
            <p:spPr bwMode="auto">
              <a:xfrm>
                <a:off x="2880" y="2640"/>
                <a:ext cx="95" cy="143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2533" name="Text Box 315"/>
            <p:cNvSpPr txBox="1">
              <a:spLocks noChangeArrowheads="1"/>
            </p:cNvSpPr>
            <p:nvPr/>
          </p:nvSpPr>
          <p:spPr bwMode="auto">
            <a:xfrm>
              <a:off x="295" y="1979"/>
              <a:ext cx="952" cy="288"/>
            </a:xfrm>
            <a:prstGeom prst="rect">
              <a:avLst/>
            </a:prstGeom>
            <a:noFill/>
            <a:ln w="76200">
              <a:noFill/>
              <a:miter lim="800000"/>
            </a:ln>
          </p:spPr>
          <p:txBody>
            <a:bodyPr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400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受体细胞</a:t>
              </a:r>
              <a:endParaRPr lang="zh-CN" altLang="en-US" sz="2400">
                <a:solidFill>
                  <a:srgbClr val="000400"/>
                </a:solidFill>
                <a:latin typeface="Tahoma" panose="020B060403050404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45775" name="AutoShape 15"/>
          <p:cNvSpPr>
            <a:spLocks noChangeArrowheads="1"/>
          </p:cNvSpPr>
          <p:nvPr/>
        </p:nvSpPr>
        <p:spPr bwMode="auto">
          <a:xfrm>
            <a:off x="5292725" y="3489325"/>
            <a:ext cx="484188" cy="696913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rgbClr val="000099"/>
          </a:solidFill>
          <a:ln w="12700" cap="sq">
            <a:solidFill>
              <a:srgbClr val="3366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2573" name="Group 322"/>
          <p:cNvGrpSpPr/>
          <p:nvPr/>
        </p:nvGrpSpPr>
        <p:grpSpPr bwMode="auto">
          <a:xfrm>
            <a:off x="5983288" y="3140075"/>
            <a:ext cx="2693987" cy="1393825"/>
            <a:chOff x="3769" y="1978"/>
            <a:chExt cx="1697" cy="878"/>
          </a:xfrm>
        </p:grpSpPr>
        <p:grpSp>
          <p:nvGrpSpPr>
            <p:cNvPr id="62574" name="Group 4"/>
            <p:cNvGrpSpPr/>
            <p:nvPr/>
          </p:nvGrpSpPr>
          <p:grpSpPr bwMode="auto">
            <a:xfrm>
              <a:off x="3769" y="1978"/>
              <a:ext cx="1655" cy="878"/>
              <a:chOff x="960" y="1536"/>
              <a:chExt cx="2448" cy="1392"/>
            </a:xfrm>
          </p:grpSpPr>
          <p:sp>
            <p:nvSpPr>
              <p:cNvPr id="245765" name="AutoShape 5"/>
              <p:cNvSpPr>
                <a:spLocks noChangeArrowheads="1"/>
              </p:cNvSpPr>
              <p:nvPr/>
            </p:nvSpPr>
            <p:spPr bwMode="auto">
              <a:xfrm>
                <a:off x="960" y="1536"/>
                <a:ext cx="2448" cy="1392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9966"/>
                  </a:gs>
                  <a:gs pos="100000">
                    <a:srgbClr val="FF996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766" name="Oval 6"/>
              <p:cNvSpPr>
                <a:spLocks noChangeArrowheads="1"/>
              </p:cNvSpPr>
              <p:nvPr/>
            </p:nvSpPr>
            <p:spPr bwMode="auto">
              <a:xfrm>
                <a:off x="1873" y="1872"/>
                <a:ext cx="479" cy="480"/>
              </a:xfrm>
              <a:prstGeom prst="ellipse">
                <a:avLst/>
              </a:prstGeom>
              <a:gradFill rotWithShape="0">
                <a:gsLst>
                  <a:gs pos="0">
                    <a:srgbClr val="CC0000"/>
                  </a:gs>
                  <a:gs pos="100000">
                    <a:srgbClr val="CC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700" cap="sq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767" name="Oval 7"/>
              <p:cNvSpPr>
                <a:spLocks noChangeArrowheads="1"/>
              </p:cNvSpPr>
              <p:nvPr/>
            </p:nvSpPr>
            <p:spPr bwMode="auto">
              <a:xfrm>
                <a:off x="1392" y="2112"/>
                <a:ext cx="96" cy="144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768" name="Oval 8"/>
              <p:cNvSpPr>
                <a:spLocks noChangeArrowheads="1"/>
              </p:cNvSpPr>
              <p:nvPr/>
            </p:nvSpPr>
            <p:spPr bwMode="auto">
              <a:xfrm>
                <a:off x="2495" y="2544"/>
                <a:ext cx="145" cy="95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769" name="Oval 9"/>
              <p:cNvSpPr>
                <a:spLocks noChangeArrowheads="1"/>
              </p:cNvSpPr>
              <p:nvPr/>
            </p:nvSpPr>
            <p:spPr bwMode="auto">
              <a:xfrm>
                <a:off x="1392" y="2497"/>
                <a:ext cx="96" cy="143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770" name="Oval 10"/>
              <p:cNvSpPr>
                <a:spLocks noChangeArrowheads="1"/>
              </p:cNvSpPr>
              <p:nvPr/>
            </p:nvSpPr>
            <p:spPr bwMode="auto">
              <a:xfrm>
                <a:off x="3072" y="1967"/>
                <a:ext cx="47" cy="97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771" name="Oval 11"/>
              <p:cNvSpPr>
                <a:spLocks noChangeArrowheads="1"/>
              </p:cNvSpPr>
              <p:nvPr/>
            </p:nvSpPr>
            <p:spPr bwMode="auto">
              <a:xfrm>
                <a:off x="2688" y="1967"/>
                <a:ext cx="96" cy="144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772" name="Oval 12"/>
              <p:cNvSpPr>
                <a:spLocks noChangeArrowheads="1"/>
              </p:cNvSpPr>
              <p:nvPr/>
            </p:nvSpPr>
            <p:spPr bwMode="auto">
              <a:xfrm>
                <a:off x="1967" y="2592"/>
                <a:ext cx="96" cy="144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773" name="Oval 13"/>
              <p:cNvSpPr>
                <a:spLocks noChangeArrowheads="1"/>
              </p:cNvSpPr>
              <p:nvPr/>
            </p:nvSpPr>
            <p:spPr bwMode="auto">
              <a:xfrm>
                <a:off x="2976" y="2400"/>
                <a:ext cx="96" cy="97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5774" name="Oval 14"/>
              <p:cNvSpPr>
                <a:spLocks noChangeArrowheads="1"/>
              </p:cNvSpPr>
              <p:nvPr/>
            </p:nvSpPr>
            <p:spPr bwMode="auto">
              <a:xfrm>
                <a:off x="2880" y="2639"/>
                <a:ext cx="96" cy="144"/>
              </a:xfrm>
              <a:prstGeom prst="ellipse">
                <a:avLst/>
              </a:prstGeom>
              <a:noFill/>
              <a:ln w="38100" cap="sq">
                <a:solidFill>
                  <a:srgbClr val="3366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62575" name="Group 16"/>
            <p:cNvGrpSpPr/>
            <p:nvPr/>
          </p:nvGrpSpPr>
          <p:grpSpPr bwMode="auto">
            <a:xfrm>
              <a:off x="4031" y="2022"/>
              <a:ext cx="261" cy="289"/>
              <a:chOff x="2448" y="2064"/>
              <a:chExt cx="1056" cy="1008"/>
            </a:xfrm>
          </p:grpSpPr>
          <p:grpSp>
            <p:nvGrpSpPr>
              <p:cNvPr id="62576" name="Group 17"/>
              <p:cNvGrpSpPr/>
              <p:nvPr/>
            </p:nvGrpSpPr>
            <p:grpSpPr bwMode="auto">
              <a:xfrm>
                <a:off x="2448" y="2064"/>
                <a:ext cx="1056" cy="1008"/>
                <a:chOff x="2256" y="576"/>
                <a:chExt cx="1056" cy="1056"/>
              </a:xfrm>
            </p:grpSpPr>
            <p:grpSp>
              <p:nvGrpSpPr>
                <p:cNvPr id="62577" name="Group 18"/>
                <p:cNvGrpSpPr/>
                <p:nvPr/>
              </p:nvGrpSpPr>
              <p:grpSpPr bwMode="auto">
                <a:xfrm>
                  <a:off x="2256" y="576"/>
                  <a:ext cx="1056" cy="1056"/>
                  <a:chOff x="1728" y="624"/>
                  <a:chExt cx="1056" cy="1056"/>
                </a:xfrm>
              </p:grpSpPr>
              <p:sp>
                <p:nvSpPr>
                  <p:cNvPr id="245779" name="Arc 19"/>
                  <p:cNvSpPr/>
                  <p:nvPr/>
                </p:nvSpPr>
                <p:spPr bwMode="auto">
                  <a:xfrm flipV="1">
                    <a:off x="1983" y="880"/>
                    <a:ext cx="530" cy="544"/>
                  </a:xfrm>
                  <a:custGeom>
                    <a:avLst/>
                    <a:gdLst>
                      <a:gd name="G0" fmla="+- 21600 0 0"/>
                      <a:gd name="G1" fmla="+- 21600 0 0"/>
                      <a:gd name="G2" fmla="+- 21600 0 0"/>
                      <a:gd name="T0" fmla="*/ 1015 w 43200"/>
                      <a:gd name="T1" fmla="*/ 28143 h 43200"/>
                      <a:gd name="T2" fmla="*/ 12117 w 43200"/>
                      <a:gd name="T3" fmla="*/ 41007 h 43200"/>
                      <a:gd name="T4" fmla="*/ 21600 w 43200"/>
                      <a:gd name="T5" fmla="*/ 21600 h 43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3200" h="43200" fill="none" extrusionOk="0">
                        <a:moveTo>
                          <a:pt x="1014" y="28143"/>
                        </a:moveTo>
                        <a:cubicBezTo>
                          <a:pt x="342" y="26027"/>
                          <a:pt x="0" y="23820"/>
                          <a:pt x="0" y="21600"/>
                        </a:cubicBezTo>
                        <a:cubicBezTo>
                          <a:pt x="0" y="9670"/>
                          <a:pt x="9670" y="0"/>
                          <a:pt x="21600" y="0"/>
                        </a:cubicBezTo>
                        <a:cubicBezTo>
                          <a:pt x="33529" y="0"/>
                          <a:pt x="43200" y="9670"/>
                          <a:pt x="43200" y="21600"/>
                        </a:cubicBezTo>
                        <a:cubicBezTo>
                          <a:pt x="43200" y="33529"/>
                          <a:pt x="33529" y="43200"/>
                          <a:pt x="21600" y="43200"/>
                        </a:cubicBezTo>
                        <a:cubicBezTo>
                          <a:pt x="18313" y="43200"/>
                          <a:pt x="15069" y="42449"/>
                          <a:pt x="12116" y="41007"/>
                        </a:cubicBezTo>
                      </a:path>
                      <a:path w="43200" h="43200" stroke="0" extrusionOk="0">
                        <a:moveTo>
                          <a:pt x="1014" y="28143"/>
                        </a:moveTo>
                        <a:cubicBezTo>
                          <a:pt x="342" y="26027"/>
                          <a:pt x="0" y="23820"/>
                          <a:pt x="0" y="21600"/>
                        </a:cubicBezTo>
                        <a:cubicBezTo>
                          <a:pt x="0" y="9670"/>
                          <a:pt x="9670" y="0"/>
                          <a:pt x="21600" y="0"/>
                        </a:cubicBezTo>
                        <a:cubicBezTo>
                          <a:pt x="33529" y="0"/>
                          <a:pt x="43200" y="9670"/>
                          <a:pt x="43200" y="21600"/>
                        </a:cubicBezTo>
                        <a:cubicBezTo>
                          <a:pt x="43200" y="33529"/>
                          <a:pt x="33529" y="43200"/>
                          <a:pt x="21600" y="43200"/>
                        </a:cubicBezTo>
                        <a:cubicBezTo>
                          <a:pt x="18313" y="43200"/>
                          <a:pt x="15069" y="42449"/>
                          <a:pt x="12116" y="41007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noFill/>
                  <a:ln w="5715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780" name="Arc 20"/>
                  <p:cNvSpPr/>
                  <p:nvPr/>
                </p:nvSpPr>
                <p:spPr bwMode="auto">
                  <a:xfrm flipV="1">
                    <a:off x="1736" y="624"/>
                    <a:ext cx="1048" cy="1056"/>
                  </a:xfrm>
                  <a:custGeom>
                    <a:avLst/>
                    <a:gdLst>
                      <a:gd name="G0" fmla="+- 21246 0 0"/>
                      <a:gd name="G1" fmla="+- 21600 0 0"/>
                      <a:gd name="G2" fmla="+- 21600 0 0"/>
                      <a:gd name="T0" fmla="*/ 0 w 42846"/>
                      <a:gd name="T1" fmla="*/ 17707 h 43200"/>
                      <a:gd name="T2" fmla="*/ 4519 w 42846"/>
                      <a:gd name="T3" fmla="*/ 35266 h 43200"/>
                      <a:gd name="T4" fmla="*/ 21246 w 42846"/>
                      <a:gd name="T5" fmla="*/ 21600 h 43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2846" h="43200" fill="none" extrusionOk="0">
                        <a:moveTo>
                          <a:pt x="-1" y="17706"/>
                        </a:moveTo>
                        <a:cubicBezTo>
                          <a:pt x="1879" y="7449"/>
                          <a:pt x="10818" y="-1"/>
                          <a:pt x="21246" y="0"/>
                        </a:cubicBezTo>
                        <a:cubicBezTo>
                          <a:pt x="33175" y="0"/>
                          <a:pt x="42846" y="9670"/>
                          <a:pt x="42846" y="21600"/>
                        </a:cubicBezTo>
                        <a:cubicBezTo>
                          <a:pt x="42846" y="33529"/>
                          <a:pt x="33175" y="43200"/>
                          <a:pt x="21246" y="43200"/>
                        </a:cubicBezTo>
                        <a:cubicBezTo>
                          <a:pt x="14762" y="43200"/>
                          <a:pt x="8621" y="40287"/>
                          <a:pt x="4518" y="35266"/>
                        </a:cubicBezTo>
                      </a:path>
                      <a:path w="42846" h="43200" stroke="0" extrusionOk="0">
                        <a:moveTo>
                          <a:pt x="-1" y="17706"/>
                        </a:moveTo>
                        <a:cubicBezTo>
                          <a:pt x="1879" y="7449"/>
                          <a:pt x="10818" y="-1"/>
                          <a:pt x="21246" y="0"/>
                        </a:cubicBezTo>
                        <a:cubicBezTo>
                          <a:pt x="33175" y="0"/>
                          <a:pt x="42846" y="9670"/>
                          <a:pt x="42846" y="21600"/>
                        </a:cubicBezTo>
                        <a:cubicBezTo>
                          <a:pt x="42846" y="33529"/>
                          <a:pt x="33175" y="43200"/>
                          <a:pt x="21246" y="43200"/>
                        </a:cubicBezTo>
                        <a:cubicBezTo>
                          <a:pt x="14762" y="43200"/>
                          <a:pt x="8621" y="40287"/>
                          <a:pt x="4518" y="35266"/>
                        </a:cubicBezTo>
                        <a:lnTo>
                          <a:pt x="21246" y="21600"/>
                        </a:lnTo>
                        <a:close/>
                      </a:path>
                    </a:pathLst>
                  </a:custGeom>
                  <a:noFill/>
                  <a:ln w="5715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781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1995" y="690"/>
                    <a:ext cx="134" cy="219"/>
                  </a:xfrm>
                  <a:prstGeom prst="line">
                    <a:avLst/>
                  </a:prstGeom>
                  <a:noFill/>
                  <a:ln w="28575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grpSp>
                <p:nvGrpSpPr>
                  <p:cNvPr id="62579" name="Group 22"/>
                  <p:cNvGrpSpPr/>
                  <p:nvPr/>
                </p:nvGrpSpPr>
                <p:grpSpPr bwMode="auto">
                  <a:xfrm>
                    <a:off x="1845" y="708"/>
                    <a:ext cx="151" cy="167"/>
                    <a:chOff x="1920" y="912"/>
                    <a:chExt cx="432" cy="480"/>
                  </a:xfrm>
                </p:grpSpPr>
                <p:sp>
                  <p:nvSpPr>
                    <p:cNvPr id="245783" name="Lin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57" y="912"/>
                      <a:ext cx="93" cy="147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5784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10" y="965"/>
                      <a:ext cx="93" cy="137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5785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164" y="1007"/>
                      <a:ext cx="93" cy="147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5786" name="Line 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106" y="1059"/>
                      <a:ext cx="104" cy="147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5787" name="Line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60" y="1101"/>
                      <a:ext cx="104" cy="147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5788" name="Lin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4" y="1154"/>
                      <a:ext cx="93" cy="147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5789" name="Line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1" y="1248"/>
                      <a:ext cx="93" cy="147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245790" name="Line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67" y="1206"/>
                      <a:ext cx="93" cy="137"/>
                    </a:xfrm>
                    <a:prstGeom prst="line">
                      <a:avLst/>
                    </a:prstGeom>
                    <a:noFill/>
                    <a:ln w="28575" cap="sq">
                      <a:solidFill>
                        <a:srgbClr val="3366FF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zh-CN" alt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</p:grpSp>
              <p:sp>
                <p:nvSpPr>
                  <p:cNvPr id="245791" name="Line 31"/>
                  <p:cNvSpPr>
                    <a:spLocks noChangeShapeType="1"/>
                  </p:cNvSpPr>
                  <p:nvPr/>
                </p:nvSpPr>
                <p:spPr bwMode="auto">
                  <a:xfrm rot="-2557711">
                    <a:off x="1946" y="1044"/>
                    <a:ext cx="32" cy="48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792" name="Line 32"/>
                  <p:cNvSpPr>
                    <a:spLocks noChangeShapeType="1"/>
                  </p:cNvSpPr>
                  <p:nvPr/>
                </p:nvSpPr>
                <p:spPr bwMode="auto">
                  <a:xfrm rot="-3216124">
                    <a:off x="1936" y="1060"/>
                    <a:ext cx="37" cy="49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793" name="Line 33"/>
                  <p:cNvSpPr>
                    <a:spLocks noChangeShapeType="1"/>
                  </p:cNvSpPr>
                  <p:nvPr/>
                </p:nvSpPr>
                <p:spPr bwMode="auto">
                  <a:xfrm rot="-3629691">
                    <a:off x="1938" y="1084"/>
                    <a:ext cx="33" cy="49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794" name="Line 34"/>
                  <p:cNvSpPr>
                    <a:spLocks noChangeShapeType="1"/>
                  </p:cNvSpPr>
                  <p:nvPr/>
                </p:nvSpPr>
                <p:spPr bwMode="auto">
                  <a:xfrm rot="-4431536">
                    <a:off x="1936" y="1108"/>
                    <a:ext cx="37" cy="49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795" name="Line 35"/>
                  <p:cNvSpPr>
                    <a:spLocks noChangeShapeType="1"/>
                  </p:cNvSpPr>
                  <p:nvPr/>
                </p:nvSpPr>
                <p:spPr bwMode="auto">
                  <a:xfrm rot="-4520132">
                    <a:off x="1938" y="1131"/>
                    <a:ext cx="33" cy="49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796" name="Line 36"/>
                  <p:cNvSpPr>
                    <a:spLocks noChangeShapeType="1"/>
                  </p:cNvSpPr>
                  <p:nvPr/>
                </p:nvSpPr>
                <p:spPr bwMode="auto">
                  <a:xfrm rot="-4737559">
                    <a:off x="1938" y="1153"/>
                    <a:ext cx="33" cy="49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45797" name="Line 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28" y="1212"/>
                    <a:ext cx="251" cy="48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3366FF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zh-CN" alt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p:grpSp>
            <p:sp>
              <p:nvSpPr>
                <p:cNvPr id="245798" name="Line 38"/>
                <p:cNvSpPr>
                  <a:spLocks noChangeShapeType="1"/>
                </p:cNvSpPr>
                <p:nvPr/>
              </p:nvSpPr>
              <p:spPr bwMode="auto">
                <a:xfrm>
                  <a:off x="2786" y="576"/>
                  <a:ext cx="0" cy="263"/>
                </a:xfrm>
                <a:prstGeom prst="line">
                  <a:avLst/>
                </a:prstGeom>
                <a:noFill/>
                <a:ln w="571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5799" name="Line 39"/>
                <p:cNvSpPr>
                  <a:spLocks noChangeShapeType="1"/>
                </p:cNvSpPr>
                <p:nvPr/>
              </p:nvSpPr>
              <p:spPr bwMode="auto">
                <a:xfrm flipV="1">
                  <a:off x="3013" y="806"/>
                  <a:ext cx="210" cy="175"/>
                </a:xfrm>
                <a:prstGeom prst="line">
                  <a:avLst/>
                </a:prstGeom>
                <a:noFill/>
                <a:ln w="571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62580" name="Group 40"/>
              <p:cNvGrpSpPr/>
              <p:nvPr/>
            </p:nvGrpSpPr>
            <p:grpSpPr bwMode="auto">
              <a:xfrm>
                <a:off x="2448" y="2256"/>
                <a:ext cx="526" cy="428"/>
                <a:chOff x="4320" y="2064"/>
                <a:chExt cx="526" cy="428"/>
              </a:xfrm>
            </p:grpSpPr>
            <p:sp>
              <p:nvSpPr>
                <p:cNvPr id="245801" name="Arc 41"/>
                <p:cNvSpPr/>
                <p:nvPr/>
              </p:nvSpPr>
              <p:spPr bwMode="auto">
                <a:xfrm flipV="1">
                  <a:off x="4320" y="2064"/>
                  <a:ext cx="526" cy="429"/>
                </a:xfrm>
                <a:custGeom>
                  <a:avLst/>
                  <a:gdLst>
                    <a:gd name="G0" fmla="+- 21600 0 0"/>
                    <a:gd name="G1" fmla="+- 4579 0 0"/>
                    <a:gd name="G2" fmla="+- 21600 0 0"/>
                    <a:gd name="T0" fmla="*/ 4951 w 21600"/>
                    <a:gd name="T1" fmla="*/ 18340 h 18340"/>
                    <a:gd name="T2" fmla="*/ 491 w 21600"/>
                    <a:gd name="T3" fmla="*/ 0 h 18340"/>
                    <a:gd name="T4" fmla="*/ 21600 w 21600"/>
                    <a:gd name="T5" fmla="*/ 4579 h 183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18340" fill="none" extrusionOk="0">
                      <a:moveTo>
                        <a:pt x="4950" y="18340"/>
                      </a:moveTo>
                      <a:cubicBezTo>
                        <a:pt x="1750" y="14468"/>
                        <a:pt x="0" y="9602"/>
                        <a:pt x="0" y="4579"/>
                      </a:cubicBezTo>
                      <a:cubicBezTo>
                        <a:pt x="-1" y="3039"/>
                        <a:pt x="164" y="1504"/>
                        <a:pt x="490" y="-1"/>
                      </a:cubicBezTo>
                    </a:path>
                    <a:path w="21600" h="18340" stroke="0" extrusionOk="0">
                      <a:moveTo>
                        <a:pt x="4950" y="18340"/>
                      </a:moveTo>
                      <a:cubicBezTo>
                        <a:pt x="1750" y="14468"/>
                        <a:pt x="0" y="9602"/>
                        <a:pt x="0" y="4579"/>
                      </a:cubicBezTo>
                      <a:cubicBezTo>
                        <a:pt x="-1" y="3039"/>
                        <a:pt x="164" y="1504"/>
                        <a:pt x="490" y="-1"/>
                      </a:cubicBezTo>
                      <a:lnTo>
                        <a:pt x="21600" y="4579"/>
                      </a:lnTo>
                      <a:close/>
                    </a:path>
                  </a:pathLst>
                </a:custGeom>
                <a:noFill/>
                <a:ln w="28575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5802" name="Arc 42"/>
                <p:cNvSpPr/>
                <p:nvPr/>
              </p:nvSpPr>
              <p:spPr bwMode="auto">
                <a:xfrm flipV="1">
                  <a:off x="4579" y="2151"/>
                  <a:ext cx="255" cy="234"/>
                </a:xfrm>
                <a:custGeom>
                  <a:avLst/>
                  <a:gdLst>
                    <a:gd name="G0" fmla="+- 20270 0 0"/>
                    <a:gd name="G1" fmla="+- 0 0 0"/>
                    <a:gd name="G2" fmla="+- 21600 0 0"/>
                    <a:gd name="T0" fmla="*/ 12199 w 20270"/>
                    <a:gd name="T1" fmla="*/ 20035 h 20035"/>
                    <a:gd name="T2" fmla="*/ 0 w 20270"/>
                    <a:gd name="T3" fmla="*/ 7462 h 20035"/>
                    <a:gd name="T4" fmla="*/ 20270 w 20270"/>
                    <a:gd name="T5" fmla="*/ 0 h 200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70" h="20035" fill="none" extrusionOk="0">
                      <a:moveTo>
                        <a:pt x="12198" y="20035"/>
                      </a:moveTo>
                      <a:cubicBezTo>
                        <a:pt x="6539" y="17755"/>
                        <a:pt x="2107" y="13188"/>
                        <a:pt x="-1" y="7462"/>
                      </a:cubicBezTo>
                    </a:path>
                    <a:path w="20270" h="20035" stroke="0" extrusionOk="0">
                      <a:moveTo>
                        <a:pt x="12198" y="20035"/>
                      </a:moveTo>
                      <a:cubicBezTo>
                        <a:pt x="6539" y="17755"/>
                        <a:pt x="2107" y="13188"/>
                        <a:pt x="-1" y="7462"/>
                      </a:cubicBezTo>
                      <a:lnTo>
                        <a:pt x="20270" y="0"/>
                      </a:lnTo>
                      <a:close/>
                    </a:path>
                  </a:pathLst>
                </a:custGeom>
                <a:noFill/>
                <a:ln w="28575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5803" name="Line 43"/>
                <p:cNvSpPr>
                  <a:spLocks noChangeShapeType="1"/>
                </p:cNvSpPr>
                <p:nvPr/>
              </p:nvSpPr>
              <p:spPr bwMode="auto">
                <a:xfrm>
                  <a:off x="4429" y="2078"/>
                  <a:ext cx="186" cy="146"/>
                </a:xfrm>
                <a:prstGeom prst="line">
                  <a:avLst/>
                </a:prstGeom>
                <a:noFill/>
                <a:ln w="127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5804" name="Line 44"/>
                <p:cNvSpPr>
                  <a:spLocks noChangeShapeType="1"/>
                </p:cNvSpPr>
                <p:nvPr/>
              </p:nvSpPr>
              <p:spPr bwMode="auto">
                <a:xfrm>
                  <a:off x="4352" y="2207"/>
                  <a:ext cx="227" cy="87"/>
                </a:xfrm>
                <a:prstGeom prst="line">
                  <a:avLst/>
                </a:prstGeom>
                <a:noFill/>
                <a:ln w="127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5805" name="Line 45"/>
                <p:cNvSpPr>
                  <a:spLocks noChangeShapeType="1"/>
                </p:cNvSpPr>
                <p:nvPr/>
              </p:nvSpPr>
              <p:spPr bwMode="auto">
                <a:xfrm>
                  <a:off x="4409" y="2095"/>
                  <a:ext cx="206" cy="146"/>
                </a:xfrm>
                <a:prstGeom prst="line">
                  <a:avLst/>
                </a:prstGeom>
                <a:noFill/>
                <a:ln w="127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5806" name="Line 46"/>
                <p:cNvSpPr>
                  <a:spLocks noChangeShapeType="1"/>
                </p:cNvSpPr>
                <p:nvPr/>
              </p:nvSpPr>
              <p:spPr bwMode="auto">
                <a:xfrm>
                  <a:off x="4389" y="2116"/>
                  <a:ext cx="210" cy="126"/>
                </a:xfrm>
                <a:prstGeom prst="line">
                  <a:avLst/>
                </a:prstGeom>
                <a:noFill/>
                <a:ln w="127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5807" name="Line 47"/>
                <p:cNvSpPr>
                  <a:spLocks noChangeShapeType="1"/>
                </p:cNvSpPr>
                <p:nvPr/>
              </p:nvSpPr>
              <p:spPr bwMode="auto">
                <a:xfrm>
                  <a:off x="4389" y="2134"/>
                  <a:ext cx="210" cy="126"/>
                </a:xfrm>
                <a:prstGeom prst="line">
                  <a:avLst/>
                </a:prstGeom>
                <a:noFill/>
                <a:ln w="127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5808" name="Line 48"/>
                <p:cNvSpPr>
                  <a:spLocks noChangeShapeType="1"/>
                </p:cNvSpPr>
                <p:nvPr/>
              </p:nvSpPr>
              <p:spPr bwMode="auto">
                <a:xfrm>
                  <a:off x="4389" y="2151"/>
                  <a:ext cx="210" cy="126"/>
                </a:xfrm>
                <a:prstGeom prst="line">
                  <a:avLst/>
                </a:prstGeom>
                <a:noFill/>
                <a:ln w="127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5809" name="Line 49"/>
                <p:cNvSpPr>
                  <a:spLocks noChangeShapeType="1"/>
                </p:cNvSpPr>
                <p:nvPr/>
              </p:nvSpPr>
              <p:spPr bwMode="auto">
                <a:xfrm>
                  <a:off x="4389" y="2168"/>
                  <a:ext cx="190" cy="108"/>
                </a:xfrm>
                <a:prstGeom prst="line">
                  <a:avLst/>
                </a:prstGeom>
                <a:noFill/>
                <a:ln w="127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5810" name="Line 50"/>
                <p:cNvSpPr>
                  <a:spLocks noChangeShapeType="1"/>
                </p:cNvSpPr>
                <p:nvPr/>
              </p:nvSpPr>
              <p:spPr bwMode="auto">
                <a:xfrm>
                  <a:off x="4373" y="2186"/>
                  <a:ext cx="206" cy="91"/>
                </a:xfrm>
                <a:prstGeom prst="line">
                  <a:avLst/>
                </a:prstGeom>
                <a:noFill/>
                <a:ln w="12700" cap="sq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245811" name="AutoShape 51"/>
            <p:cNvSpPr>
              <a:spLocks noChangeArrowheads="1"/>
            </p:cNvSpPr>
            <p:nvPr/>
          </p:nvSpPr>
          <p:spPr bwMode="auto">
            <a:xfrm rot="-19362905">
              <a:off x="4161" y="2051"/>
              <a:ext cx="82" cy="4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1A00"/>
            </a:solidFill>
            <a:ln w="76200">
              <a:solidFill>
                <a:srgbClr val="001A00"/>
              </a:solidFill>
              <a:miter lim="800000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487" name="Text Box 316"/>
            <p:cNvSpPr txBox="1">
              <a:spLocks noChangeArrowheads="1"/>
            </p:cNvSpPr>
            <p:nvPr/>
          </p:nvSpPr>
          <p:spPr bwMode="auto">
            <a:xfrm>
              <a:off x="4558" y="1978"/>
              <a:ext cx="908" cy="288"/>
            </a:xfrm>
            <a:prstGeom prst="rect">
              <a:avLst/>
            </a:prstGeom>
            <a:noFill/>
            <a:ln w="76200">
              <a:noFill/>
              <a:miter lim="800000"/>
            </a:ln>
          </p:spPr>
          <p:txBody>
            <a:bodyPr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00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受体细胞</a:t>
              </a:r>
              <a:endParaRPr lang="zh-CN" altLang="en-US" sz="2400">
                <a:solidFill>
                  <a:srgbClr val="000000"/>
                </a:solidFill>
                <a:latin typeface="Tahoma" panose="020B060403050404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46079" name="AutoShape 319"/>
          <p:cNvSpPr>
            <a:spLocks noChangeArrowheads="1"/>
          </p:cNvSpPr>
          <p:nvPr/>
        </p:nvSpPr>
        <p:spPr bwMode="auto">
          <a:xfrm>
            <a:off x="2916238" y="3932873"/>
            <a:ext cx="431800" cy="325437"/>
          </a:xfrm>
          <a:prstGeom prst="leftArrow">
            <a:avLst>
              <a:gd name="adj1" fmla="val 50000"/>
              <a:gd name="adj2" fmla="val 52864"/>
            </a:avLst>
          </a:prstGeom>
          <a:solidFill>
            <a:srgbClr val="000099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剪去同侧角的矩形 6"/>
          <p:cNvSpPr/>
          <p:nvPr/>
        </p:nvSpPr>
        <p:spPr>
          <a:xfrm rot="15420000">
            <a:off x="69215" y="1226185"/>
            <a:ext cx="318135" cy="257175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>
            <a:off x="246380" y="1527175"/>
            <a:ext cx="77470" cy="1181735"/>
          </a:xfrm>
          <a:prstGeom prst="straightConnector1">
            <a:avLst/>
          </a:prstGeom>
          <a:ln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 Box 53"/>
          <p:cNvSpPr txBox="1">
            <a:spLocks noChangeArrowheads="1"/>
          </p:cNvSpPr>
          <p:nvPr/>
        </p:nvSpPr>
        <p:spPr bwMode="auto">
          <a:xfrm>
            <a:off x="73025" y="2654935"/>
            <a:ext cx="2715260" cy="70675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p>
            <a:pPr algn="l">
              <a:spcBef>
                <a:spcPct val="0"/>
              </a:spcBef>
            </a:pPr>
            <a:r>
              <a:rPr lang="zh-CN" altLang="en-US" sz="2000">
                <a:solidFill>
                  <a:srgbClr val="0004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抗生素抗性基因</a:t>
            </a:r>
            <a:endParaRPr lang="zh-CN" altLang="en-US" sz="2000">
              <a:solidFill>
                <a:srgbClr val="000400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  <a:p>
            <a:pPr algn="l">
              <a:spcBef>
                <a:spcPct val="0"/>
              </a:spcBef>
            </a:pPr>
            <a:r>
              <a:rPr lang="zh-CN" altLang="en-US" sz="2000">
                <a:solidFill>
                  <a:srgbClr val="0004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（</a:t>
            </a:r>
            <a:r>
              <a:rPr lang="zh-CN" altLang="en-US" sz="200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标记基因</a:t>
            </a:r>
            <a:r>
              <a:rPr lang="zh-CN" altLang="en-US" sz="2000">
                <a:solidFill>
                  <a:srgbClr val="0004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）</a:t>
            </a:r>
            <a:endParaRPr lang="zh-CN" altLang="en-US" sz="2000">
              <a:solidFill>
                <a:srgbClr val="000400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46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2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45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2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2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5" grpId="0"/>
      <p:bldP spid="246070" grpId="0"/>
      <p:bldP spid="245775" grpId="0" animBg="1"/>
      <p:bldP spid="246079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698" name="Picture 4" descr="153517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115888"/>
            <a:ext cx="8893175" cy="643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圆角矩形 1"/>
          <p:cNvSpPr/>
          <p:nvPr/>
        </p:nvSpPr>
        <p:spPr>
          <a:xfrm>
            <a:off x="2122170" y="5589270"/>
            <a:ext cx="2136140" cy="863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2000" b="1"/>
              <a:t>抗生素培养基</a:t>
            </a:r>
            <a:endParaRPr lang="zh-CN" altLang="en-US" sz="2000" b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7504" y="86180"/>
            <a:ext cx="4104456" cy="966556"/>
            <a:chOff x="35496" y="0"/>
            <a:chExt cx="5052174" cy="836712"/>
          </a:xfrm>
        </p:grpSpPr>
        <p:sp>
          <p:nvSpPr>
            <p:cNvPr id="3" name="圆角矩形 2"/>
            <p:cNvSpPr/>
            <p:nvPr/>
          </p:nvSpPr>
          <p:spPr>
            <a:xfrm>
              <a:off x="35496" y="0"/>
              <a:ext cx="5052174" cy="836712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4" name="Rectangle 7"/>
            <p:cNvSpPr>
              <a:spLocks noChangeArrowheads="1"/>
            </p:cNvSpPr>
            <p:nvPr/>
          </p:nvSpPr>
          <p:spPr bwMode="auto">
            <a:xfrm>
              <a:off x="93567" y="151030"/>
              <a:ext cx="4994103" cy="5062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3200" b="1" dirty="0" smtClean="0">
                  <a:latin typeface="宋体" panose="02010600030101010101" pitchFamily="2" charset="-122"/>
                </a:rPr>
                <a:t>5</a:t>
              </a:r>
              <a:r>
                <a:rPr lang="zh-CN" altLang="en-US" sz="3200" b="1" dirty="0" smtClean="0">
                  <a:latin typeface="宋体" panose="02010600030101010101" pitchFamily="2" charset="-122"/>
                </a:rPr>
                <a:t>、目的基因的表达</a:t>
              </a:r>
              <a:endParaRPr lang="zh-CN" altLang="en-US" sz="3200" b="1" dirty="0">
                <a:latin typeface="宋体" panose="02010600030101010101" pitchFamily="2" charset="-122"/>
              </a:endParaRPr>
            </a:p>
          </p:txBody>
        </p:sp>
      </p:grpSp>
      <p:grpSp>
        <p:nvGrpSpPr>
          <p:cNvPr id="8" name="Group 23"/>
          <p:cNvGrpSpPr/>
          <p:nvPr/>
        </p:nvGrpSpPr>
        <p:grpSpPr bwMode="auto">
          <a:xfrm>
            <a:off x="2770460" y="1197695"/>
            <a:ext cx="5041900" cy="719137"/>
            <a:chOff x="1519" y="2251"/>
            <a:chExt cx="3176" cy="453"/>
          </a:xfrm>
        </p:grpSpPr>
        <p:sp>
          <p:nvSpPr>
            <p:cNvPr id="9" name="Text Box 16"/>
            <p:cNvSpPr txBox="1">
              <a:spLocks noChangeArrowheads="1"/>
            </p:cNvSpPr>
            <p:nvPr/>
          </p:nvSpPr>
          <p:spPr bwMode="auto">
            <a:xfrm>
              <a:off x="2018" y="2251"/>
              <a:ext cx="604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kumimoji="0" lang="zh-CN" altLang="en-US" sz="24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转录</a:t>
              </a:r>
              <a:endParaRPr kumimoji="0"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>
              <a:off x="3184" y="2251"/>
              <a:ext cx="603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kumimoji="0" lang="zh-CN" altLang="en-US" sz="24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翻译</a:t>
              </a:r>
              <a:endParaRPr kumimoji="0"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1519" y="2377"/>
              <a:ext cx="3176" cy="327"/>
            </a:xfrm>
            <a:prstGeom prst="rect">
              <a:avLst/>
            </a:prstGeom>
            <a:noFill/>
            <a:ln w="76200">
              <a:noFill/>
              <a:miter lim="800000"/>
            </a:ln>
          </p:spPr>
          <p:txBody>
            <a:bodyPr>
              <a:spAutoFit/>
            </a:bodyPr>
            <a:lstStyle/>
            <a:p>
              <a:pPr algn="l"/>
              <a:r>
                <a:rPr kumimoji="0" lang="en-US" altLang="zh-CN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DNA </a:t>
              </a:r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kumimoji="0"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kumimoji="0" lang="en-US" altLang="zh-CN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mRNA </a:t>
              </a:r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</a:t>
              </a:r>
              <a:r>
                <a:rPr kumimoji="0"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蛋</a:t>
              </a:r>
              <a:r>
                <a:rPr kumimoji="0" lang="zh-CN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白质</a:t>
              </a:r>
              <a:endPara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659085" y="1340644"/>
            <a:ext cx="2327275" cy="519113"/>
          </a:xfrm>
          <a:prstGeom prst="rect">
            <a:avLst/>
          </a:prstGeom>
          <a:noFill/>
          <a:ln w="76200">
            <a:noFill/>
            <a:miter lim="800000"/>
          </a:ln>
        </p:spPr>
        <p:txBody>
          <a:bodyPr wrap="none">
            <a:spAutoFit/>
          </a:bodyPr>
          <a:lstStyle/>
          <a:p>
            <a:r>
              <a:rPr kumimoji="0" lang="zh-CN" altLang="en-US" sz="2800" b="1" dirty="0">
                <a:solidFill>
                  <a:schemeClr val="tx2"/>
                </a:solidFill>
                <a:latin typeface="+mn-ea"/>
              </a:rPr>
              <a:t>表达的含义：</a:t>
            </a:r>
            <a:endParaRPr kumimoji="0" lang="zh-CN" altLang="en-US" sz="28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11560" y="2132856"/>
            <a:ext cx="7242175" cy="480709"/>
          </a:xfrm>
          <a:prstGeom prst="rect">
            <a:avLst/>
          </a:prstGeom>
          <a:noFill/>
          <a:ln w="63500">
            <a:noFill/>
            <a:miter lim="800000"/>
            <a:tailEnd type="none" w="lg" len="med"/>
          </a:ln>
        </p:spPr>
        <p:txBody>
          <a:bodyPr lIns="0" tIns="0" r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0" lang="zh-CN" altLang="en-US" sz="2800" b="1" dirty="0" smtClean="0">
                <a:solidFill>
                  <a:srgbClr val="FF0000"/>
                </a:solidFill>
                <a:latin typeface="+mn-ea"/>
              </a:rPr>
              <a:t>如何检测和鉴定目的基因？</a:t>
            </a:r>
            <a:endParaRPr kumimoji="0" lang="zh-CN" altLang="en-US" sz="2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763960" y="2732267"/>
            <a:ext cx="7242175" cy="560153"/>
          </a:xfrm>
          <a:prstGeom prst="rect">
            <a:avLst/>
          </a:prstGeom>
          <a:noFill/>
          <a:ln w="63500">
            <a:noFill/>
            <a:miter lim="800000"/>
            <a:tailEnd type="none" w="lg" len="med"/>
          </a:ln>
        </p:spPr>
        <p:txBody>
          <a:bodyPr lIns="0" tIns="0" r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0" lang="zh-CN" altLang="en-US" sz="2800" b="1" dirty="0" smtClean="0">
                <a:latin typeface="+mn-ea"/>
              </a:rPr>
              <a:t>（</a:t>
            </a:r>
            <a:r>
              <a:rPr kumimoji="0" lang="en-US" altLang="zh-CN" sz="2800" b="1" dirty="0" smtClean="0">
                <a:latin typeface="+mn-ea"/>
              </a:rPr>
              <a:t>1</a:t>
            </a:r>
            <a:r>
              <a:rPr kumimoji="0" lang="zh-CN" altLang="en-US" sz="2800" b="1" dirty="0" smtClean="0">
                <a:latin typeface="+mn-ea"/>
              </a:rPr>
              <a:t>）插入检测：</a:t>
            </a:r>
            <a:r>
              <a:rPr kumimoji="0" lang="en-US" altLang="zh-CN" sz="2800" b="1" dirty="0" smtClean="0">
                <a:latin typeface="+mn-ea"/>
              </a:rPr>
              <a:t>DNA</a:t>
            </a:r>
            <a:r>
              <a:rPr kumimoji="0" lang="zh-CN" altLang="en-US" sz="2800" b="1" dirty="0" smtClean="0">
                <a:latin typeface="+mn-ea"/>
              </a:rPr>
              <a:t>分子杂交技术</a:t>
            </a:r>
            <a:endParaRPr kumimoji="0" lang="zh-CN" altLang="en-US" sz="2800" b="1" dirty="0">
              <a:latin typeface="+mn-ea"/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786209" y="3429000"/>
            <a:ext cx="7242175" cy="560153"/>
          </a:xfrm>
          <a:prstGeom prst="rect">
            <a:avLst/>
          </a:prstGeom>
          <a:noFill/>
          <a:ln w="63500">
            <a:noFill/>
            <a:miter lim="800000"/>
            <a:tailEnd type="none" w="lg" len="med"/>
          </a:ln>
        </p:spPr>
        <p:txBody>
          <a:bodyPr lIns="0" tIns="0" r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0" lang="zh-CN" altLang="en-US" sz="2800" b="1" dirty="0" smtClean="0">
                <a:latin typeface="+mn-ea"/>
              </a:rPr>
              <a:t>（</a:t>
            </a:r>
            <a:r>
              <a:rPr kumimoji="0" lang="en-US" altLang="zh-CN" sz="2800" b="1" dirty="0" smtClean="0">
                <a:latin typeface="+mn-ea"/>
              </a:rPr>
              <a:t>2</a:t>
            </a:r>
            <a:r>
              <a:rPr kumimoji="0" lang="zh-CN" altLang="en-US" sz="2800" b="1" dirty="0" smtClean="0">
                <a:latin typeface="+mn-ea"/>
              </a:rPr>
              <a:t>）转录检测：分子杂交技术</a:t>
            </a:r>
            <a:endParaRPr kumimoji="0" lang="zh-CN" altLang="en-US" sz="2800" b="1" dirty="0">
              <a:latin typeface="+mn-ea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786209" y="4092983"/>
            <a:ext cx="7242175" cy="560153"/>
          </a:xfrm>
          <a:prstGeom prst="rect">
            <a:avLst/>
          </a:prstGeom>
          <a:noFill/>
          <a:ln w="63500">
            <a:noFill/>
            <a:miter lim="800000"/>
            <a:tailEnd type="none" w="lg" len="med"/>
          </a:ln>
        </p:spPr>
        <p:txBody>
          <a:bodyPr lIns="0" tIns="0" r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0" lang="zh-CN" altLang="en-US" sz="2800" b="1" dirty="0" smtClean="0">
                <a:latin typeface="+mn-ea"/>
              </a:rPr>
              <a:t>（</a:t>
            </a:r>
            <a:r>
              <a:rPr kumimoji="0" lang="en-US" altLang="zh-CN" sz="2800" b="1" dirty="0" smtClean="0">
                <a:latin typeface="+mn-ea"/>
              </a:rPr>
              <a:t>3</a:t>
            </a:r>
            <a:r>
              <a:rPr kumimoji="0" lang="zh-CN" altLang="en-US" sz="2800" b="1" dirty="0" smtClean="0">
                <a:latin typeface="+mn-ea"/>
              </a:rPr>
              <a:t>）翻译检测：抗原抗体杂交技术</a:t>
            </a:r>
            <a:endParaRPr kumimoji="0" lang="zh-CN" altLang="en-US" sz="2800" b="1" dirty="0">
              <a:latin typeface="+mn-ea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786209" y="4792099"/>
            <a:ext cx="7818239" cy="797141"/>
          </a:xfrm>
          <a:prstGeom prst="rect">
            <a:avLst/>
          </a:prstGeom>
          <a:noFill/>
          <a:ln w="63500">
            <a:noFill/>
            <a:miter lim="800000"/>
            <a:tailEnd type="none" w="lg" len="med"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CN" altLang="en-US" sz="2800" b="1" dirty="0" smtClean="0">
                <a:latin typeface="+mn-ea"/>
              </a:rPr>
              <a:t>（</a:t>
            </a:r>
            <a:r>
              <a:rPr kumimoji="0" lang="en-US" altLang="zh-CN" sz="2800" b="1" dirty="0" smtClean="0">
                <a:latin typeface="+mn-ea"/>
              </a:rPr>
              <a:t>4</a:t>
            </a:r>
            <a:r>
              <a:rPr kumimoji="0" lang="zh-CN" altLang="en-US" sz="2800" b="1" dirty="0" smtClean="0">
                <a:latin typeface="+mn-ea"/>
              </a:rPr>
              <a:t>）个体生物水平的鉴定：</a:t>
            </a:r>
            <a:r>
              <a:rPr lang="zh-CN" altLang="en-US" sz="2800" b="1" dirty="0" smtClean="0">
                <a:latin typeface="+mn-ea"/>
              </a:rPr>
              <a:t>抗虫鉴定、抗病鉴定、</a:t>
            </a:r>
            <a:endParaRPr lang="zh-CN" altLang="en-US" sz="2800" b="1" dirty="0" smtClean="0">
              <a:latin typeface="+mn-ea"/>
            </a:endParaRPr>
          </a:p>
          <a:p>
            <a:pPr>
              <a:lnSpc>
                <a:spcPct val="35000"/>
              </a:lnSpc>
              <a:spcBef>
                <a:spcPct val="50000"/>
              </a:spcBef>
            </a:pPr>
            <a:r>
              <a:rPr lang="zh-CN" altLang="en-US" sz="2800" b="1" dirty="0" smtClean="0">
                <a:latin typeface="+mn-ea"/>
              </a:rPr>
              <a:t>                         活性鉴定等</a:t>
            </a:r>
            <a:endParaRPr lang="zh-CN" altLang="en-US" sz="2800" b="1" dirty="0" smtClean="0">
              <a:latin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707765" y="1340485"/>
            <a:ext cx="720219" cy="369332"/>
            <a:chOff x="5839" y="2111"/>
            <a:chExt cx="1134" cy="582"/>
          </a:xfrm>
        </p:grpSpPr>
        <p:cxnSp>
          <p:nvCxnSpPr>
            <p:cNvPr id="19" name="直接箭头连接符 18"/>
            <p:cNvCxnSpPr/>
            <p:nvPr/>
          </p:nvCxnSpPr>
          <p:spPr>
            <a:xfrm>
              <a:off x="5839" y="2678"/>
              <a:ext cx="1134" cy="0"/>
            </a:xfrm>
            <a:prstGeom prst="straightConnector1">
              <a:avLst/>
            </a:prstGeom>
            <a:ln w="22225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839" y="2111"/>
              <a:ext cx="1134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2"/>
                  </a:solidFill>
                </a:rPr>
                <a:t>转录</a:t>
              </a:r>
              <a:endParaRPr lang="zh-CN" altLang="en-US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52120" y="1340485"/>
            <a:ext cx="791850" cy="369332"/>
            <a:chOff x="8901" y="2111"/>
            <a:chExt cx="1247" cy="582"/>
          </a:xfrm>
        </p:grpSpPr>
        <p:cxnSp>
          <p:nvCxnSpPr>
            <p:cNvPr id="20" name="直接箭头连接符 19"/>
            <p:cNvCxnSpPr/>
            <p:nvPr/>
          </p:nvCxnSpPr>
          <p:spPr>
            <a:xfrm>
              <a:off x="8901" y="2678"/>
              <a:ext cx="1134" cy="0"/>
            </a:xfrm>
            <a:prstGeom prst="straightConnector1">
              <a:avLst/>
            </a:prstGeom>
            <a:ln w="22225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9014" y="2111"/>
              <a:ext cx="1134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2"/>
                  </a:solidFill>
                </a:rPr>
                <a:t>翻译</a:t>
              </a:r>
              <a:endParaRPr lang="zh-CN" altLang="en-US" b="1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utoUpdateAnimBg="0"/>
      <p:bldP spid="14" grpId="0" autoUpdateAnimBg="0"/>
      <p:bldP spid="15" grpId="0" autoUpdateAnimBg="0"/>
      <p:bldP spid="16" grpId="0" autoUpdateAnimBg="0"/>
      <p:bldP spid="17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475656" y="1052736"/>
            <a:ext cx="7488237" cy="9531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检测转基因生物染色体的</a:t>
            </a:r>
            <a:r>
              <a:rPr lang="en-US" altLang="zh-CN" sz="2800" b="1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DNA</a:t>
            </a:r>
            <a:r>
              <a:rPr lang="zh-CN" altLang="en-US" sz="2800" b="1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上是否插入了目的基因</a:t>
            </a:r>
            <a:endParaRPr lang="zh-CN" altLang="en-US" sz="2800" b="1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323528" y="332656"/>
            <a:ext cx="316865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+mn-ea"/>
              </a:rPr>
              <a:t>1</a:t>
            </a:r>
            <a:r>
              <a:rPr lang="zh-CN" altLang="en-US" sz="2800" b="1" dirty="0">
                <a:latin typeface="+mn-ea"/>
              </a:rPr>
              <a:t>、插入检测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67544" y="1052736"/>
            <a:ext cx="147637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ea typeface="华文中宋" pitchFamily="2" charset="-122"/>
              </a:rPr>
              <a:t>目的：</a:t>
            </a:r>
            <a:endParaRPr lang="zh-CN" altLang="en-US" sz="2800" b="1" dirty="0">
              <a:ea typeface="华文中宋" pitchFamily="2" charset="-122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67544" y="2204864"/>
            <a:ext cx="187325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ea typeface="华文中宋" pitchFamily="2" charset="-122"/>
              </a:rPr>
              <a:t>方法：</a:t>
            </a:r>
            <a:endParaRPr lang="zh-CN" altLang="en-US" sz="2800" b="1" dirty="0">
              <a:ea typeface="华文中宋" pitchFamily="2" charset="-122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1547664" y="2132856"/>
            <a:ext cx="525621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DNA</a:t>
            </a:r>
            <a:r>
              <a:rPr lang="zh-CN" altLang="en-US" sz="28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分子杂交技术</a:t>
            </a:r>
            <a:endParaRPr lang="zh-CN" altLang="en-US" sz="2800" b="1" dirty="0">
              <a:solidFill>
                <a:srgbClr val="FF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grpSp>
        <p:nvGrpSpPr>
          <p:cNvPr id="31" name="Group 8"/>
          <p:cNvGrpSpPr/>
          <p:nvPr/>
        </p:nvGrpSpPr>
        <p:grpSpPr bwMode="auto">
          <a:xfrm>
            <a:off x="2713608" y="3427735"/>
            <a:ext cx="1423988" cy="363537"/>
            <a:chOff x="898" y="2750"/>
            <a:chExt cx="897" cy="229"/>
          </a:xfrm>
        </p:grpSpPr>
        <p:sp>
          <p:nvSpPr>
            <p:cNvPr id="32" name="Freeform 9"/>
            <p:cNvSpPr>
              <a:spLocks noChangeArrowheads="1"/>
            </p:cNvSpPr>
            <p:nvPr/>
          </p:nvSpPr>
          <p:spPr bwMode="auto">
            <a:xfrm>
              <a:off x="899" y="2750"/>
              <a:ext cx="896" cy="2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6" y="137"/>
                </a:cxn>
                <a:cxn ang="0">
                  <a:pos x="272" y="0"/>
                </a:cxn>
                <a:cxn ang="0">
                  <a:pos x="454" y="137"/>
                </a:cxn>
                <a:cxn ang="0">
                  <a:pos x="590" y="0"/>
                </a:cxn>
              </a:cxnLst>
              <a:rect l="0" t="0" r="r" b="b"/>
              <a:pathLst>
                <a:path w="590" h="137">
                  <a:moveTo>
                    <a:pt x="0" y="0"/>
                  </a:moveTo>
                  <a:cubicBezTo>
                    <a:pt x="45" y="68"/>
                    <a:pt x="91" y="137"/>
                    <a:pt x="136" y="137"/>
                  </a:cubicBezTo>
                  <a:cubicBezTo>
                    <a:pt x="181" y="137"/>
                    <a:pt x="219" y="0"/>
                    <a:pt x="272" y="0"/>
                  </a:cubicBezTo>
                  <a:cubicBezTo>
                    <a:pt x="325" y="0"/>
                    <a:pt x="401" y="137"/>
                    <a:pt x="454" y="137"/>
                  </a:cubicBezTo>
                  <a:cubicBezTo>
                    <a:pt x="507" y="137"/>
                    <a:pt x="567" y="23"/>
                    <a:pt x="59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10"/>
            <p:cNvSpPr>
              <a:spLocks noChangeArrowheads="1"/>
            </p:cNvSpPr>
            <p:nvPr/>
          </p:nvSpPr>
          <p:spPr bwMode="auto">
            <a:xfrm>
              <a:off x="898" y="2769"/>
              <a:ext cx="896" cy="210"/>
            </a:xfrm>
            <a:custGeom>
              <a:avLst/>
              <a:gdLst/>
              <a:ahLst/>
              <a:cxnLst>
                <a:cxn ang="0">
                  <a:pos x="590" y="137"/>
                </a:cxn>
                <a:cxn ang="0">
                  <a:pos x="454" y="0"/>
                </a:cxn>
                <a:cxn ang="0">
                  <a:pos x="318" y="137"/>
                </a:cxn>
                <a:cxn ang="0">
                  <a:pos x="136" y="0"/>
                </a:cxn>
                <a:cxn ang="0">
                  <a:pos x="0" y="137"/>
                </a:cxn>
              </a:cxnLst>
              <a:rect l="0" t="0" r="r" b="b"/>
              <a:pathLst>
                <a:path w="590" h="137">
                  <a:moveTo>
                    <a:pt x="590" y="137"/>
                  </a:moveTo>
                  <a:cubicBezTo>
                    <a:pt x="545" y="69"/>
                    <a:pt x="499" y="0"/>
                    <a:pt x="454" y="0"/>
                  </a:cubicBezTo>
                  <a:cubicBezTo>
                    <a:pt x="409" y="0"/>
                    <a:pt x="371" y="137"/>
                    <a:pt x="318" y="137"/>
                  </a:cubicBezTo>
                  <a:cubicBezTo>
                    <a:pt x="265" y="137"/>
                    <a:pt x="189" y="0"/>
                    <a:pt x="136" y="0"/>
                  </a:cubicBezTo>
                  <a:cubicBezTo>
                    <a:pt x="83" y="0"/>
                    <a:pt x="23" y="114"/>
                    <a:pt x="0" y="137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2019871" y="4508822"/>
            <a:ext cx="611187" cy="30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80"/>
                </a:solidFill>
                <a:miter lim="800000"/>
                <a:headEnd/>
                <a:tailEnd type="none" w="lg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zh-CN" sz="2400" b="1" baseline="30000" dirty="0">
                <a:solidFill>
                  <a:srgbClr val="FF5050"/>
                </a:solidFill>
                <a:latin typeface="+mn-lt"/>
                <a:ea typeface="黑体" panose="02010609060101010101" pitchFamily="49" charset="-122"/>
              </a:rPr>
              <a:t>15</a:t>
            </a:r>
            <a:r>
              <a:rPr lang="zh-CN" altLang="zh-CN" sz="2400" b="1" dirty="0">
                <a:solidFill>
                  <a:srgbClr val="FF5050"/>
                </a:solidFill>
                <a:latin typeface="+mn-lt"/>
                <a:ea typeface="黑体" panose="02010609060101010101" pitchFamily="49" charset="-122"/>
              </a:rPr>
              <a:t>N</a:t>
            </a:r>
            <a:endParaRPr lang="zh-CN" altLang="zh-CN" sz="2400" b="1" dirty="0">
              <a:solidFill>
                <a:srgbClr val="FF505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2019871" y="4961260"/>
            <a:ext cx="611187" cy="30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80"/>
                </a:solidFill>
                <a:miter lim="800000"/>
                <a:headEnd/>
                <a:tailEnd type="none" w="lg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zh-CN" sz="2400" b="1" baseline="30000" dirty="0">
                <a:solidFill>
                  <a:srgbClr val="FF5050"/>
                </a:solidFill>
                <a:latin typeface="+mn-lt"/>
                <a:ea typeface="黑体" panose="02010609060101010101" pitchFamily="49" charset="-122"/>
              </a:rPr>
              <a:t>15</a:t>
            </a:r>
            <a:r>
              <a:rPr lang="zh-CN" altLang="zh-CN" sz="2400" b="1" dirty="0">
                <a:solidFill>
                  <a:srgbClr val="FF5050"/>
                </a:solidFill>
                <a:latin typeface="+mn-lt"/>
                <a:ea typeface="黑体" panose="02010609060101010101" pitchFamily="49" charset="-122"/>
              </a:rPr>
              <a:t>N</a:t>
            </a:r>
            <a:endParaRPr lang="zh-CN" altLang="zh-CN" sz="2400" b="1" dirty="0">
              <a:solidFill>
                <a:srgbClr val="FF505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2064321" y="3829372"/>
            <a:ext cx="684212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80"/>
                </a:solidFill>
                <a:miter lim="800000"/>
                <a:headEnd/>
                <a:tailEnd type="none" w="lg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zh-CN" sz="2400" b="1" baseline="30000" dirty="0">
                <a:solidFill>
                  <a:srgbClr val="FF505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en-US" altLang="zh-CN" sz="2400" b="1" baseline="30000" dirty="0">
                <a:solidFill>
                  <a:srgbClr val="FF5050"/>
                </a:solidFill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zh-CN" sz="2400" b="1" dirty="0">
                <a:solidFill>
                  <a:srgbClr val="FF5050"/>
                </a:solidFill>
                <a:latin typeface="+mn-lt"/>
                <a:ea typeface="黑体" panose="02010609060101010101" pitchFamily="49" charset="-122"/>
              </a:rPr>
              <a:t>N</a:t>
            </a:r>
            <a:endParaRPr lang="zh-CN" altLang="zh-CN" sz="2400" b="1" dirty="0">
              <a:solidFill>
                <a:srgbClr val="FF505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7" name="Text Box 14"/>
          <p:cNvSpPr txBox="1">
            <a:spLocks noChangeArrowheads="1"/>
          </p:cNvSpPr>
          <p:nvPr/>
        </p:nvSpPr>
        <p:spPr bwMode="auto">
          <a:xfrm>
            <a:off x="107504" y="4718645"/>
            <a:ext cx="201622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80"/>
                </a:solidFill>
                <a:miter lim="800000"/>
                <a:headEnd/>
                <a:tailEnd type="none" w="lg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黑体" panose="02010609060101010101" pitchFamily="49" charset="-122"/>
              </a:rPr>
              <a:t>目的基因 探针</a:t>
            </a:r>
            <a:endParaRPr lang="zh-CN" altLang="zh-CN" sz="2400" b="1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251520" y="3256244"/>
            <a:ext cx="1728192" cy="598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80"/>
                </a:solidFill>
                <a:miter lim="800000"/>
                <a:headEnd/>
                <a:tailEnd type="none" w="lg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</a:rPr>
              <a:t>转基因</a:t>
            </a:r>
            <a:r>
              <a:rPr lang="zh-CN" altLang="zh-CN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</a:rPr>
              <a:t>生物</a:t>
            </a:r>
            <a:r>
              <a:rPr lang="zh-CN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</a:rPr>
              <a:t>的DNA</a:t>
            </a:r>
            <a:endParaRPr lang="zh-CN" altLang="zh-CN" sz="2400" b="1" dirty="0">
              <a:effectLst>
                <a:outerShdw blurRad="38100" dist="38100" dir="2700000" algn="tl">
                  <a:srgbClr val="C0C0C0"/>
                </a:outerShdw>
              </a:effectLst>
              <a:ea typeface="黑体" panose="02010609060101010101" pitchFamily="49" charset="-122"/>
            </a:endParaRPr>
          </a:p>
        </p:txBody>
      </p:sp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4167758" y="4543747"/>
            <a:ext cx="86360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80"/>
                </a:solidFill>
                <a:miter lim="800000"/>
                <a:headEnd/>
                <a:tailEnd type="none" w="lg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ct val="85000"/>
              </a:lnSpc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黑体" panose="02010609060101010101" pitchFamily="49" charset="-122"/>
              </a:rPr>
              <a:t>变性</a:t>
            </a:r>
            <a:endParaRPr lang="zh-CN" altLang="zh-CN" sz="2800" b="1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4148708" y="3207072"/>
            <a:ext cx="9731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80"/>
                </a:solidFill>
                <a:miter lim="800000"/>
                <a:headEnd/>
                <a:tailEnd type="none" w="lg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黑体" panose="02010609060101010101" pitchFamily="49" charset="-122"/>
              </a:rPr>
              <a:t>变性</a:t>
            </a:r>
            <a:endParaRPr lang="zh-CN" altLang="zh-CN" sz="2800" b="1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1" name="Freeform 18"/>
          <p:cNvSpPr>
            <a:spLocks noChangeArrowheads="1"/>
          </p:cNvSpPr>
          <p:nvPr/>
        </p:nvSpPr>
        <p:spPr bwMode="auto">
          <a:xfrm rot="10800000">
            <a:off x="5293296" y="4832672"/>
            <a:ext cx="863600" cy="92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6" y="137"/>
              </a:cxn>
              <a:cxn ang="0">
                <a:pos x="272" y="0"/>
              </a:cxn>
              <a:cxn ang="0">
                <a:pos x="454" y="137"/>
              </a:cxn>
              <a:cxn ang="0">
                <a:pos x="590" y="0"/>
              </a:cxn>
              <a:cxn ang="0">
                <a:pos x="726" y="137"/>
              </a:cxn>
            </a:cxnLst>
            <a:rect l="0" t="0" r="r" b="b"/>
            <a:pathLst>
              <a:path w="726" h="137">
                <a:moveTo>
                  <a:pt x="0" y="0"/>
                </a:moveTo>
                <a:cubicBezTo>
                  <a:pt x="45" y="68"/>
                  <a:pt x="91" y="137"/>
                  <a:pt x="136" y="137"/>
                </a:cubicBezTo>
                <a:cubicBezTo>
                  <a:pt x="181" y="137"/>
                  <a:pt x="219" y="0"/>
                  <a:pt x="272" y="0"/>
                </a:cubicBezTo>
                <a:cubicBezTo>
                  <a:pt x="325" y="0"/>
                  <a:pt x="401" y="137"/>
                  <a:pt x="454" y="137"/>
                </a:cubicBezTo>
                <a:cubicBezTo>
                  <a:pt x="507" y="137"/>
                  <a:pt x="545" y="0"/>
                  <a:pt x="590" y="0"/>
                </a:cubicBezTo>
                <a:cubicBezTo>
                  <a:pt x="635" y="0"/>
                  <a:pt x="703" y="114"/>
                  <a:pt x="726" y="137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Freeform 19"/>
          <p:cNvSpPr>
            <a:spLocks noChangeArrowheads="1"/>
          </p:cNvSpPr>
          <p:nvPr/>
        </p:nvSpPr>
        <p:spPr bwMode="auto">
          <a:xfrm rot="10800000">
            <a:off x="5364733" y="3608710"/>
            <a:ext cx="863600" cy="92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6" y="137"/>
              </a:cxn>
              <a:cxn ang="0">
                <a:pos x="272" y="0"/>
              </a:cxn>
              <a:cxn ang="0">
                <a:pos x="454" y="137"/>
              </a:cxn>
              <a:cxn ang="0">
                <a:pos x="590" y="0"/>
              </a:cxn>
              <a:cxn ang="0">
                <a:pos x="726" y="137"/>
              </a:cxn>
            </a:cxnLst>
            <a:rect l="0" t="0" r="r" b="b"/>
            <a:pathLst>
              <a:path w="726" h="137">
                <a:moveTo>
                  <a:pt x="0" y="0"/>
                </a:moveTo>
                <a:cubicBezTo>
                  <a:pt x="45" y="68"/>
                  <a:pt x="91" y="137"/>
                  <a:pt x="136" y="137"/>
                </a:cubicBezTo>
                <a:cubicBezTo>
                  <a:pt x="181" y="137"/>
                  <a:pt x="219" y="0"/>
                  <a:pt x="272" y="0"/>
                </a:cubicBezTo>
                <a:cubicBezTo>
                  <a:pt x="325" y="0"/>
                  <a:pt x="401" y="137"/>
                  <a:pt x="454" y="137"/>
                </a:cubicBezTo>
                <a:cubicBezTo>
                  <a:pt x="507" y="137"/>
                  <a:pt x="545" y="0"/>
                  <a:pt x="590" y="0"/>
                </a:cubicBezTo>
                <a:cubicBezTo>
                  <a:pt x="635" y="0"/>
                  <a:pt x="703" y="114"/>
                  <a:pt x="726" y="137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Line 20"/>
          <p:cNvSpPr>
            <a:spLocks noChangeShapeType="1"/>
          </p:cNvSpPr>
          <p:nvPr/>
        </p:nvSpPr>
        <p:spPr bwMode="auto">
          <a:xfrm>
            <a:off x="6391846" y="3654747"/>
            <a:ext cx="576262" cy="5762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Line 21"/>
          <p:cNvSpPr>
            <a:spLocks noChangeShapeType="1"/>
          </p:cNvSpPr>
          <p:nvPr/>
        </p:nvSpPr>
        <p:spPr bwMode="auto">
          <a:xfrm flipV="1">
            <a:off x="6391846" y="4238947"/>
            <a:ext cx="576262" cy="6492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Freeform 23"/>
          <p:cNvSpPr>
            <a:spLocks noChangeArrowheads="1"/>
          </p:cNvSpPr>
          <p:nvPr/>
        </p:nvSpPr>
        <p:spPr bwMode="auto">
          <a:xfrm>
            <a:off x="7469758" y="3910335"/>
            <a:ext cx="1422400" cy="3333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6" y="137"/>
              </a:cxn>
              <a:cxn ang="0">
                <a:pos x="272" y="0"/>
              </a:cxn>
              <a:cxn ang="0">
                <a:pos x="454" y="137"/>
              </a:cxn>
              <a:cxn ang="0">
                <a:pos x="590" y="0"/>
              </a:cxn>
            </a:cxnLst>
            <a:rect l="0" t="0" r="r" b="b"/>
            <a:pathLst>
              <a:path w="590" h="137">
                <a:moveTo>
                  <a:pt x="0" y="0"/>
                </a:moveTo>
                <a:cubicBezTo>
                  <a:pt x="45" y="68"/>
                  <a:pt x="91" y="137"/>
                  <a:pt x="136" y="137"/>
                </a:cubicBezTo>
                <a:cubicBezTo>
                  <a:pt x="181" y="137"/>
                  <a:pt x="219" y="0"/>
                  <a:pt x="272" y="0"/>
                </a:cubicBezTo>
                <a:cubicBezTo>
                  <a:pt x="325" y="0"/>
                  <a:pt x="401" y="137"/>
                  <a:pt x="454" y="137"/>
                </a:cubicBezTo>
                <a:cubicBezTo>
                  <a:pt x="507" y="137"/>
                  <a:pt x="567" y="23"/>
                  <a:pt x="590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Freeform 24"/>
          <p:cNvSpPr>
            <a:spLocks noChangeArrowheads="1"/>
          </p:cNvSpPr>
          <p:nvPr/>
        </p:nvSpPr>
        <p:spPr bwMode="auto">
          <a:xfrm>
            <a:off x="7469758" y="3872235"/>
            <a:ext cx="1422400" cy="333375"/>
          </a:xfrm>
          <a:custGeom>
            <a:avLst/>
            <a:gdLst/>
            <a:ahLst/>
            <a:cxnLst>
              <a:cxn ang="0">
                <a:pos x="590" y="137"/>
              </a:cxn>
              <a:cxn ang="0">
                <a:pos x="454" y="0"/>
              </a:cxn>
              <a:cxn ang="0">
                <a:pos x="318" y="137"/>
              </a:cxn>
              <a:cxn ang="0">
                <a:pos x="136" y="0"/>
              </a:cxn>
              <a:cxn ang="0">
                <a:pos x="0" y="137"/>
              </a:cxn>
            </a:cxnLst>
            <a:rect l="0" t="0" r="r" b="b"/>
            <a:pathLst>
              <a:path w="590" h="137">
                <a:moveTo>
                  <a:pt x="590" y="137"/>
                </a:moveTo>
                <a:cubicBezTo>
                  <a:pt x="545" y="69"/>
                  <a:pt x="499" y="0"/>
                  <a:pt x="454" y="0"/>
                </a:cubicBezTo>
                <a:cubicBezTo>
                  <a:pt x="409" y="0"/>
                  <a:pt x="371" y="137"/>
                  <a:pt x="318" y="137"/>
                </a:cubicBezTo>
                <a:cubicBezTo>
                  <a:pt x="265" y="137"/>
                  <a:pt x="189" y="0"/>
                  <a:pt x="136" y="0"/>
                </a:cubicBezTo>
                <a:cubicBezTo>
                  <a:pt x="83" y="0"/>
                  <a:pt x="23" y="114"/>
                  <a:pt x="0" y="137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7" name="Group 25"/>
          <p:cNvGrpSpPr/>
          <p:nvPr/>
        </p:nvGrpSpPr>
        <p:grpSpPr bwMode="auto">
          <a:xfrm>
            <a:off x="2656458" y="4689797"/>
            <a:ext cx="1423988" cy="433388"/>
            <a:chOff x="898" y="2750"/>
            <a:chExt cx="897" cy="229"/>
          </a:xfrm>
        </p:grpSpPr>
        <p:sp>
          <p:nvSpPr>
            <p:cNvPr id="48" name="Freeform 26"/>
            <p:cNvSpPr>
              <a:spLocks noChangeArrowheads="1"/>
            </p:cNvSpPr>
            <p:nvPr/>
          </p:nvSpPr>
          <p:spPr bwMode="auto">
            <a:xfrm>
              <a:off x="899" y="2750"/>
              <a:ext cx="896" cy="2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6" y="137"/>
                </a:cxn>
                <a:cxn ang="0">
                  <a:pos x="272" y="0"/>
                </a:cxn>
                <a:cxn ang="0">
                  <a:pos x="454" y="137"/>
                </a:cxn>
                <a:cxn ang="0">
                  <a:pos x="590" y="0"/>
                </a:cxn>
              </a:cxnLst>
              <a:rect l="0" t="0" r="r" b="b"/>
              <a:pathLst>
                <a:path w="590" h="137">
                  <a:moveTo>
                    <a:pt x="0" y="0"/>
                  </a:moveTo>
                  <a:cubicBezTo>
                    <a:pt x="45" y="68"/>
                    <a:pt x="91" y="137"/>
                    <a:pt x="136" y="137"/>
                  </a:cubicBezTo>
                  <a:cubicBezTo>
                    <a:pt x="181" y="137"/>
                    <a:pt x="219" y="0"/>
                    <a:pt x="272" y="0"/>
                  </a:cubicBezTo>
                  <a:cubicBezTo>
                    <a:pt x="325" y="0"/>
                    <a:pt x="401" y="137"/>
                    <a:pt x="454" y="137"/>
                  </a:cubicBezTo>
                  <a:cubicBezTo>
                    <a:pt x="507" y="137"/>
                    <a:pt x="567" y="23"/>
                    <a:pt x="590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27"/>
            <p:cNvSpPr>
              <a:spLocks noChangeArrowheads="1"/>
            </p:cNvSpPr>
            <p:nvPr/>
          </p:nvSpPr>
          <p:spPr bwMode="auto">
            <a:xfrm>
              <a:off x="898" y="2769"/>
              <a:ext cx="896" cy="210"/>
            </a:xfrm>
            <a:custGeom>
              <a:avLst/>
              <a:gdLst/>
              <a:ahLst/>
              <a:cxnLst>
                <a:cxn ang="0">
                  <a:pos x="590" y="137"/>
                </a:cxn>
                <a:cxn ang="0">
                  <a:pos x="454" y="0"/>
                </a:cxn>
                <a:cxn ang="0">
                  <a:pos x="318" y="137"/>
                </a:cxn>
                <a:cxn ang="0">
                  <a:pos x="136" y="0"/>
                </a:cxn>
                <a:cxn ang="0">
                  <a:pos x="0" y="137"/>
                </a:cxn>
              </a:cxnLst>
              <a:rect l="0" t="0" r="r" b="b"/>
              <a:pathLst>
                <a:path w="590" h="137">
                  <a:moveTo>
                    <a:pt x="590" y="137"/>
                  </a:moveTo>
                  <a:cubicBezTo>
                    <a:pt x="545" y="69"/>
                    <a:pt x="499" y="0"/>
                    <a:pt x="454" y="0"/>
                  </a:cubicBezTo>
                  <a:cubicBezTo>
                    <a:pt x="409" y="0"/>
                    <a:pt x="371" y="137"/>
                    <a:pt x="318" y="137"/>
                  </a:cubicBezTo>
                  <a:cubicBezTo>
                    <a:pt x="265" y="137"/>
                    <a:pt x="189" y="0"/>
                    <a:pt x="136" y="0"/>
                  </a:cubicBezTo>
                  <a:cubicBezTo>
                    <a:pt x="83" y="0"/>
                    <a:pt x="23" y="114"/>
                    <a:pt x="0" y="137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0" name="Text Box 28"/>
          <p:cNvSpPr txBox="1">
            <a:spLocks noChangeArrowheads="1"/>
          </p:cNvSpPr>
          <p:nvPr/>
        </p:nvSpPr>
        <p:spPr bwMode="auto">
          <a:xfrm>
            <a:off x="2123058" y="3068960"/>
            <a:ext cx="720725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80"/>
                </a:solidFill>
                <a:miter lim="800000"/>
                <a:headEnd/>
                <a:tailEnd type="none" w="lg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zh-CN" sz="2400" b="1" baseline="30000" dirty="0">
                <a:solidFill>
                  <a:srgbClr val="FF505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en-US" altLang="zh-CN" sz="2400" b="1" baseline="30000" dirty="0">
                <a:solidFill>
                  <a:srgbClr val="FF5050"/>
                </a:solidFill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zh-CN" sz="2400" b="1" dirty="0">
                <a:solidFill>
                  <a:srgbClr val="FF5050"/>
                </a:solidFill>
                <a:latin typeface="+mn-lt"/>
                <a:ea typeface="黑体" panose="02010609060101010101" pitchFamily="49" charset="-122"/>
              </a:rPr>
              <a:t>N</a:t>
            </a:r>
            <a:endParaRPr lang="zh-CN" altLang="zh-CN" sz="2400" b="1" dirty="0">
              <a:solidFill>
                <a:srgbClr val="FF505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1" name="Line 29"/>
          <p:cNvSpPr>
            <a:spLocks noChangeShapeType="1"/>
          </p:cNvSpPr>
          <p:nvPr/>
        </p:nvSpPr>
        <p:spPr bwMode="auto">
          <a:xfrm>
            <a:off x="4196333" y="4907285"/>
            <a:ext cx="85725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tailEnd type="stealth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Line 30"/>
          <p:cNvSpPr>
            <a:spLocks noChangeShapeType="1"/>
          </p:cNvSpPr>
          <p:nvPr/>
        </p:nvSpPr>
        <p:spPr bwMode="auto">
          <a:xfrm>
            <a:off x="4196333" y="3661097"/>
            <a:ext cx="85725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tailEnd type="stealth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Line 31"/>
          <p:cNvSpPr>
            <a:spLocks noChangeShapeType="1"/>
          </p:cNvSpPr>
          <p:nvPr/>
        </p:nvSpPr>
        <p:spPr bwMode="auto">
          <a:xfrm>
            <a:off x="6968108" y="4245297"/>
            <a:ext cx="32861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tailEnd type="stealth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Text Box 11"/>
          <p:cNvSpPr txBox="1">
            <a:spLocks noChangeArrowheads="1"/>
          </p:cNvSpPr>
          <p:nvPr/>
        </p:nvSpPr>
        <p:spPr bwMode="auto">
          <a:xfrm>
            <a:off x="899592" y="5517232"/>
            <a:ext cx="7242175" cy="480709"/>
          </a:xfrm>
          <a:prstGeom prst="rect">
            <a:avLst/>
          </a:prstGeom>
          <a:noFill/>
          <a:ln w="63500">
            <a:noFill/>
            <a:miter lim="800000"/>
            <a:tailEnd type="none" w="lg" len="med"/>
          </a:ln>
        </p:spPr>
        <p:txBody>
          <a:bodyPr lIns="0" tIns="0" r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0" lang="zh-CN" altLang="en-US" sz="2800" b="1" dirty="0" smtClean="0">
                <a:latin typeface="+mn-ea"/>
              </a:rPr>
              <a:t>转基因生物</a:t>
            </a:r>
            <a:r>
              <a:rPr kumimoji="0" lang="en-US" altLang="zh-CN" sz="2800" b="1" dirty="0" smtClean="0">
                <a:latin typeface="+mn-ea"/>
              </a:rPr>
              <a:t>DNA</a:t>
            </a:r>
            <a:r>
              <a:rPr kumimoji="0" lang="zh-CN" altLang="en-US" sz="2800" b="1" dirty="0" smtClean="0">
                <a:latin typeface="+mn-ea"/>
              </a:rPr>
              <a:t>单链与目的基因探针互补配对。</a:t>
            </a:r>
            <a:endParaRPr kumimoji="0" lang="zh-CN" altLang="en-US" sz="28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54" grpId="0" autoUpdateAnimBg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5" grpId="0" animBg="1"/>
      <p:bldP spid="46" grpId="0" animBg="1"/>
      <p:bldP spid="5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323528" y="404664"/>
            <a:ext cx="8352928" cy="1040862"/>
          </a:xfrm>
          <a:prstGeom prst="rect">
            <a:avLst/>
          </a:prstGeom>
          <a:noFill/>
          <a:ln w="63500">
            <a:noFill/>
            <a:miter lim="800000"/>
            <a:tailEnd type="none" w="lg" len="med"/>
          </a:ln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kumimoji="0" lang="zh-CN" altLang="en-US" sz="2800" b="1" dirty="0" smtClean="0">
                <a:solidFill>
                  <a:srgbClr val="FF0000"/>
                </a:solidFill>
                <a:latin typeface="+mn-ea"/>
              </a:rPr>
              <a:t>什么是基因探针？如何检测目的基因是否开始发挥功能？</a:t>
            </a:r>
            <a:endParaRPr kumimoji="0" lang="zh-CN" altLang="en-US" sz="2800" b="1" dirty="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1012742" name="对象 1012741"/>
          <p:cNvGraphicFramePr/>
          <p:nvPr/>
        </p:nvGraphicFramePr>
        <p:xfrm>
          <a:off x="251520" y="1628800"/>
          <a:ext cx="8640959" cy="2088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0522585" imgH="1779905" progId="Word.Document.8">
                  <p:embed/>
                </p:oleObj>
              </mc:Choice>
              <mc:Fallback>
                <p:oleObj name="" r:id="rId1" imgW="10522585" imgH="1779905" progId="Word.Document.8">
                  <p:embed/>
                  <p:pic>
                    <p:nvPicPr>
                      <p:cNvPr id="0" name="对象 101274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1520" y="1628800"/>
                        <a:ext cx="8640959" cy="208823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250924" y="4005064"/>
            <a:ext cx="756126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 smtClean="0">
                <a:latin typeface="+mn-ea"/>
              </a:rPr>
              <a:t>2</a:t>
            </a:r>
            <a:r>
              <a:rPr lang="zh-CN" altLang="en-US" sz="2800" b="1" dirty="0" smtClean="0">
                <a:latin typeface="+mn-ea"/>
              </a:rPr>
              <a:t>、转录检测</a:t>
            </a:r>
            <a:endParaRPr lang="zh-CN" altLang="en-US" sz="2800" b="1" dirty="0" smtClean="0">
              <a:latin typeface="+mn-ea"/>
            </a:endParaRPr>
          </a:p>
        </p:txBody>
      </p: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322361" y="4550370"/>
            <a:ext cx="17287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latin typeface="+mn-ea"/>
              </a:rPr>
              <a:t>目的</a:t>
            </a:r>
            <a:r>
              <a:rPr lang="zh-CN" altLang="en-US" sz="3200" b="1" dirty="0">
                <a:ea typeface="华文中宋" pitchFamily="2" charset="-122"/>
              </a:rPr>
              <a:t>：</a:t>
            </a:r>
            <a:endParaRPr lang="zh-CN" altLang="en-US" sz="3200" b="1" dirty="0">
              <a:ea typeface="华文中宋" pitchFamily="2" charset="-122"/>
            </a:endParaRPr>
          </a:p>
        </p:txBody>
      </p:sp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1619200" y="4553744"/>
            <a:ext cx="655320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+mn-ea"/>
              </a:rPr>
              <a:t>检测目的基因是否转录出了</a:t>
            </a:r>
            <a:r>
              <a:rPr lang="en-US" altLang="zh-CN" sz="2800" b="1" dirty="0">
                <a:latin typeface="+mn-ea"/>
              </a:rPr>
              <a:t>mRNA</a:t>
            </a:r>
            <a:endParaRPr lang="en-US" altLang="zh-CN" sz="2800" b="1" dirty="0">
              <a:latin typeface="+mn-ea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324172" y="5114751"/>
            <a:ext cx="19431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ea typeface="华文中宋" pitchFamily="2" charset="-122"/>
              </a:rPr>
              <a:t>方法：</a:t>
            </a:r>
            <a:endParaRPr lang="zh-CN" altLang="en-US" sz="2800" b="1" dirty="0">
              <a:ea typeface="华文中宋" pitchFamily="2" charset="-122"/>
            </a:endParaRPr>
          </a:p>
        </p:txBody>
      </p:sp>
      <p:sp>
        <p:nvSpPr>
          <p:cNvPr id="39" name="Rectangle 10"/>
          <p:cNvSpPr>
            <a:spLocks noChangeArrowheads="1"/>
          </p:cNvSpPr>
          <p:nvPr/>
        </p:nvSpPr>
        <p:spPr bwMode="auto">
          <a:xfrm>
            <a:off x="1547192" y="5057800"/>
            <a:ext cx="3382963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+mn-ea"/>
              </a:rPr>
              <a:t>分子杂交技术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40" name="Rectangle 11"/>
          <p:cNvSpPr>
            <a:spLocks noChangeArrowheads="1"/>
          </p:cNvSpPr>
          <p:nvPr/>
        </p:nvSpPr>
        <p:spPr bwMode="auto">
          <a:xfrm>
            <a:off x="1619200" y="5705872"/>
            <a:ext cx="5832871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转基因生物</a:t>
            </a:r>
            <a:r>
              <a:rPr lang="en-US" altLang="zh-CN" sz="2800" b="1" dirty="0">
                <a:solidFill>
                  <a:srgbClr val="FF0000"/>
                </a:solidFill>
                <a:latin typeface="+mn-ea"/>
              </a:rPr>
              <a:t>mRNA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与</a:t>
            </a:r>
            <a:r>
              <a:rPr lang="en-US" altLang="zh-CN" sz="2800" b="1" dirty="0">
                <a:solidFill>
                  <a:srgbClr val="FF0000"/>
                </a:solidFill>
                <a:latin typeface="+mn-ea"/>
              </a:rPr>
              <a:t>DNA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探针互补配对</a:t>
            </a:r>
            <a:endParaRPr lang="zh-CN" altLang="en-US" sz="2800" b="1" dirty="0">
              <a:solidFill>
                <a:srgbClr val="FF00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12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68" name="Text Box 16"/>
          <p:cNvSpPr txBox="1">
            <a:spLocks noChangeArrowheads="1"/>
          </p:cNvSpPr>
          <p:nvPr/>
        </p:nvSpPr>
        <p:spPr bwMode="auto">
          <a:xfrm>
            <a:off x="251048" y="188640"/>
            <a:ext cx="7561263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+mn-ea"/>
              </a:rPr>
              <a:t>3</a:t>
            </a:r>
            <a:r>
              <a:rPr lang="zh-CN" altLang="en-US" sz="2800" b="1" dirty="0">
                <a:latin typeface="+mn-ea"/>
              </a:rPr>
              <a:t>、翻译检测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100369" name="Text Box 17"/>
          <p:cNvSpPr txBox="1">
            <a:spLocks noChangeArrowheads="1"/>
          </p:cNvSpPr>
          <p:nvPr/>
        </p:nvSpPr>
        <p:spPr bwMode="auto">
          <a:xfrm>
            <a:off x="395536" y="763549"/>
            <a:ext cx="223202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+mn-ea"/>
              </a:rPr>
              <a:t>目的：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100370" name="Rectangle 18"/>
          <p:cNvSpPr>
            <a:spLocks noChangeArrowheads="1"/>
          </p:cNvSpPr>
          <p:nvPr/>
        </p:nvSpPr>
        <p:spPr bwMode="auto">
          <a:xfrm>
            <a:off x="1641698" y="839664"/>
            <a:ext cx="516255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ea typeface="华文行楷" pitchFamily="2" charset="-122"/>
              </a:rPr>
              <a:t>检测目的基因是否翻译成蛋白质</a:t>
            </a:r>
            <a:endParaRPr lang="zh-CN" altLang="en-US" sz="2800" b="1" dirty="0">
              <a:ea typeface="华文行楷" pitchFamily="2" charset="-122"/>
            </a:endParaRPr>
          </a:p>
        </p:txBody>
      </p:sp>
      <p:sp>
        <p:nvSpPr>
          <p:cNvPr id="100372" name="Rectangle 20"/>
          <p:cNvSpPr>
            <a:spLocks noChangeArrowheads="1"/>
          </p:cNvSpPr>
          <p:nvPr/>
        </p:nvSpPr>
        <p:spPr bwMode="auto">
          <a:xfrm>
            <a:off x="322361" y="1342108"/>
            <a:ext cx="304800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方法</a:t>
            </a:r>
            <a:r>
              <a:rPr lang="en-US" altLang="zh-CN" sz="2800" b="1" dirty="0">
                <a:latin typeface="华文中宋" pitchFamily="2" charset="-122"/>
                <a:ea typeface="华文中宋" pitchFamily="2" charset="-122"/>
              </a:rPr>
              <a:t>:</a:t>
            </a:r>
            <a:endParaRPr lang="en-US" altLang="zh-CN" sz="2800" b="1" dirty="0"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00373" name="Rectangle 21"/>
          <p:cNvSpPr>
            <a:spLocks noChangeArrowheads="1"/>
          </p:cNvSpPr>
          <p:nvPr/>
        </p:nvSpPr>
        <p:spPr bwMode="auto">
          <a:xfrm>
            <a:off x="1690786" y="1342108"/>
            <a:ext cx="4392613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华文行楷" pitchFamily="2" charset="-122"/>
                <a:ea typeface="华文行楷" pitchFamily="2" charset="-122"/>
              </a:rPr>
              <a:t>抗原抗体杂交技术</a:t>
            </a:r>
            <a:endParaRPr lang="zh-CN" altLang="en-US" sz="2800" b="1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00379" name="Text Box 27"/>
          <p:cNvSpPr txBox="1">
            <a:spLocks noChangeArrowheads="1"/>
          </p:cNvSpPr>
          <p:nvPr/>
        </p:nvSpPr>
        <p:spPr bwMode="auto">
          <a:xfrm>
            <a:off x="261441" y="2636912"/>
            <a:ext cx="431165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+mn-ea"/>
              </a:rPr>
              <a:t>4</a:t>
            </a:r>
            <a:r>
              <a:rPr lang="zh-CN" altLang="en-US" sz="2800" b="1" dirty="0">
                <a:latin typeface="+mn-ea"/>
              </a:rPr>
              <a:t>、个体生物学水平的鉴定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100380" name="Text Box 28"/>
          <p:cNvSpPr txBox="1">
            <a:spLocks noChangeArrowheads="1"/>
          </p:cNvSpPr>
          <p:nvPr/>
        </p:nvSpPr>
        <p:spPr bwMode="auto">
          <a:xfrm>
            <a:off x="4787404" y="2636912"/>
            <a:ext cx="3529012" cy="882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抗虫鉴定、抗病鉴定、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</a:endParaRPr>
          </a:p>
          <a:p>
            <a:pPr>
              <a:lnSpc>
                <a:spcPct val="35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活性鉴定等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1557784" y="1915677"/>
            <a:ext cx="747871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检测到目的蛋白说明转基因表达成功 </a:t>
            </a:r>
            <a:endParaRPr lang="zh-CN" altLang="en-US" sz="2800" b="1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47495" y="3500755"/>
            <a:ext cx="5275580" cy="3115945"/>
            <a:chOff x="2437" y="5513"/>
            <a:chExt cx="8308" cy="4907"/>
          </a:xfrm>
        </p:grpSpPr>
        <p:pic>
          <p:nvPicPr>
            <p:cNvPr id="16" name="Picture 2" descr="C:\Documents and Settings\Administrator\桌面\转基因棉花.jpg"/>
            <p:cNvPicPr>
              <a:picLocks noChangeAspect="1" noChangeArrowheads="1"/>
            </p:cNvPicPr>
            <p:nvPr/>
          </p:nvPicPr>
          <p:blipFill>
            <a:blip r:embed="rId1" cstate="print"/>
            <a:srcRect t="2393"/>
            <a:stretch>
              <a:fillRect/>
            </a:stretch>
          </p:blipFill>
          <p:spPr bwMode="auto">
            <a:xfrm>
              <a:off x="2437" y="5513"/>
              <a:ext cx="8309" cy="4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Box 2"/>
            <p:cNvSpPr txBox="1">
              <a:spLocks noChangeArrowheads="1"/>
            </p:cNvSpPr>
            <p:nvPr/>
          </p:nvSpPr>
          <p:spPr bwMode="auto">
            <a:xfrm>
              <a:off x="2891" y="9596"/>
              <a:ext cx="3131" cy="82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chemeClr val="tx2"/>
                  </a:solidFill>
                </a:rPr>
                <a:t>转基因棉花</a:t>
              </a:r>
              <a:endParaRPr lang="zh-CN" altLang="en-US" sz="2800" b="1" dirty="0">
                <a:solidFill>
                  <a:schemeClr val="tx2"/>
                </a:solidFill>
              </a:endParaRPr>
            </a:p>
          </p:txBody>
        </p:sp>
        <p:sp>
          <p:nvSpPr>
            <p:cNvPr id="18" name="TextBox 4"/>
            <p:cNvSpPr txBox="1">
              <a:spLocks noChangeArrowheads="1"/>
            </p:cNvSpPr>
            <p:nvPr/>
          </p:nvSpPr>
          <p:spPr bwMode="auto">
            <a:xfrm>
              <a:off x="6860" y="9596"/>
              <a:ext cx="3699" cy="82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chemeClr val="tx2"/>
                  </a:solidFill>
                </a:rPr>
                <a:t>非转基因棉花</a:t>
              </a:r>
              <a:endParaRPr lang="zh-CN" altLang="en-US" sz="2800" b="1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0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0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0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0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0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0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8" grpId="0"/>
      <p:bldP spid="100369" grpId="0"/>
      <p:bldP spid="100370" grpId="0"/>
      <p:bldP spid="100372" grpId="0"/>
      <p:bldP spid="100373" grpId="0"/>
      <p:bldP spid="100379" grpId="0"/>
      <p:bldP spid="100380" grpId="0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1811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39552" y="1585024"/>
            <a:ext cx="8064896" cy="4523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395536" y="457508"/>
            <a:ext cx="45127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latin typeface="+mn-ea"/>
              </a:rPr>
              <a:t>检测和鉴定目的基因归纳：</a:t>
            </a:r>
            <a:endParaRPr lang="zh-CN" altLang="en-US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320675" y="164465"/>
            <a:ext cx="8502650" cy="147637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000" kern="100" dirty="0">
                <a:latin typeface="Times New Roman" panose="02020603050405020304"/>
                <a:ea typeface="华文细黑"/>
                <a:cs typeface="Courier New" panose="02070309020205020404"/>
              </a:rPr>
              <a:t>3.</a:t>
            </a:r>
            <a:r>
              <a:rPr lang="zh-CN" altLang="zh-CN" sz="2000" kern="100" dirty="0">
                <a:latin typeface="Times New Roman" panose="02020603050405020304"/>
                <a:ea typeface="华文细黑"/>
                <a:cs typeface="Times New Roman" panose="02020603050405020304"/>
              </a:rPr>
              <a:t>苏云金杆菌</a:t>
            </a:r>
            <a:r>
              <a:rPr lang="en-US" altLang="zh-CN" sz="2000" kern="100" dirty="0">
                <a:latin typeface="Times New Roman" panose="02020603050405020304"/>
                <a:ea typeface="华文细黑"/>
                <a:cs typeface="Courier New" panose="02070309020205020404"/>
              </a:rPr>
              <a:t>(</a:t>
            </a:r>
            <a:r>
              <a:rPr lang="en-US" altLang="zh-CN" sz="2000" kern="100" dirty="0" err="1">
                <a:latin typeface="Times New Roman" panose="02020603050405020304"/>
                <a:ea typeface="华文细黑"/>
                <a:cs typeface="Courier New" panose="02070309020205020404"/>
              </a:rPr>
              <a:t>Bt</a:t>
            </a:r>
            <a:r>
              <a:rPr lang="en-US" altLang="zh-CN" sz="2000" kern="100" dirty="0">
                <a:latin typeface="Times New Roman" panose="02020603050405020304"/>
                <a:ea typeface="华文细黑"/>
                <a:cs typeface="Courier New" panose="02070309020205020404"/>
              </a:rPr>
              <a:t>)</a:t>
            </a:r>
            <a:r>
              <a:rPr lang="zh-CN" altLang="zh-CN" sz="2000" kern="100" dirty="0">
                <a:latin typeface="Times New Roman" panose="02020603050405020304"/>
                <a:ea typeface="华文细黑"/>
                <a:cs typeface="Times New Roman" panose="02020603050405020304"/>
              </a:rPr>
              <a:t>能产生具有杀虫能力的毒素蛋白。图</a:t>
            </a:r>
            <a:r>
              <a:rPr lang="en-US" altLang="zh-CN" sz="2000" kern="100" dirty="0">
                <a:latin typeface="Times New Roman" panose="02020603050405020304"/>
                <a:ea typeface="华文细黑"/>
                <a:cs typeface="Courier New" panose="02070309020205020404"/>
              </a:rPr>
              <a:t>1</a:t>
            </a:r>
            <a:r>
              <a:rPr lang="zh-CN" altLang="zh-CN" sz="2000" kern="100" dirty="0">
                <a:latin typeface="Times New Roman" panose="02020603050405020304"/>
                <a:ea typeface="华文细黑"/>
                <a:cs typeface="Times New Roman" panose="02020603050405020304"/>
              </a:rPr>
              <a:t>是转</a:t>
            </a:r>
            <a:r>
              <a:rPr lang="en-US" altLang="zh-CN" sz="2000" kern="100" dirty="0" err="1">
                <a:latin typeface="Times New Roman" panose="02020603050405020304"/>
                <a:ea typeface="华文细黑"/>
                <a:cs typeface="Courier New" panose="02070309020205020404"/>
              </a:rPr>
              <a:t>Bt</a:t>
            </a:r>
            <a:r>
              <a:rPr lang="zh-CN" altLang="zh-CN" sz="2000" kern="100" dirty="0">
                <a:latin typeface="Times New Roman" panose="02020603050405020304"/>
                <a:ea typeface="华文细黑"/>
                <a:cs typeface="Times New Roman" panose="02020603050405020304"/>
              </a:rPr>
              <a:t>毒素蛋白基因植物的重组</a:t>
            </a:r>
            <a:r>
              <a:rPr lang="en-US" altLang="zh-CN" sz="2000" kern="100" dirty="0">
                <a:latin typeface="Times New Roman" panose="02020603050405020304"/>
                <a:ea typeface="华文细黑"/>
                <a:cs typeface="Courier New" panose="02070309020205020404"/>
              </a:rPr>
              <a:t>DNA</a:t>
            </a:r>
            <a:r>
              <a:rPr lang="zh-CN" altLang="zh-CN" sz="2000" kern="100" dirty="0">
                <a:latin typeface="Times New Roman" panose="02020603050405020304"/>
                <a:ea typeface="华文细黑"/>
                <a:cs typeface="Times New Roman" panose="02020603050405020304"/>
              </a:rPr>
              <a:t>形成过程示意图；图</a:t>
            </a:r>
            <a:r>
              <a:rPr lang="en-US" altLang="zh-CN" sz="2000" kern="100" dirty="0">
                <a:latin typeface="Times New Roman" panose="02020603050405020304"/>
                <a:ea typeface="华文细黑"/>
                <a:cs typeface="Courier New" panose="02070309020205020404"/>
              </a:rPr>
              <a:t>2</a:t>
            </a:r>
            <a:r>
              <a:rPr lang="zh-CN" altLang="zh-CN" sz="2000" kern="100" dirty="0">
                <a:latin typeface="Times New Roman" panose="02020603050405020304"/>
                <a:ea typeface="华文细黑"/>
                <a:cs typeface="Times New Roman" panose="02020603050405020304"/>
              </a:rPr>
              <a:t>是毒素蛋白基因进入植物细胞后发生的两种生物大分子合成的过程，据图回答下列问题：</a:t>
            </a:r>
            <a:endParaRPr lang="zh-CN" altLang="zh-CN" sz="2000" kern="100" dirty="0">
              <a:effectLst/>
              <a:latin typeface="Times New Roman" panose="02020603050405020304"/>
              <a:ea typeface="华文细黑"/>
              <a:cs typeface="Times New Roman" panose="02020603050405020304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119578" y="1758315"/>
            <a:ext cx="5506085" cy="5200015"/>
            <a:chOff x="278" y="2334"/>
            <a:chExt cx="9813" cy="9164"/>
          </a:xfrm>
        </p:grpSpPr>
        <p:pic>
          <p:nvPicPr>
            <p:cNvPr id="15" name="Picture 2" descr="943"/>
            <p:cNvPicPr>
              <a:picLocks noChangeAspect="1" noChangeArrowheads="1"/>
            </p:cNvPicPr>
            <p:nvPr/>
          </p:nvPicPr>
          <p:blipFill>
            <a:blip r:embed="rId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086" t="-826" r="12086" b="-2272"/>
            <a:stretch>
              <a:fillRect/>
            </a:stretch>
          </p:blipFill>
          <p:spPr bwMode="auto">
            <a:xfrm>
              <a:off x="278" y="2334"/>
              <a:ext cx="9813" cy="9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7483" y="4369"/>
              <a:ext cx="2608" cy="6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907915" y="2646045"/>
            <a:ext cx="391541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(1)</a:t>
            </a:r>
            <a:r>
              <a:rPr lang="zh-CN" altLang="zh-CN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将图</a:t>
            </a:r>
            <a:r>
              <a:rPr lang="en-US" altLang="zh-CN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1 ①</a:t>
            </a:r>
            <a:r>
              <a:rPr lang="zh-CN" altLang="zh-CN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的</a:t>
            </a:r>
            <a:r>
              <a:rPr lang="en-US" altLang="zh-CN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DNA</a:t>
            </a:r>
            <a:r>
              <a:rPr lang="zh-CN" altLang="zh-CN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用</a:t>
            </a:r>
            <a:r>
              <a:rPr lang="en-US" altLang="zh-CN" i="1" kern="100" dirty="0" err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Hin</a:t>
            </a:r>
            <a:r>
              <a:rPr lang="en-US" altLang="zh-CN" kern="100" dirty="0" err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dⅢ</a:t>
            </a:r>
            <a:r>
              <a:rPr lang="zh-CN" altLang="zh-CN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i="1" kern="100" dirty="0" err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Bam</a:t>
            </a:r>
            <a:r>
              <a:rPr lang="en-US" altLang="zh-CN" kern="100" dirty="0" err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HⅠ</a:t>
            </a:r>
            <a:r>
              <a:rPr lang="zh-CN" altLang="zh-CN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完全酶切后，反应管中有</a:t>
            </a:r>
            <a:r>
              <a:rPr lang="en-US" altLang="zh-CN" kern="100" dirty="0" smtClean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__</a:t>
            </a:r>
            <a:r>
              <a:rPr lang="zh-CN" altLang="zh-CN" kern="100" dirty="0" smtClean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种</a:t>
            </a:r>
            <a:r>
              <a:rPr lang="en-US" altLang="zh-CN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DNA</a:t>
            </a:r>
            <a:r>
              <a:rPr lang="zh-CN" altLang="zh-CN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片段。过程</a:t>
            </a:r>
            <a:r>
              <a:rPr lang="en-US" altLang="zh-CN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②</a:t>
            </a:r>
            <a:r>
              <a:rPr lang="zh-CN" altLang="zh-CN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需要用到</a:t>
            </a:r>
            <a:r>
              <a:rPr lang="en-US" altLang="zh-CN" kern="100" dirty="0" smtClean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_________</a:t>
            </a:r>
            <a:r>
              <a:rPr lang="zh-CN" altLang="zh-CN" kern="1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酶。</a:t>
            </a:r>
            <a:endParaRPr lang="zh-CN" altLang="en-US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07915" y="4245610"/>
            <a:ext cx="4098290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zh-CN" kern="100" spc="-100" dirty="0">
                <a:latin typeface="Times New Roman" panose="02020603050405020304"/>
                <a:ea typeface="华文细黑"/>
                <a:sym typeface="+mn-ea"/>
              </a:rPr>
              <a:t>(2) </a:t>
            </a:r>
            <a:r>
              <a:rPr lang="zh-CN" altLang="zh-CN" kern="100" spc="-100" dirty="0">
                <a:latin typeface="Times New Roman" panose="02020603050405020304"/>
                <a:ea typeface="华文细黑"/>
                <a:cs typeface="Times New Roman" panose="02020603050405020304"/>
                <a:sym typeface="+mn-ea"/>
              </a:rPr>
              <a:t>假设图</a:t>
            </a:r>
            <a:r>
              <a:rPr lang="en-US" altLang="zh-CN" kern="100" spc="-100" dirty="0">
                <a:latin typeface="Times New Roman" panose="02020603050405020304"/>
                <a:ea typeface="华文细黑"/>
                <a:sym typeface="+mn-ea"/>
              </a:rPr>
              <a:t>1</a:t>
            </a:r>
            <a:r>
              <a:rPr lang="zh-CN" altLang="zh-CN" kern="100" spc="-100" dirty="0">
                <a:latin typeface="Times New Roman" panose="02020603050405020304"/>
                <a:ea typeface="华文细黑"/>
                <a:cs typeface="Times New Roman" panose="02020603050405020304"/>
                <a:sym typeface="+mn-ea"/>
              </a:rPr>
              <a:t>中质粒原来</a:t>
            </a:r>
            <a:r>
              <a:rPr lang="en-US" altLang="zh-CN" i="1" kern="100" spc="-100" dirty="0" err="1">
                <a:latin typeface="Times New Roman" panose="02020603050405020304"/>
                <a:ea typeface="华文细黑"/>
                <a:sym typeface="+mn-ea"/>
              </a:rPr>
              <a:t>Bam</a:t>
            </a:r>
            <a:r>
              <a:rPr lang="en-US" altLang="zh-CN" kern="100" spc="-100" dirty="0" err="1">
                <a:latin typeface="Times New Roman" panose="02020603050405020304"/>
                <a:ea typeface="华文细黑"/>
                <a:sym typeface="+mn-ea"/>
              </a:rPr>
              <a:t>H</a:t>
            </a:r>
            <a:r>
              <a:rPr lang="en-US" altLang="zh-CN" kern="100" spc="-100" dirty="0" err="1">
                <a:latin typeface="宋体" panose="02010600030101010101" pitchFamily="2" charset="-122"/>
                <a:ea typeface="华文细黑"/>
                <a:cs typeface="Times New Roman" panose="02020603050405020304"/>
                <a:sym typeface="+mn-ea"/>
              </a:rPr>
              <a:t>Ⅰ</a:t>
            </a:r>
            <a:r>
              <a:rPr lang="zh-CN" altLang="zh-CN" kern="100" spc="-100" dirty="0">
                <a:latin typeface="Times New Roman" panose="02020603050405020304"/>
                <a:ea typeface="华文细黑"/>
                <a:cs typeface="Times New Roman" panose="02020603050405020304"/>
                <a:sym typeface="+mn-ea"/>
              </a:rPr>
              <a:t>识别位点的碱基序列变为了另一种限制酶</a:t>
            </a:r>
            <a:r>
              <a:rPr lang="en-US" altLang="zh-CN" i="1" kern="100" spc="-100" dirty="0" err="1">
                <a:latin typeface="Times New Roman" panose="02020603050405020304"/>
                <a:ea typeface="华文细黑"/>
                <a:sym typeface="+mn-ea"/>
              </a:rPr>
              <a:t>Bcl</a:t>
            </a:r>
            <a:r>
              <a:rPr lang="en-US" altLang="zh-CN" kern="100" spc="-100" dirty="0" err="1">
                <a:latin typeface="宋体" panose="02010600030101010101" pitchFamily="2" charset="-122"/>
                <a:ea typeface="华文细黑"/>
                <a:cs typeface="Times New Roman" panose="02020603050405020304"/>
                <a:sym typeface="+mn-ea"/>
              </a:rPr>
              <a:t>Ⅰ</a:t>
            </a:r>
            <a:r>
              <a:rPr lang="zh-CN" altLang="zh-CN" kern="100" spc="-100" dirty="0">
                <a:latin typeface="Times New Roman" panose="02020603050405020304"/>
                <a:ea typeface="华文细黑"/>
                <a:cs typeface="Times New Roman" panose="02020603050405020304"/>
                <a:sym typeface="+mn-ea"/>
              </a:rPr>
              <a:t>识别位点的碱基序列，现用</a:t>
            </a:r>
            <a:r>
              <a:rPr lang="en-US" altLang="zh-CN" i="1" kern="100" spc="-100" dirty="0" err="1">
                <a:latin typeface="Times New Roman" panose="02020603050405020304"/>
                <a:ea typeface="华文细黑"/>
                <a:sym typeface="+mn-ea"/>
              </a:rPr>
              <a:t>Bcl</a:t>
            </a:r>
            <a:r>
              <a:rPr lang="en-US" altLang="zh-CN" kern="100" spc="-100" dirty="0" err="1">
                <a:latin typeface="宋体" panose="02010600030101010101" pitchFamily="2" charset="-122"/>
                <a:ea typeface="华文细黑"/>
                <a:cs typeface="Times New Roman" panose="02020603050405020304"/>
                <a:sym typeface="+mn-ea"/>
              </a:rPr>
              <a:t>Ⅰ</a:t>
            </a:r>
            <a:r>
              <a:rPr lang="zh-CN" altLang="zh-CN" kern="100" spc="-100" dirty="0">
                <a:latin typeface="Times New Roman" panose="02020603050405020304"/>
                <a:ea typeface="华文细黑"/>
                <a:cs typeface="Times New Roman" panose="02020603050405020304"/>
                <a:sym typeface="+mn-ea"/>
              </a:rPr>
              <a:t>和</a:t>
            </a:r>
            <a:r>
              <a:rPr lang="en-US" altLang="zh-CN" i="1" kern="100" spc="-100" dirty="0" err="1">
                <a:latin typeface="Times New Roman" panose="02020603050405020304"/>
                <a:ea typeface="华文细黑"/>
                <a:sym typeface="+mn-ea"/>
              </a:rPr>
              <a:t>Hin</a:t>
            </a:r>
            <a:r>
              <a:rPr lang="en-US" altLang="zh-CN" kern="100" spc="-100" dirty="0" err="1">
                <a:latin typeface="Times New Roman" panose="02020603050405020304"/>
                <a:ea typeface="华文细黑"/>
                <a:sym typeface="+mn-ea"/>
              </a:rPr>
              <a:t>d</a:t>
            </a:r>
            <a:r>
              <a:rPr lang="en-US" altLang="zh-CN" kern="100" spc="-100" dirty="0" err="1">
                <a:latin typeface="宋体" panose="02010600030101010101" pitchFamily="2" charset="-122"/>
                <a:ea typeface="华文细黑"/>
                <a:cs typeface="Times New Roman" panose="02020603050405020304"/>
                <a:sym typeface="+mn-ea"/>
              </a:rPr>
              <a:t>Ⅲ</a:t>
            </a:r>
            <a:r>
              <a:rPr lang="zh-CN" altLang="zh-CN" kern="100" spc="-100" dirty="0">
                <a:latin typeface="Times New Roman" panose="02020603050405020304"/>
                <a:ea typeface="华文细黑"/>
                <a:cs typeface="Times New Roman" panose="02020603050405020304"/>
                <a:sym typeface="+mn-ea"/>
              </a:rPr>
              <a:t>切割质粒，则该图</a:t>
            </a:r>
            <a:r>
              <a:rPr lang="en-US" altLang="zh-CN" kern="100" spc="-100" dirty="0">
                <a:latin typeface="Times New Roman" panose="02020603050405020304"/>
                <a:ea typeface="华文细黑"/>
                <a:sym typeface="+mn-ea"/>
              </a:rPr>
              <a:t>1</a:t>
            </a:r>
            <a:r>
              <a:rPr lang="zh-CN" altLang="zh-CN" kern="100" spc="-100" dirty="0">
                <a:latin typeface="Times New Roman" panose="02020603050405020304"/>
                <a:ea typeface="华文细黑"/>
                <a:cs typeface="Times New Roman" panose="02020603050405020304"/>
                <a:sym typeface="+mn-ea"/>
              </a:rPr>
              <a:t>中</a:t>
            </a:r>
            <a:r>
              <a:rPr lang="en-US" altLang="zh-CN" kern="100" spc="-100" dirty="0">
                <a:latin typeface="宋体" panose="02010600030101010101" pitchFamily="2" charset="-122"/>
                <a:ea typeface="华文细黑"/>
                <a:cs typeface="Times New Roman" panose="02020603050405020304"/>
                <a:sym typeface="+mn-ea"/>
              </a:rPr>
              <a:t>①</a:t>
            </a:r>
            <a:r>
              <a:rPr lang="zh-CN" altLang="zh-CN" kern="100" spc="-100" dirty="0">
                <a:latin typeface="Times New Roman" panose="02020603050405020304"/>
                <a:ea typeface="华文细黑"/>
                <a:cs typeface="Times New Roman" panose="02020603050405020304"/>
                <a:sym typeface="+mn-ea"/>
              </a:rPr>
              <a:t>的</a:t>
            </a:r>
            <a:r>
              <a:rPr lang="en-US" altLang="zh-CN" kern="100" spc="-100" dirty="0">
                <a:latin typeface="Times New Roman" panose="02020603050405020304"/>
                <a:ea typeface="华文细黑"/>
                <a:sym typeface="+mn-ea"/>
              </a:rPr>
              <a:t>DNA</a:t>
            </a:r>
            <a:r>
              <a:rPr lang="zh-CN" altLang="zh-CN" kern="100" spc="-100" dirty="0">
                <a:latin typeface="Times New Roman" panose="02020603050405020304"/>
                <a:ea typeface="华文细黑"/>
                <a:cs typeface="Times New Roman" panose="02020603050405020304"/>
                <a:sym typeface="+mn-ea"/>
              </a:rPr>
              <a:t>右侧还能选择</a:t>
            </a:r>
            <a:r>
              <a:rPr lang="en-US" altLang="zh-CN" i="1" kern="100" spc="-100" dirty="0" err="1">
                <a:latin typeface="Times New Roman" panose="02020603050405020304"/>
                <a:ea typeface="华文细黑"/>
                <a:sym typeface="+mn-ea"/>
              </a:rPr>
              <a:t>Bam</a:t>
            </a:r>
            <a:r>
              <a:rPr lang="en-US" altLang="zh-CN" kern="100" spc="-100" dirty="0" err="1">
                <a:latin typeface="Times New Roman" panose="02020603050405020304"/>
                <a:ea typeface="华文细黑"/>
                <a:sym typeface="+mn-ea"/>
              </a:rPr>
              <a:t>H</a:t>
            </a:r>
            <a:r>
              <a:rPr lang="en-US" altLang="zh-CN" kern="100" spc="-100" dirty="0" err="1">
                <a:latin typeface="宋体" panose="02010600030101010101" pitchFamily="2" charset="-122"/>
                <a:ea typeface="华文细黑"/>
                <a:cs typeface="Times New Roman" panose="02020603050405020304"/>
                <a:sym typeface="+mn-ea"/>
              </a:rPr>
              <a:t>Ⅰ</a:t>
            </a:r>
            <a:r>
              <a:rPr lang="zh-CN" altLang="zh-CN" kern="100" spc="-100" dirty="0">
                <a:latin typeface="Times New Roman" panose="02020603050405020304"/>
                <a:ea typeface="华文细黑"/>
                <a:cs typeface="Times New Roman" panose="02020603050405020304"/>
                <a:sym typeface="+mn-ea"/>
              </a:rPr>
              <a:t>进行切割，并能获得所需重组质粒吗？并请说明理由。</a:t>
            </a:r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462685" y="3125882"/>
            <a:ext cx="50405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kern="100" dirty="0">
                <a:solidFill>
                  <a:srgbClr val="C00000"/>
                </a:solidFill>
                <a:latin typeface="Times New Roman" panose="02020603050405020304"/>
                <a:ea typeface="华文细黑"/>
              </a:rPr>
              <a:t>4</a:t>
            </a:r>
            <a:endParaRPr lang="en-US" altLang="zh-CN" sz="2000" kern="100" dirty="0">
              <a:solidFill>
                <a:srgbClr val="C00000"/>
              </a:solidFill>
              <a:latin typeface="Times New Roman" panose="02020603050405020304"/>
              <a:ea typeface="华文细黑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52196" y="3929048"/>
            <a:ext cx="172819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kern="100" dirty="0">
                <a:solidFill>
                  <a:srgbClr val="C00000"/>
                </a:solidFill>
                <a:latin typeface="Times New Roman" panose="02020603050405020304"/>
                <a:ea typeface="华文细黑"/>
              </a:rPr>
              <a:t>DNA</a:t>
            </a:r>
            <a:r>
              <a:rPr lang="zh-CN" altLang="zh-CN" sz="2000" kern="100" dirty="0">
                <a:solidFill>
                  <a:srgbClr val="C00000"/>
                </a:solidFill>
                <a:latin typeface="Times New Roman" panose="02020603050405020304"/>
                <a:ea typeface="华文细黑"/>
                <a:cs typeface="Times New Roman" panose="02020603050405020304"/>
              </a:rPr>
              <a:t>连接</a:t>
            </a:r>
            <a:endParaRPr lang="zh-CN" altLang="zh-CN" sz="2000" kern="100" dirty="0">
              <a:solidFill>
                <a:srgbClr val="C00000"/>
              </a:solidFill>
              <a:latin typeface="Times New Roman" panose="02020603050405020304"/>
              <a:ea typeface="华文细黑"/>
              <a:cs typeface="Times New Roman" panose="020206030504050203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44775" y="5759450"/>
            <a:ext cx="226314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zh-CN" sz="2000" kern="100" dirty="0" smtClean="0">
                <a:solidFill>
                  <a:srgbClr val="C00000"/>
                </a:solidFill>
                <a:latin typeface="Times New Roman" panose="02020603050405020304"/>
                <a:ea typeface="华文细黑"/>
                <a:cs typeface="Times New Roman" panose="02020603050405020304"/>
              </a:rPr>
              <a:t>能。切割</a:t>
            </a:r>
            <a:r>
              <a:rPr lang="zh-CN" altLang="zh-CN" sz="2000" kern="100" dirty="0">
                <a:solidFill>
                  <a:srgbClr val="C00000"/>
                </a:solidFill>
                <a:latin typeface="Times New Roman" panose="02020603050405020304"/>
                <a:ea typeface="华文细黑"/>
                <a:cs typeface="Times New Roman" panose="02020603050405020304"/>
              </a:rPr>
              <a:t>后露出的粘性末端相同</a:t>
            </a:r>
            <a:endParaRPr lang="zh-CN" altLang="zh-CN" sz="2000" kern="100" dirty="0">
              <a:solidFill>
                <a:srgbClr val="C00000"/>
              </a:solidFill>
              <a:latin typeface="Times New Roman" panose="02020603050405020304"/>
              <a:ea typeface="华文细黑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21" grpId="0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417195" y="4602480"/>
            <a:ext cx="8033385" cy="147637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000" kern="100" dirty="0" smtClean="0">
                <a:latin typeface="Times New Roman" panose="02020603050405020304"/>
                <a:ea typeface="华文细黑"/>
                <a:cs typeface="Courier New" panose="02070309020205020404"/>
              </a:rPr>
              <a:t>(4)</a:t>
            </a:r>
            <a:r>
              <a:rPr lang="zh-CN" altLang="zh-CN" sz="2000" kern="100" dirty="0" smtClean="0">
                <a:latin typeface="Times New Roman" panose="02020603050405020304"/>
                <a:ea typeface="华文细黑"/>
                <a:cs typeface="Times New Roman" panose="02020603050405020304"/>
              </a:rPr>
              <a:t>要想检测导入的</a:t>
            </a:r>
            <a:r>
              <a:rPr lang="en-US" altLang="zh-CN" sz="2000" kern="100" dirty="0" err="1" smtClean="0">
                <a:latin typeface="Times New Roman" panose="02020603050405020304"/>
                <a:ea typeface="华文细黑"/>
                <a:cs typeface="Courier New" panose="02070309020205020404"/>
              </a:rPr>
              <a:t>Bt</a:t>
            </a:r>
            <a:r>
              <a:rPr lang="zh-CN" altLang="zh-CN" sz="2000" kern="100" dirty="0" smtClean="0">
                <a:latin typeface="Times New Roman" panose="02020603050405020304"/>
                <a:ea typeface="华文细黑"/>
                <a:cs typeface="Times New Roman" panose="02020603050405020304"/>
              </a:rPr>
              <a:t>毒素蛋白基因是否表达，在分子水平上可用</a:t>
            </a:r>
            <a:r>
              <a:rPr lang="en-US" altLang="zh-CN" sz="2000" kern="100" dirty="0" smtClean="0">
                <a:latin typeface="Times New Roman" panose="02020603050405020304"/>
                <a:ea typeface="华文细黑"/>
                <a:cs typeface="Courier New" panose="02070309020205020404"/>
              </a:rPr>
              <a:t>_______________</a:t>
            </a:r>
            <a:r>
              <a:rPr lang="zh-CN" altLang="zh-CN" sz="2000" kern="100" dirty="0" smtClean="0">
                <a:latin typeface="Times New Roman" panose="02020603050405020304"/>
                <a:ea typeface="华文细黑"/>
                <a:cs typeface="Times New Roman" panose="02020603050405020304"/>
              </a:rPr>
              <a:t>法进行检测，如果出现杂交带，说明目的基因已经表达蛋白质产品，转基因植物培育成功。</a:t>
            </a:r>
            <a:endParaRPr lang="zh-CN" altLang="zh-CN" sz="2000" kern="100" dirty="0" smtClean="0">
              <a:effectLst/>
              <a:latin typeface="Times New Roman" panose="02020603050405020304"/>
              <a:ea typeface="华文细黑"/>
              <a:cs typeface="Times New Roman" panose="020206030504050203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9248" y="5140908"/>
            <a:ext cx="273630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2000" kern="100" dirty="0">
                <a:solidFill>
                  <a:srgbClr val="C00000"/>
                </a:solidFill>
                <a:latin typeface="Times New Roman" panose="02020603050405020304"/>
                <a:ea typeface="华文细黑"/>
                <a:cs typeface="Times New Roman" panose="02020603050405020304"/>
              </a:rPr>
              <a:t>抗原－抗体杂交</a:t>
            </a:r>
            <a:endParaRPr lang="zh-CN" altLang="zh-CN" sz="2000" kern="100" dirty="0">
              <a:solidFill>
                <a:srgbClr val="C00000"/>
              </a:solidFill>
              <a:latin typeface="Times New Roman" panose="02020603050405020304"/>
              <a:ea typeface="华文细黑"/>
              <a:cs typeface="Times New Roman" panose="02020603050405020304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9222" y="427907"/>
            <a:ext cx="11223159" cy="239966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000" kern="100" dirty="0" smtClean="0">
                <a:latin typeface="Times New Roman" panose="02020603050405020304"/>
                <a:ea typeface="华文细黑"/>
                <a:cs typeface="Times New Roman" panose="02020603050405020304"/>
              </a:rPr>
              <a:t>(3)若上述假设成立，并成功形成重组质粒，则重组质粒</a:t>
            </a:r>
            <a:endParaRPr lang="zh-CN" altLang="zh-CN" sz="2000" kern="100" dirty="0" smtClean="0">
              <a:latin typeface="Times New Roman" panose="02020603050405020304"/>
              <a:ea typeface="华文细黑"/>
              <a:cs typeface="Times New Roman" panose="02020603050405020304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000" kern="100" dirty="0" smtClean="0">
                <a:latin typeface="Times New Roman" panose="02020603050405020304"/>
                <a:ea typeface="华文细黑"/>
                <a:cs typeface="Times New Roman" panose="02020603050405020304"/>
              </a:rPr>
              <a:t>A.既能被BamHⅠ也能被HindⅢ切开</a:t>
            </a:r>
            <a:endParaRPr lang="zh-CN" altLang="zh-CN" sz="2000" kern="100" dirty="0" smtClean="0">
              <a:latin typeface="Times New Roman" panose="02020603050405020304"/>
              <a:ea typeface="华文细黑"/>
              <a:cs typeface="Times New Roman" panose="02020603050405020304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000" kern="100" dirty="0" smtClean="0">
                <a:latin typeface="Times New Roman" panose="02020603050405020304"/>
                <a:ea typeface="华文细黑"/>
                <a:cs typeface="Times New Roman" panose="02020603050405020304"/>
              </a:rPr>
              <a:t>B.能被BamHⅠ但不能被HindⅢ切开</a:t>
            </a:r>
            <a:endParaRPr lang="zh-CN" altLang="zh-CN" sz="2000" kern="100" dirty="0" smtClean="0">
              <a:latin typeface="Times New Roman" panose="02020603050405020304"/>
              <a:ea typeface="华文细黑"/>
              <a:cs typeface="Times New Roman" panose="02020603050405020304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000" kern="100" dirty="0" smtClean="0">
                <a:latin typeface="Times New Roman" panose="02020603050405020304"/>
                <a:ea typeface="华文细黑"/>
                <a:cs typeface="Times New Roman" panose="02020603050405020304"/>
              </a:rPr>
              <a:t>C.既不能被BamHⅠ也不能被HindⅢ切开</a:t>
            </a:r>
            <a:endParaRPr lang="zh-CN" altLang="zh-CN" sz="2000" kern="100" dirty="0" smtClean="0">
              <a:latin typeface="Times New Roman" panose="02020603050405020304"/>
              <a:ea typeface="华文细黑"/>
              <a:cs typeface="Times New Roman" panose="02020603050405020304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000" kern="100" dirty="0" smtClean="0">
                <a:latin typeface="Times New Roman" panose="02020603050405020304"/>
                <a:ea typeface="华文细黑"/>
                <a:cs typeface="Times New Roman" panose="02020603050405020304"/>
              </a:rPr>
              <a:t>D.能被HindⅢ但不能被BamHⅠ切开</a:t>
            </a:r>
            <a:endParaRPr lang="zh-CN" altLang="zh-CN" sz="2000" kern="100" dirty="0" smtClean="0">
              <a:latin typeface="Times New Roman" panose="02020603050405020304"/>
              <a:ea typeface="华文细黑"/>
              <a:cs typeface="Times New Roman" panose="020206030504050203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5920" y="2261870"/>
            <a:ext cx="51625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500" b="1" dirty="0" smtClean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  <a:endParaRPr lang="zh-CN" altLang="en-US" sz="4500" b="1" dirty="0">
              <a:solidFill>
                <a:srgbClr val="C00000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76910" y="3162300"/>
            <a:ext cx="7311390" cy="119888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b="1" kern="100" dirty="0" smtClean="0">
                <a:solidFill>
                  <a:srgbClr val="0000FF"/>
                </a:solidFill>
                <a:latin typeface="Times New Roman" panose="02020603050405020304"/>
                <a:ea typeface="华文细黑"/>
                <a:cs typeface="Times New Roman" panose="02020603050405020304"/>
              </a:rPr>
              <a:t>解析　</a:t>
            </a:r>
            <a:r>
              <a:rPr lang="zh-CN" altLang="zh-CN" sz="2400" kern="100" dirty="0">
                <a:solidFill>
                  <a:srgbClr val="002060"/>
                </a:solidFill>
                <a:latin typeface="Times New Roman" panose="02020603050405020304"/>
                <a:ea typeface="华文细黑"/>
                <a:cs typeface="Times New Roman" panose="02020603050405020304"/>
              </a:rPr>
              <a:t>根据酶切位点和识别的碱基序列可知，重组质粒只能被</a:t>
            </a:r>
            <a:r>
              <a:rPr lang="en-US" altLang="zh-CN" sz="2400" i="1" kern="100" dirty="0" err="1">
                <a:solidFill>
                  <a:srgbClr val="002060"/>
                </a:solidFill>
                <a:latin typeface="Times New Roman" panose="02020603050405020304"/>
                <a:ea typeface="华文细黑"/>
              </a:rPr>
              <a:t>Hin</a:t>
            </a:r>
            <a:r>
              <a:rPr lang="en-US" altLang="zh-CN" sz="2400" kern="100" dirty="0" err="1">
                <a:solidFill>
                  <a:srgbClr val="002060"/>
                </a:solidFill>
                <a:latin typeface="Times New Roman" panose="02020603050405020304"/>
                <a:ea typeface="华文细黑"/>
              </a:rPr>
              <a:t>d</a:t>
            </a:r>
            <a:r>
              <a:rPr lang="en-US" altLang="zh-CN" sz="2400" kern="100" dirty="0" err="1">
                <a:solidFill>
                  <a:srgbClr val="002060"/>
                </a:solidFill>
                <a:latin typeface="宋体" panose="02010600030101010101" pitchFamily="2" charset="-122"/>
                <a:ea typeface="华文细黑"/>
                <a:cs typeface="Times New Roman" panose="02020603050405020304"/>
              </a:rPr>
              <a:t>Ⅲ</a:t>
            </a:r>
            <a:r>
              <a:rPr lang="zh-CN" altLang="zh-CN" sz="2400" kern="100" dirty="0">
                <a:solidFill>
                  <a:srgbClr val="002060"/>
                </a:solidFill>
                <a:latin typeface="Times New Roman" panose="02020603050405020304"/>
                <a:ea typeface="华文细黑"/>
                <a:cs typeface="Times New Roman" panose="02020603050405020304"/>
              </a:rPr>
              <a:t>但不能被</a:t>
            </a:r>
            <a:r>
              <a:rPr lang="en-US" altLang="zh-CN" sz="2400" i="1" kern="100" dirty="0" err="1">
                <a:solidFill>
                  <a:srgbClr val="002060"/>
                </a:solidFill>
                <a:latin typeface="Times New Roman" panose="02020603050405020304"/>
                <a:ea typeface="华文细黑"/>
              </a:rPr>
              <a:t>Bam</a:t>
            </a:r>
            <a:r>
              <a:rPr lang="en-US" altLang="zh-CN" sz="2400" kern="100" dirty="0" err="1">
                <a:solidFill>
                  <a:srgbClr val="002060"/>
                </a:solidFill>
                <a:latin typeface="Times New Roman" panose="02020603050405020304"/>
                <a:ea typeface="华文细黑"/>
              </a:rPr>
              <a:t>H</a:t>
            </a:r>
            <a:r>
              <a:rPr lang="en-US" altLang="zh-CN" sz="2400" kern="100" dirty="0" err="1">
                <a:solidFill>
                  <a:srgbClr val="002060"/>
                </a:solidFill>
                <a:latin typeface="宋体" panose="02010600030101010101" pitchFamily="2" charset="-122"/>
                <a:ea typeface="华文细黑"/>
                <a:cs typeface="Times New Roman" panose="02020603050405020304"/>
              </a:rPr>
              <a:t>Ⅰ</a:t>
            </a:r>
            <a:r>
              <a:rPr lang="zh-CN" altLang="zh-CN" sz="2400" kern="100" dirty="0">
                <a:solidFill>
                  <a:srgbClr val="002060"/>
                </a:solidFill>
                <a:latin typeface="Times New Roman" panose="02020603050405020304"/>
                <a:ea typeface="华文细黑"/>
                <a:cs typeface="Times New Roman" panose="02020603050405020304"/>
              </a:rPr>
              <a:t>切开。</a:t>
            </a:r>
            <a:endParaRPr lang="zh-CN" altLang="zh-CN" sz="2400" kern="100" dirty="0">
              <a:solidFill>
                <a:srgbClr val="002060"/>
              </a:solidFill>
              <a:effectLst/>
              <a:latin typeface="Times New Roman" panose="02020603050405020304"/>
              <a:ea typeface="华文细黑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/>
      <p:bldP spid="20" grpId="1"/>
    </p:bldLst>
  </p:timing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35"/>
  <p:tag name="KSO_WM_UNIT_TYPE" val="a"/>
  <p:tag name="KSO_WM_UNIT_INDEX" val="1"/>
  <p:tag name="KSO_WM_UNIT_ID" val="custom160335_4*a*1"/>
  <p:tag name="KSO_WM_UNIT_CLEAR" val="1"/>
  <p:tag name="KSO_WM_UNIT_LAYERLEVEL" val="1"/>
  <p:tag name="KSO_WM_UNIT_VALUE" val="33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2.xml><?xml version="1.0" encoding="utf-8"?>
<p:tagLst xmlns:p="http://schemas.openxmlformats.org/presentationml/2006/main">
  <p:tag name="KSO_WM_TEMPLATE_CATEGORY" val="custom"/>
  <p:tag name="KSO_WM_TEMPLATE_INDEX" val="160335"/>
  <p:tag name="KSO_WM_TAG_VERSION" val="1.0"/>
  <p:tag name="KSO_WM_SLIDE_ID" val="custom160335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SLIDE_POSITION" val="46*122"/>
  <p:tag name="KSO_WM_SLIDE_SIZE" val="868*368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35"/>
  <p:tag name="KSO_WM_UNIT_TYPE" val="a"/>
  <p:tag name="KSO_WM_UNIT_INDEX" val="1"/>
  <p:tag name="KSO_WM_UNIT_ID" val="custom160335_4*a*1"/>
  <p:tag name="KSO_WM_UNIT_CLEAR" val="1"/>
  <p:tag name="KSO_WM_UNIT_LAYERLEVEL" val="1"/>
  <p:tag name="KSO_WM_UNIT_VALUE" val="33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.xml><?xml version="1.0" encoding="utf-8"?>
<p:tagLst xmlns:p="http://schemas.openxmlformats.org/presentationml/2006/main">
  <p:tag name="KSO_WM_TEMPLATE_CATEGORY" val="custom"/>
  <p:tag name="KSO_WM_TEMPLATE_INDEX" val="160335"/>
  <p:tag name="KSO_WM_TAG_VERSION" val="1.0"/>
  <p:tag name="KSO_WM_SLIDE_ID" val="custom160335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SLIDE_POSITION" val="46*122"/>
  <p:tag name="KSO_WM_SLIDE_SIZE" val="868*36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4198</Words>
  <Application>WPS 演示</Application>
  <PresentationFormat>全屏显示(4:3)</PresentationFormat>
  <Paragraphs>555</Paragraphs>
  <Slides>33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63" baseType="lpstr">
      <vt:lpstr>Arial</vt:lpstr>
      <vt:lpstr>宋体</vt:lpstr>
      <vt:lpstr>Wingdings</vt:lpstr>
      <vt:lpstr>Tahoma</vt:lpstr>
      <vt:lpstr>Wingdings 2</vt:lpstr>
      <vt:lpstr>黑体</vt:lpstr>
      <vt:lpstr>幼圆</vt:lpstr>
      <vt:lpstr>楷体</vt:lpstr>
      <vt:lpstr>楷体_GB2312</vt:lpstr>
      <vt:lpstr>Times New Roman</vt:lpstr>
      <vt:lpstr>Calibri</vt:lpstr>
      <vt:lpstr>微软雅黑</vt:lpstr>
      <vt:lpstr>Arial Unicode MS</vt:lpstr>
      <vt:lpstr>隶书</vt:lpstr>
      <vt:lpstr>华文中宋</vt:lpstr>
      <vt:lpstr>Verdana</vt:lpstr>
      <vt:lpstr>华文行楷</vt:lpstr>
      <vt:lpstr>Garamond</vt:lpstr>
      <vt:lpstr>楷体_GB2312</vt:lpstr>
      <vt:lpstr>华文新魏</vt:lpstr>
      <vt:lpstr>Times New Roman</vt:lpstr>
      <vt:lpstr>华文细黑</vt:lpstr>
      <vt:lpstr>Courier New</vt:lpstr>
      <vt:lpstr>华文细黑</vt:lpstr>
      <vt:lpstr>新宋体</vt:lpstr>
      <vt:lpstr>Wingdings</vt:lpstr>
      <vt:lpstr>Segoe Print</vt:lpstr>
      <vt:lpstr>Arial Black</vt:lpstr>
      <vt:lpstr>Office 主题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胡佳青</dc:creator>
  <cp:lastModifiedBy>芯＆葉</cp:lastModifiedBy>
  <cp:revision>55</cp:revision>
  <dcterms:created xsi:type="dcterms:W3CDTF">2018-09-19T05:45:00Z</dcterms:created>
  <dcterms:modified xsi:type="dcterms:W3CDTF">2018-09-20T05:08:00Z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2052-10.1.0.7521</vt:lpwstr>
  </property>
</Properties>
</file>