
<file path=[Content_Types].xml><?xml version="1.0" encoding="utf-8"?>
<Types xmlns="http://schemas.openxmlformats.org/package/2006/content-types">
  <Default Extension="jpeg" ContentType="image/jpe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77" r:id="rId14"/>
    <p:sldId id="278" r:id="rId16"/>
    <p:sldId id="267" r:id="rId17"/>
    <p:sldId id="276" r:id="rId18"/>
    <p:sldId id="268" r:id="rId19"/>
    <p:sldId id="269" r:id="rId20"/>
    <p:sldId id="270" r:id="rId21"/>
    <p:sldId id="271" r:id="rId22"/>
    <p:sldId id="272" r:id="rId23"/>
    <p:sldId id="274" r:id="rId24"/>
    <p:sldId id="275" r:id="rId2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DC5889-1648-443D-8D3B-74DB81EE9F9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E03291-5A95-446A-8FF9-D281BDB7662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E03291-5A95-446A-8FF9-D281BDB7662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E03291-5A95-446A-8FF9-D281BDB7662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4" name="页脚占位符 3"/>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14028F06-56BE-485B-8170-1E5B81A8BA1C}" type="datetimeFigureOut">
              <a:rPr lang="zh-CN" altLang="en-US" smtClean="0"/>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6A138904-D37E-4758-AE9F-96C047F99FB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620688"/>
            <a:ext cx="9144000" cy="7200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35496" y="-25643"/>
            <a:ext cx="4354077" cy="646331"/>
          </a:xfrm>
          <a:prstGeom prst="rect">
            <a:avLst/>
          </a:prstGeom>
          <a:noFill/>
        </p:spPr>
        <p:txBody>
          <a:bodyPr wrap="none" lIns="91440" tIns="45720" rIns="91440" bIns="45720">
            <a:spAutoFit/>
          </a:bodyPr>
          <a:lstStyle/>
          <a:p>
            <a:pPr algn="ctr"/>
            <a:r>
              <a:rPr lang="zh-CN" alt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生态工程的主要类型</a:t>
            </a:r>
            <a:endParaRPr lang="zh-CN" altLang="en-US"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燕尾形 9"/>
          <p:cNvSpPr/>
          <p:nvPr userDrawn="1"/>
        </p:nvSpPr>
        <p:spPr>
          <a:xfrm>
            <a:off x="323528" y="836712"/>
            <a:ext cx="576064" cy="648072"/>
          </a:xfrm>
          <a:prstGeom prst="chevron">
            <a:avLst>
              <a:gd name="adj" fmla="val 65775"/>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slide" Target="slide21.xml"/><Relationship Id="rId3" Type="http://schemas.openxmlformats.org/officeDocument/2006/relationships/slide" Target="slide17.xml"/><Relationship Id="rId2" Type="http://schemas.openxmlformats.org/officeDocument/2006/relationships/slide" Target="slide14.xml"/><Relationship Id="rId1" Type="http://schemas.openxmlformats.org/officeDocument/2006/relationships/slide" Target="slide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slide" Target="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0.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microsoft.com/office/2007/relationships/media" Target="../media/media1.mp4"/><Relationship Id="rId1" Type="http://schemas.openxmlformats.org/officeDocument/2006/relationships/video" Target="../media/media1.mp4"/></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baike.baidu.com/item/%E8%96%AA%E7%82%AD%E6%9E%97" TargetMode="External"/><Relationship Id="rId2" Type="http://schemas.openxmlformats.org/officeDocument/2006/relationships/image" Target="../media/image18.jpeg"/><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0.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8.xml"/><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432032" y="836712"/>
            <a:ext cx="1574469"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趣味题</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5" name="TextBox 4"/>
          <p:cNvSpPr txBox="1"/>
          <p:nvPr/>
        </p:nvSpPr>
        <p:spPr>
          <a:xfrm>
            <a:off x="323528" y="1628800"/>
            <a:ext cx="8568952" cy="2062103"/>
          </a:xfrm>
          <a:prstGeom prst="rect">
            <a:avLst/>
          </a:prstGeom>
          <a:noFill/>
        </p:spPr>
        <p:txBody>
          <a:bodyPr wrap="square" rtlCol="0">
            <a:spAutoFit/>
          </a:bodyPr>
          <a:lstStyle/>
          <a:p>
            <a:r>
              <a:rPr lang="zh-CN" altLang="en-US" sz="3200" dirty="0"/>
              <a:t>有一</a:t>
            </a:r>
            <a:r>
              <a:rPr lang="zh-CN" altLang="en-US" sz="3200" dirty="0" smtClean="0"/>
              <a:t>个水池，池中的睡莲开始只有一片叶子，但是叶子的数目每天翻一番，即第二天变成两片，第三天为四片，第四天为八片，以此类推</a:t>
            </a:r>
            <a:r>
              <a:rPr lang="en-US" altLang="zh-CN" sz="3200" dirty="0" smtClean="0"/>
              <a:t>……..</a:t>
            </a:r>
            <a:endParaRPr lang="zh-CN" altLang="en-US" sz="3200" dirty="0"/>
          </a:p>
        </p:txBody>
      </p:sp>
      <p:sp>
        <p:nvSpPr>
          <p:cNvPr id="6" name="TextBox 5"/>
          <p:cNvSpPr txBox="1"/>
          <p:nvPr/>
        </p:nvSpPr>
        <p:spPr>
          <a:xfrm>
            <a:off x="323528" y="3754487"/>
            <a:ext cx="4284476" cy="1569660"/>
          </a:xfrm>
          <a:prstGeom prst="rect">
            <a:avLst/>
          </a:prstGeom>
          <a:noFill/>
        </p:spPr>
        <p:txBody>
          <a:bodyPr wrap="square" rtlCol="0">
            <a:spAutoFit/>
          </a:bodyPr>
          <a:lstStyle/>
          <a:p>
            <a:r>
              <a:rPr lang="zh-CN" altLang="en-US" sz="3200" dirty="0" smtClean="0"/>
              <a:t>问：如果到第三十天时叶子布满全池，那么何时叶子布满半个池子？</a:t>
            </a:r>
            <a:endParaRPr lang="zh-CN" altLang="en-US" sz="3200" dirty="0"/>
          </a:p>
        </p:txBody>
      </p:sp>
      <p:sp>
        <p:nvSpPr>
          <p:cNvPr id="7" name="TextBox 6"/>
          <p:cNvSpPr txBox="1"/>
          <p:nvPr/>
        </p:nvSpPr>
        <p:spPr>
          <a:xfrm>
            <a:off x="981307" y="5652537"/>
            <a:ext cx="2438565" cy="584775"/>
          </a:xfrm>
          <a:prstGeom prst="rect">
            <a:avLst/>
          </a:prstGeom>
          <a:noFill/>
        </p:spPr>
        <p:txBody>
          <a:bodyPr wrap="square" rtlCol="0">
            <a:spAutoFit/>
          </a:bodyPr>
          <a:lstStyle/>
          <a:p>
            <a:r>
              <a:rPr lang="zh-CN" altLang="en-US" sz="3200" dirty="0" smtClean="0">
                <a:solidFill>
                  <a:srgbClr val="FF0000"/>
                </a:solidFill>
              </a:rPr>
              <a:t>第二十九天</a:t>
            </a:r>
            <a:endParaRPr lang="zh-CN" altLang="en-US" sz="3200" dirty="0">
              <a:solidFill>
                <a:srgbClr val="FF0000"/>
              </a:solidFill>
            </a:endParaRP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3646" b="2083"/>
          <a:stretch>
            <a:fillRect/>
          </a:stretch>
        </p:blipFill>
        <p:spPr>
          <a:xfrm>
            <a:off x="431540" y="1483043"/>
            <a:ext cx="8352928" cy="5237072"/>
          </a:xfrm>
          <a:prstGeom prst="rect">
            <a:avLst/>
          </a:prstGeom>
        </p:spPr>
      </p:pic>
      <p:sp>
        <p:nvSpPr>
          <p:cNvPr id="9" name="矩形 8"/>
          <p:cNvSpPr/>
          <p:nvPr/>
        </p:nvSpPr>
        <p:spPr>
          <a:xfrm>
            <a:off x="0" y="0"/>
            <a:ext cx="9144000" cy="69269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8" y="836712"/>
            <a:ext cx="2037738"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社会现象</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9" name="矩形 8"/>
          <p:cNvSpPr/>
          <p:nvPr/>
        </p:nvSpPr>
        <p:spPr>
          <a:xfrm>
            <a:off x="0" y="0"/>
            <a:ext cx="9144000" cy="69269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8078" y="1556792"/>
            <a:ext cx="7524013" cy="4541286"/>
          </a:xfrm>
          <a:prstGeom prst="rect">
            <a:avLst/>
          </a:prstGeom>
        </p:spPr>
      </p:pic>
      <p:sp>
        <p:nvSpPr>
          <p:cNvPr id="3" name="矩形 2"/>
          <p:cNvSpPr/>
          <p:nvPr/>
        </p:nvSpPr>
        <p:spPr>
          <a:xfrm>
            <a:off x="2892982" y="6034062"/>
            <a:ext cx="369524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人口爆炸！</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8" y="836712"/>
            <a:ext cx="2037738"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社会现象</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9" name="矩形 8"/>
          <p:cNvSpPr/>
          <p:nvPr/>
        </p:nvSpPr>
        <p:spPr>
          <a:xfrm>
            <a:off x="0" y="0"/>
            <a:ext cx="9144000" cy="69269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1675" y="1853282"/>
            <a:ext cx="5658477" cy="4067442"/>
          </a:xfrm>
          <a:prstGeom prst="rect">
            <a:avLst/>
          </a:prstGeom>
        </p:spPr>
      </p:pic>
      <p:sp>
        <p:nvSpPr>
          <p:cNvPr id="6" name="矩形 5"/>
          <p:cNvSpPr/>
          <p:nvPr/>
        </p:nvSpPr>
        <p:spPr>
          <a:xfrm>
            <a:off x="6088271" y="3425338"/>
            <a:ext cx="3203847"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粮食短缺！</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8" y="836712"/>
            <a:ext cx="2037738"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社会现象</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9" name="矩形 8"/>
          <p:cNvSpPr/>
          <p:nvPr/>
        </p:nvSpPr>
        <p:spPr>
          <a:xfrm>
            <a:off x="0" y="0"/>
            <a:ext cx="9144000" cy="69269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63689" y="1483043"/>
            <a:ext cx="7181576" cy="4458562"/>
          </a:xfrm>
          <a:prstGeom prst="rect">
            <a:avLst/>
          </a:prstGeom>
        </p:spPr>
      </p:pic>
      <p:sp>
        <p:nvSpPr>
          <p:cNvPr id="3" name="矩形 2"/>
          <p:cNvSpPr/>
          <p:nvPr/>
        </p:nvSpPr>
        <p:spPr>
          <a:xfrm>
            <a:off x="179512" y="1916832"/>
            <a:ext cx="369524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空气污染！</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8" y="836712"/>
            <a:ext cx="2037738"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社会现象</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9" name="矩形 8"/>
          <p:cNvSpPr/>
          <p:nvPr/>
        </p:nvSpPr>
        <p:spPr>
          <a:xfrm>
            <a:off x="0" y="0"/>
            <a:ext cx="9144000" cy="69269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504" y="1628800"/>
            <a:ext cx="8928992" cy="4775069"/>
          </a:xfrm>
          <a:prstGeom prst="rect">
            <a:avLst/>
          </a:prstGeom>
        </p:spPr>
      </p:pic>
      <p:sp>
        <p:nvSpPr>
          <p:cNvPr id="6" name="矩形 5"/>
          <p:cNvSpPr/>
          <p:nvPr/>
        </p:nvSpPr>
        <p:spPr>
          <a:xfrm>
            <a:off x="1671205" y="5934670"/>
            <a:ext cx="580158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生态环境被破坏！</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8" y="836712"/>
            <a:ext cx="2037738" cy="646331"/>
          </a:xfrm>
          <a:prstGeom prst="rect">
            <a:avLst/>
          </a:prstGeom>
          <a:noFill/>
        </p:spPr>
        <p:txBody>
          <a:bodyPr wrap="none" lIns="91440" tIns="45720" rIns="91440" bIns="45720">
            <a:spAutoFit/>
          </a:bodyPr>
          <a:lstStyle/>
          <a:p>
            <a:pPr algn="ctr"/>
            <a:r>
              <a:rPr lang="zh-CN" altLang="en-US" sz="3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社会现象</a:t>
            </a:r>
            <a:endParaRPr lang="zh-CN" altLang="en-US" sz="3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9" name="矩形 8"/>
          <p:cNvSpPr/>
          <p:nvPr/>
        </p:nvSpPr>
        <p:spPr>
          <a:xfrm>
            <a:off x="0" y="0"/>
            <a:ext cx="9144000" cy="3573016"/>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55776" y="2204864"/>
            <a:ext cx="2733441" cy="110799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sz="6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第五章</a:t>
            </a:r>
            <a:endParaRPr lang="zh-CN" alt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矩形 6"/>
          <p:cNvSpPr/>
          <p:nvPr/>
        </p:nvSpPr>
        <p:spPr>
          <a:xfrm>
            <a:off x="4013304" y="3905180"/>
            <a:ext cx="3583032" cy="110799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sz="6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生态工程</a:t>
            </a:r>
            <a:endParaRPr lang="zh-CN" alt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9" y="836712"/>
            <a:ext cx="2037737"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发展历程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8" name="TextBox 7"/>
          <p:cNvSpPr txBox="1"/>
          <p:nvPr/>
        </p:nvSpPr>
        <p:spPr>
          <a:xfrm>
            <a:off x="1187624" y="2276872"/>
            <a:ext cx="2664296" cy="707886"/>
          </a:xfrm>
          <a:prstGeom prst="rect">
            <a:avLst/>
          </a:prstGeom>
          <a:noFill/>
        </p:spPr>
        <p:txBody>
          <a:bodyPr wrap="square" rtlCol="0">
            <a:spAutoFit/>
          </a:bodyPr>
          <a:lstStyle/>
          <a:p>
            <a:r>
              <a:rPr lang="en-US" altLang="zh-CN" sz="4000" dirty="0" err="1" smtClean="0">
                <a:latin typeface="Times New Roman" panose="02020603050405020304" pitchFamily="18" charset="0"/>
                <a:cs typeface="Times New Roman" panose="02020603050405020304" pitchFamily="18" charset="0"/>
              </a:rPr>
              <a:t>H.T.Odum</a:t>
            </a:r>
            <a:endParaRPr lang="zh-CN" altLang="en-US" sz="4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419872" y="3645024"/>
            <a:ext cx="2592288" cy="646331"/>
          </a:xfrm>
          <a:prstGeom prst="rect">
            <a:avLst/>
          </a:prstGeom>
          <a:noFill/>
        </p:spPr>
        <p:txBody>
          <a:bodyPr wrap="square" rtlCol="0">
            <a:spAutoFit/>
          </a:bodyPr>
          <a:lstStyle/>
          <a:p>
            <a:r>
              <a:rPr lang="zh-CN" altLang="en-US" sz="3600" b="1" dirty="0" smtClean="0"/>
              <a:t>马世骏教授</a:t>
            </a:r>
            <a:endParaRPr lang="zh-CN" altLang="en-US" sz="3600" b="1" dirty="0"/>
          </a:p>
        </p:txBody>
      </p:sp>
      <p:sp>
        <p:nvSpPr>
          <p:cNvPr id="12" name="TextBox 11"/>
          <p:cNvSpPr txBox="1"/>
          <p:nvPr/>
        </p:nvSpPr>
        <p:spPr>
          <a:xfrm>
            <a:off x="5508104" y="5118283"/>
            <a:ext cx="2952328" cy="830997"/>
          </a:xfrm>
          <a:prstGeom prst="rect">
            <a:avLst/>
          </a:prstGeom>
          <a:noFill/>
        </p:spPr>
        <p:txBody>
          <a:bodyPr wrap="square" rtlCol="0">
            <a:spAutoFit/>
          </a:bodyPr>
          <a:lstStyle/>
          <a:p>
            <a:r>
              <a:rPr lang="en-US" altLang="zh-CN" sz="4800" b="1" dirty="0" smtClean="0">
                <a:latin typeface="Times New Roman" panose="02020603050405020304" pitchFamily="18" charset="0"/>
                <a:cs typeface="Times New Roman" panose="02020603050405020304" pitchFamily="18" charset="0"/>
              </a:rPr>
              <a:t>………</a:t>
            </a:r>
            <a:endParaRPr lang="zh-CN" altLang="en-US" sz="48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80">
                                          <p:stCondLst>
                                            <p:cond delay="0"/>
                                          </p:stCondLst>
                                        </p:cTn>
                                        <p:tgtEl>
                                          <p:spTgt spid="8"/>
                                        </p:tgtEl>
                                      </p:cBhvr>
                                    </p:animEffect>
                                    <p:anim calcmode="lin" valueType="num">
                                      <p:cBhvr>
                                        <p:cTn id="1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7" dur="26">
                                          <p:stCondLst>
                                            <p:cond delay="650"/>
                                          </p:stCondLst>
                                        </p:cTn>
                                        <p:tgtEl>
                                          <p:spTgt spid="8"/>
                                        </p:tgtEl>
                                      </p:cBhvr>
                                      <p:to x="100000" y="60000"/>
                                    </p:animScale>
                                    <p:animScale>
                                      <p:cBhvr>
                                        <p:cTn id="18" dur="166" decel="50000">
                                          <p:stCondLst>
                                            <p:cond delay="676"/>
                                          </p:stCondLst>
                                        </p:cTn>
                                        <p:tgtEl>
                                          <p:spTgt spid="8"/>
                                        </p:tgtEl>
                                      </p:cBhvr>
                                      <p:to x="100000" y="100000"/>
                                    </p:animScale>
                                    <p:animScale>
                                      <p:cBhvr>
                                        <p:cTn id="19" dur="26">
                                          <p:stCondLst>
                                            <p:cond delay="1312"/>
                                          </p:stCondLst>
                                        </p:cTn>
                                        <p:tgtEl>
                                          <p:spTgt spid="8"/>
                                        </p:tgtEl>
                                      </p:cBhvr>
                                      <p:to x="100000" y="80000"/>
                                    </p:animScale>
                                    <p:animScale>
                                      <p:cBhvr>
                                        <p:cTn id="20" dur="166" decel="50000">
                                          <p:stCondLst>
                                            <p:cond delay="1338"/>
                                          </p:stCondLst>
                                        </p:cTn>
                                        <p:tgtEl>
                                          <p:spTgt spid="8"/>
                                        </p:tgtEl>
                                      </p:cBhvr>
                                      <p:to x="100000" y="100000"/>
                                    </p:animScale>
                                    <p:animScale>
                                      <p:cBhvr>
                                        <p:cTn id="21" dur="26">
                                          <p:stCondLst>
                                            <p:cond delay="1642"/>
                                          </p:stCondLst>
                                        </p:cTn>
                                        <p:tgtEl>
                                          <p:spTgt spid="8"/>
                                        </p:tgtEl>
                                      </p:cBhvr>
                                      <p:to x="100000" y="90000"/>
                                    </p:animScale>
                                    <p:animScale>
                                      <p:cBhvr>
                                        <p:cTn id="22" dur="166" decel="50000">
                                          <p:stCondLst>
                                            <p:cond delay="1668"/>
                                          </p:stCondLst>
                                        </p:cTn>
                                        <p:tgtEl>
                                          <p:spTgt spid="8"/>
                                        </p:tgtEl>
                                      </p:cBhvr>
                                      <p:to x="100000" y="100000"/>
                                    </p:animScale>
                                    <p:animScale>
                                      <p:cBhvr>
                                        <p:cTn id="23" dur="26">
                                          <p:stCondLst>
                                            <p:cond delay="1808"/>
                                          </p:stCondLst>
                                        </p:cTn>
                                        <p:tgtEl>
                                          <p:spTgt spid="8"/>
                                        </p:tgtEl>
                                      </p:cBhvr>
                                      <p:to x="100000" y="95000"/>
                                    </p:animScale>
                                    <p:animScale>
                                      <p:cBhvr>
                                        <p:cTn id="24" dur="166" decel="50000">
                                          <p:stCondLst>
                                            <p:cond delay="1834"/>
                                          </p:stCondLst>
                                        </p:cTn>
                                        <p:tgtEl>
                                          <p:spTgt spid="8"/>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8079" y="836712"/>
            <a:ext cx="2037737"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发展历程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10" name="TextBox 9"/>
          <p:cNvSpPr txBox="1"/>
          <p:nvPr/>
        </p:nvSpPr>
        <p:spPr>
          <a:xfrm>
            <a:off x="539552" y="1700808"/>
            <a:ext cx="2592288" cy="584775"/>
          </a:xfrm>
          <a:prstGeom prst="rect">
            <a:avLst/>
          </a:prstGeom>
          <a:noFill/>
        </p:spPr>
        <p:txBody>
          <a:bodyPr wrap="square" rtlCol="0">
            <a:spAutoFit/>
          </a:bodyPr>
          <a:lstStyle/>
          <a:p>
            <a:r>
              <a:rPr lang="zh-CN" altLang="en-US" sz="3200" b="1" dirty="0" smtClean="0"/>
              <a:t>马世骏教授</a:t>
            </a:r>
            <a:endParaRPr lang="zh-CN" altLang="en-US" sz="3200" b="1" dirty="0"/>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3260" y="2316517"/>
            <a:ext cx="2890588" cy="4136819"/>
          </a:xfrm>
          <a:prstGeom prst="rect">
            <a:avLst/>
          </a:prstGeom>
        </p:spPr>
      </p:pic>
      <p:sp>
        <p:nvSpPr>
          <p:cNvPr id="5" name="TextBox 4"/>
          <p:cNvSpPr txBox="1"/>
          <p:nvPr/>
        </p:nvSpPr>
        <p:spPr>
          <a:xfrm>
            <a:off x="3834172" y="3060249"/>
            <a:ext cx="5436096" cy="584775"/>
          </a:xfrm>
          <a:prstGeom prst="rect">
            <a:avLst/>
          </a:prstGeom>
          <a:noFill/>
        </p:spPr>
        <p:txBody>
          <a:bodyPr wrap="square" rtlCol="0">
            <a:spAutoFit/>
          </a:bodyPr>
          <a:lstStyle/>
          <a:p>
            <a:r>
              <a:rPr lang="zh-CN" altLang="en-US" sz="3200" dirty="0" smtClean="0"/>
              <a:t>整体、协调、循环、再生</a:t>
            </a:r>
            <a:endParaRPr lang="zh-CN" altLang="en-US" sz="3200" dirty="0"/>
          </a:p>
        </p:txBody>
      </p:sp>
      <p:sp>
        <p:nvSpPr>
          <p:cNvPr id="6" name="TextBox 5"/>
          <p:cNvSpPr txBox="1"/>
          <p:nvPr/>
        </p:nvSpPr>
        <p:spPr>
          <a:xfrm>
            <a:off x="3304174" y="5148481"/>
            <a:ext cx="5976664" cy="584775"/>
          </a:xfrm>
          <a:prstGeom prst="rect">
            <a:avLst/>
          </a:prstGeom>
          <a:noFill/>
        </p:spPr>
        <p:txBody>
          <a:bodyPr wrap="square" rtlCol="0">
            <a:spAutoFit/>
          </a:bodyPr>
          <a:lstStyle/>
          <a:p>
            <a:r>
              <a:rPr lang="zh-CN" altLang="en-US" sz="3200" dirty="0" smtClean="0"/>
              <a:t>社会</a:t>
            </a:r>
            <a:r>
              <a:rPr lang="en-US" altLang="zh-CN" sz="3200" dirty="0" smtClean="0"/>
              <a:t>—</a:t>
            </a:r>
            <a:r>
              <a:rPr lang="zh-CN" altLang="en-US" sz="3200" dirty="0" smtClean="0"/>
              <a:t>经济</a:t>
            </a:r>
            <a:r>
              <a:rPr lang="en-US" altLang="zh-CN" sz="3200" dirty="0" smtClean="0"/>
              <a:t>—</a:t>
            </a:r>
            <a:r>
              <a:rPr lang="zh-CN" altLang="en-US" sz="3200" dirty="0" smtClean="0"/>
              <a:t>自然复合生态系统</a:t>
            </a:r>
            <a:endParaRPr lang="zh-CN" altLang="en-US" sz="3200" dirty="0"/>
          </a:p>
        </p:txBody>
      </p:sp>
      <p:sp>
        <p:nvSpPr>
          <p:cNvPr id="7" name="TextBox 6"/>
          <p:cNvSpPr txBox="1"/>
          <p:nvPr/>
        </p:nvSpPr>
        <p:spPr>
          <a:xfrm>
            <a:off x="3563888" y="2340169"/>
            <a:ext cx="3454682" cy="584775"/>
          </a:xfrm>
          <a:prstGeom prst="rect">
            <a:avLst/>
          </a:prstGeom>
          <a:noFill/>
        </p:spPr>
        <p:txBody>
          <a:bodyPr wrap="square" rtlCol="0">
            <a:spAutoFit/>
          </a:bodyPr>
          <a:lstStyle/>
          <a:p>
            <a:r>
              <a:rPr lang="zh-CN" altLang="en-US" sz="3200" b="1" dirty="0" smtClean="0"/>
              <a:t>生态工程原理：</a:t>
            </a:r>
            <a:endParaRPr lang="zh-CN" altLang="en-US" sz="3200" b="1" dirty="0"/>
          </a:p>
        </p:txBody>
      </p:sp>
      <p:sp>
        <p:nvSpPr>
          <p:cNvPr id="11" name="TextBox 10"/>
          <p:cNvSpPr txBox="1"/>
          <p:nvPr/>
        </p:nvSpPr>
        <p:spPr>
          <a:xfrm>
            <a:off x="3563888" y="4356393"/>
            <a:ext cx="3454682" cy="584775"/>
          </a:xfrm>
          <a:prstGeom prst="rect">
            <a:avLst/>
          </a:prstGeom>
          <a:noFill/>
        </p:spPr>
        <p:txBody>
          <a:bodyPr wrap="square" rtlCol="0">
            <a:spAutoFit/>
          </a:bodyPr>
          <a:lstStyle/>
          <a:p>
            <a:r>
              <a:rPr lang="zh-CN" altLang="en-US" sz="3200" b="1" dirty="0" smtClean="0"/>
              <a:t>研究对象：</a:t>
            </a:r>
            <a:endParaRPr lang="zh-CN" alt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5" grpId="0"/>
      <p:bldP spid="6"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9632" y="2060848"/>
            <a:ext cx="6840760" cy="4031873"/>
          </a:xfrm>
          <a:prstGeom prst="rect">
            <a:avLst/>
          </a:prstGeom>
          <a:noFill/>
        </p:spPr>
        <p:txBody>
          <a:bodyPr wrap="square" rtlCol="0">
            <a:spAutoFit/>
          </a:bodyPr>
          <a:lstStyle/>
          <a:p>
            <a:pPr indent="457200" fontAlgn="auto"/>
            <a:r>
              <a:rPr lang="zh-CN" altLang="en-US" sz="3200" dirty="0" smtClean="0"/>
              <a:t>生态工程是指应用生态系统中</a:t>
            </a:r>
            <a:r>
              <a:rPr lang="zh-CN" altLang="en-US" sz="3200" dirty="0" smtClean="0">
                <a:solidFill>
                  <a:srgbClr val="FF0000"/>
                </a:solidFill>
              </a:rPr>
              <a:t>物质循环原理</a:t>
            </a:r>
            <a:r>
              <a:rPr lang="zh-CN" altLang="en-US" sz="3200" dirty="0" smtClean="0"/>
              <a:t>，结合系统工程的最优化方法设计的分层多级利用物质的生产工艺系统，其目的是将生物群落内不同物种共生、物质与能量多级利用、环境自净和物质循环再生等原理与系统工程的优化方法相结合，达到</a:t>
            </a:r>
            <a:r>
              <a:rPr lang="zh-CN" altLang="en-US" sz="3200" dirty="0" smtClean="0">
                <a:solidFill>
                  <a:srgbClr val="FF0000"/>
                </a:solidFill>
              </a:rPr>
              <a:t>资源多层次和循环利用</a:t>
            </a:r>
            <a:r>
              <a:rPr lang="zh-CN" altLang="en-US" sz="3200" dirty="0" smtClean="0"/>
              <a:t>的目的。</a:t>
            </a:r>
            <a:endParaRPr lang="zh-CN" altLang="en-US" sz="3200" dirty="0"/>
          </a:p>
        </p:txBody>
      </p:sp>
      <p:sp>
        <p:nvSpPr>
          <p:cNvPr id="5" name="矩形 4"/>
          <p:cNvSpPr/>
          <p:nvPr/>
        </p:nvSpPr>
        <p:spPr>
          <a:xfrm>
            <a:off x="971600" y="838453"/>
            <a:ext cx="2964273"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生态工程</a:t>
            </a:r>
            <a:r>
              <a:rPr lang="zh-CN" altLang="en-US" sz="3600" b="1" cap="none" spc="0" dirty="0" smtClean="0">
                <a:ln w="22225">
                  <a:solidFill>
                    <a:schemeClr val="accent2"/>
                  </a:solidFill>
                  <a:prstDash val="solid"/>
                </a:ln>
                <a:solidFill>
                  <a:schemeClr val="accent2">
                    <a:lumMod val="40000"/>
                    <a:lumOff val="60000"/>
                  </a:schemeClr>
                </a:solidFill>
                <a:effectLst/>
              </a:rPr>
              <a:t>概念</a:t>
            </a:r>
            <a:endParaRPr lang="zh-CN" altLang="en-US" sz="3600" b="1" cap="none" spc="0" dirty="0" smtClean="0">
              <a:ln w="22225">
                <a:solidFill>
                  <a:schemeClr val="accent2"/>
                </a:solidFill>
                <a:prstDash val="solid"/>
              </a:ln>
              <a:solidFill>
                <a:schemeClr val="accent2">
                  <a:lumMod val="40000"/>
                  <a:lumOff val="60000"/>
                </a:schemeClr>
              </a:solidFill>
              <a:effectLst/>
            </a:endParaRPr>
          </a:p>
        </p:txBody>
      </p:sp>
      <p:sp>
        <p:nvSpPr>
          <p:cNvPr id="2" name="图文框 1"/>
          <p:cNvSpPr/>
          <p:nvPr/>
        </p:nvSpPr>
        <p:spPr>
          <a:xfrm>
            <a:off x="467544" y="1484784"/>
            <a:ext cx="8352928" cy="5184576"/>
          </a:xfrm>
          <a:prstGeom prst="frame">
            <a:avLst>
              <a:gd name="adj1" fmla="val 4993"/>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99592" y="838453"/>
            <a:ext cx="2037737"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主要类型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7" name="TextBox 6">
            <a:hlinkClick r:id="rId1" action="ppaction://hlinksldjump"/>
          </p:cNvPr>
          <p:cNvSpPr txBox="1"/>
          <p:nvPr/>
        </p:nvSpPr>
        <p:spPr>
          <a:xfrm>
            <a:off x="683568" y="1919074"/>
            <a:ext cx="5436120" cy="584775"/>
          </a:xfrm>
          <a:prstGeom prst="rect">
            <a:avLst/>
          </a:prstGeom>
          <a:noFill/>
        </p:spPr>
        <p:txBody>
          <a:bodyPr wrap="square" rtlCol="0">
            <a:spAutoFit/>
          </a:bodyPr>
          <a:lstStyle/>
          <a:p>
            <a:r>
              <a:rPr lang="en-US" altLang="zh-CN" sz="3200" dirty="0" smtClean="0">
                <a:hlinkClick r:id="rId1" action="ppaction://hlinksldjump"/>
              </a:rPr>
              <a:t>1</a:t>
            </a:r>
            <a:r>
              <a:rPr lang="zh-CN" altLang="en-US" sz="3200" dirty="0" smtClean="0">
                <a:hlinkClick r:id="rId1" action="ppaction://hlinksldjump"/>
              </a:rPr>
              <a:t>、物质循环利用的生态工程</a:t>
            </a:r>
            <a:endParaRPr lang="zh-CN" altLang="en-US" sz="3200" dirty="0"/>
          </a:p>
        </p:txBody>
      </p:sp>
      <p:sp>
        <p:nvSpPr>
          <p:cNvPr id="8" name="TextBox 7"/>
          <p:cNvSpPr txBox="1"/>
          <p:nvPr/>
        </p:nvSpPr>
        <p:spPr>
          <a:xfrm>
            <a:off x="683568" y="2988241"/>
            <a:ext cx="7308304" cy="584775"/>
          </a:xfrm>
          <a:prstGeom prst="rect">
            <a:avLst/>
          </a:prstGeom>
          <a:noFill/>
        </p:spPr>
        <p:txBody>
          <a:bodyPr wrap="square" rtlCol="0">
            <a:spAutoFit/>
          </a:bodyPr>
          <a:lstStyle/>
          <a:p>
            <a:r>
              <a:rPr lang="en-US" altLang="zh-CN" sz="3200" dirty="0" smtClean="0">
                <a:hlinkClick r:id="rId2" action="ppaction://hlinksldjump"/>
              </a:rPr>
              <a:t>2</a:t>
            </a:r>
            <a:r>
              <a:rPr lang="zh-CN" altLang="en-US" sz="3200" dirty="0" smtClean="0">
                <a:hlinkClick r:id="rId2" action="ppaction://hlinksldjump"/>
              </a:rPr>
              <a:t>、节水和废水处理与应用的生态工程</a:t>
            </a:r>
            <a:endParaRPr lang="zh-CN" altLang="en-US" sz="3200" dirty="0"/>
          </a:p>
        </p:txBody>
      </p:sp>
      <p:sp>
        <p:nvSpPr>
          <p:cNvPr id="9" name="TextBox 8"/>
          <p:cNvSpPr txBox="1"/>
          <p:nvPr/>
        </p:nvSpPr>
        <p:spPr>
          <a:xfrm>
            <a:off x="683568" y="4081427"/>
            <a:ext cx="7776864" cy="584775"/>
          </a:xfrm>
          <a:prstGeom prst="rect">
            <a:avLst/>
          </a:prstGeom>
          <a:noFill/>
        </p:spPr>
        <p:txBody>
          <a:bodyPr wrap="square" rtlCol="0">
            <a:spAutoFit/>
          </a:bodyPr>
          <a:lstStyle/>
          <a:p>
            <a:r>
              <a:rPr lang="en-US" altLang="zh-CN" sz="3200" dirty="0" smtClean="0">
                <a:hlinkClick r:id="rId3" action="ppaction://hlinksldjump"/>
              </a:rPr>
              <a:t>3</a:t>
            </a:r>
            <a:r>
              <a:rPr lang="zh-CN" altLang="en-US" sz="3200" dirty="0" smtClean="0">
                <a:hlinkClick r:id="rId3" action="ppaction://hlinksldjump"/>
              </a:rPr>
              <a:t>、山区小流域综合治理与开发的生态工程</a:t>
            </a:r>
            <a:endParaRPr lang="zh-CN" altLang="en-US" sz="3200" dirty="0"/>
          </a:p>
        </p:txBody>
      </p:sp>
      <p:sp>
        <p:nvSpPr>
          <p:cNvPr id="10" name="TextBox 9"/>
          <p:cNvSpPr txBox="1"/>
          <p:nvPr/>
        </p:nvSpPr>
        <p:spPr>
          <a:xfrm>
            <a:off x="683568" y="5301208"/>
            <a:ext cx="8764706" cy="584775"/>
          </a:xfrm>
          <a:prstGeom prst="rect">
            <a:avLst/>
          </a:prstGeom>
          <a:noFill/>
        </p:spPr>
        <p:txBody>
          <a:bodyPr wrap="square" rtlCol="0">
            <a:spAutoFit/>
          </a:bodyPr>
          <a:lstStyle/>
          <a:p>
            <a:r>
              <a:rPr lang="en-US" altLang="zh-CN" sz="3200" dirty="0" smtClean="0">
                <a:hlinkClick r:id="rId4" action="ppaction://hlinksldjump"/>
              </a:rPr>
              <a:t>4</a:t>
            </a:r>
            <a:r>
              <a:rPr lang="zh-CN" altLang="en-US" sz="3200" dirty="0" smtClean="0">
                <a:hlinkClick r:id="rId4" action="ppaction://hlinksldjump"/>
              </a:rPr>
              <a:t>、清洁及可再生能源系统组合利用的生态工程</a:t>
            </a:r>
            <a:endParaRPr lang="zh-CN" alt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47571" y="838453"/>
            <a:ext cx="5280613"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物质循环利用的生态工程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3" name="矩形 2"/>
          <p:cNvSpPr/>
          <p:nvPr/>
        </p:nvSpPr>
        <p:spPr>
          <a:xfrm>
            <a:off x="323528" y="1628800"/>
            <a:ext cx="8280920" cy="584775"/>
          </a:xfrm>
          <a:prstGeom prst="rect">
            <a:avLst/>
          </a:prstGeom>
        </p:spPr>
        <p:txBody>
          <a:bodyPr wrap="square">
            <a:spAutoFit/>
          </a:bodyPr>
          <a:lstStyle/>
          <a:p>
            <a:r>
              <a:rPr lang="zh-CN" altLang="en-US" sz="3200" dirty="0" smtClean="0"/>
              <a:t>生活垃圾</a:t>
            </a:r>
            <a:endParaRPr lang="zh-CN" altLang="en-US" sz="3200"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536" y="2341240"/>
            <a:ext cx="5904656" cy="4152900"/>
          </a:xfrm>
          <a:prstGeom prst="rect">
            <a:avLst/>
          </a:prstGeom>
        </p:spPr>
      </p:pic>
      <p:sp>
        <p:nvSpPr>
          <p:cNvPr id="6" name="矩形 5"/>
          <p:cNvSpPr/>
          <p:nvPr/>
        </p:nvSpPr>
        <p:spPr>
          <a:xfrm>
            <a:off x="6660232" y="2655615"/>
            <a:ext cx="2160240" cy="3539430"/>
          </a:xfrm>
          <a:prstGeom prst="rect">
            <a:avLst/>
          </a:prstGeom>
        </p:spPr>
        <p:txBody>
          <a:bodyPr wrap="square">
            <a:spAutoFit/>
          </a:bodyPr>
          <a:lstStyle/>
          <a:p>
            <a:pPr>
              <a:spcBef>
                <a:spcPct val="50000"/>
              </a:spcBef>
            </a:pPr>
            <a:r>
              <a:rPr kumimoji="1" lang="zh-CN" altLang="en-US" sz="3200" dirty="0" smtClean="0">
                <a:latin typeface="Tahoma" panose="020B0604030504040204" pitchFamily="34" charset="0"/>
              </a:rPr>
              <a:t>将生活垃圾中有机部分、人畜的粪便等转化为优质生态复合肥。</a:t>
            </a:r>
            <a:endParaRPr kumimoji="1" lang="zh-CN" altLang="en-US" sz="3200" dirty="0">
              <a:latin typeface="Tahoma" panose="020B0604030504040204" pitchFamily="34" charset="0"/>
            </a:endParaRPr>
          </a:p>
        </p:txBody>
      </p:sp>
      <p:sp>
        <p:nvSpPr>
          <p:cNvPr id="2" name="矩形 1"/>
          <p:cNvSpPr/>
          <p:nvPr/>
        </p:nvSpPr>
        <p:spPr>
          <a:xfrm>
            <a:off x="1925890" y="1628799"/>
            <a:ext cx="6750566" cy="584775"/>
          </a:xfrm>
          <a:prstGeom prst="rect">
            <a:avLst/>
          </a:prstGeom>
        </p:spPr>
        <p:txBody>
          <a:bodyPr wrap="none">
            <a:spAutoFit/>
          </a:bodyPr>
          <a:lstStyle/>
          <a:p>
            <a:r>
              <a:rPr lang="zh-CN" altLang="en-US" sz="3200" dirty="0"/>
              <a:t>进行</a:t>
            </a:r>
            <a:r>
              <a:rPr lang="zh-CN" altLang="en-US" sz="3200" dirty="0">
                <a:solidFill>
                  <a:srgbClr val="FF0000"/>
                </a:solidFill>
              </a:rPr>
              <a:t>减量化</a:t>
            </a:r>
            <a:r>
              <a:rPr lang="zh-CN" altLang="en-US" sz="3200" dirty="0"/>
              <a:t>、</a:t>
            </a:r>
            <a:r>
              <a:rPr lang="zh-CN" altLang="en-US" sz="3200" dirty="0">
                <a:solidFill>
                  <a:srgbClr val="FF0000"/>
                </a:solidFill>
              </a:rPr>
              <a:t>无害化</a:t>
            </a:r>
            <a:r>
              <a:rPr lang="zh-CN" altLang="en-US" sz="3200" dirty="0"/>
              <a:t>、</a:t>
            </a:r>
            <a:r>
              <a:rPr lang="zh-CN" altLang="en-US" sz="3200" dirty="0">
                <a:solidFill>
                  <a:srgbClr val="FF0000"/>
                </a:solidFill>
              </a:rPr>
              <a:t>资源化</a:t>
            </a:r>
            <a:r>
              <a:rPr lang="zh-CN" altLang="en-US" sz="3200" dirty="0"/>
              <a:t>处理。</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47571" y="838453"/>
            <a:ext cx="5280613"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物质循环利用的生态工程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7" name="对角圆角矩形 6"/>
          <p:cNvSpPr/>
          <p:nvPr/>
        </p:nvSpPr>
        <p:spPr>
          <a:xfrm>
            <a:off x="395536" y="1484784"/>
            <a:ext cx="8208912" cy="4896544"/>
          </a:xfrm>
          <a:prstGeom prst="round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691680" y="1620089"/>
            <a:ext cx="5623226" cy="584775"/>
          </a:xfrm>
          <a:prstGeom prst="rect">
            <a:avLst/>
          </a:prstGeom>
          <a:noFill/>
        </p:spPr>
        <p:txBody>
          <a:bodyPr wrap="square" rtlCol="0">
            <a:spAutoFit/>
          </a:bodyPr>
          <a:lstStyle/>
          <a:p>
            <a:r>
              <a:rPr lang="zh-CN" altLang="en-US" sz="3200" b="1" dirty="0" smtClean="0"/>
              <a:t>七都板桥镇利用蚯蚓降解垃圾</a:t>
            </a:r>
            <a:endParaRPr lang="zh-CN" altLang="en-US" sz="3200" b="1" dirty="0"/>
          </a:p>
        </p:txBody>
      </p:sp>
      <p:sp>
        <p:nvSpPr>
          <p:cNvPr id="9" name="TextBox 8"/>
          <p:cNvSpPr txBox="1"/>
          <p:nvPr/>
        </p:nvSpPr>
        <p:spPr>
          <a:xfrm>
            <a:off x="1115616" y="2420888"/>
            <a:ext cx="6748628" cy="1815882"/>
          </a:xfrm>
          <a:prstGeom prst="rect">
            <a:avLst/>
          </a:prstGeom>
          <a:noFill/>
        </p:spPr>
        <p:txBody>
          <a:bodyPr wrap="square" rtlCol="0">
            <a:spAutoFit/>
          </a:bodyPr>
          <a:lstStyle/>
          <a:p>
            <a:r>
              <a:rPr lang="en-US" altLang="zh-CN" sz="2800" dirty="0"/>
              <a:t> </a:t>
            </a:r>
            <a:r>
              <a:rPr lang="en-US" altLang="zh-CN" sz="2800" dirty="0" smtClean="0"/>
              <a:t>        </a:t>
            </a:r>
            <a:r>
              <a:rPr lang="zh-CN" altLang="en-US" sz="2800" dirty="0" smtClean="0"/>
              <a:t>从</a:t>
            </a:r>
            <a:r>
              <a:rPr lang="zh-CN" altLang="en-US" sz="2800" dirty="0"/>
              <a:t>日本</a:t>
            </a:r>
            <a:r>
              <a:rPr lang="zh-CN" altLang="en-US" sz="2800" dirty="0" smtClean="0"/>
              <a:t>引进蚯蚓，</a:t>
            </a:r>
            <a:r>
              <a:rPr lang="zh-CN" altLang="en-US" sz="2800" dirty="0"/>
              <a:t>这种蚯蚓繁殖能力强，通过大量的蚯蚓来分解岛上产生的垃圾，分解后的垃圾就是非常好的有机肥，以此形成完整的</a:t>
            </a:r>
            <a:r>
              <a:rPr lang="zh-CN" altLang="en-US" sz="2800" dirty="0" smtClean="0"/>
              <a:t>生物链。</a:t>
            </a:r>
            <a:endParaRPr lang="en-US" altLang="zh-CN" sz="2800" dirty="0" smtClean="0"/>
          </a:p>
        </p:txBody>
      </p:sp>
      <p:sp>
        <p:nvSpPr>
          <p:cNvPr id="10" name="矩形 9"/>
          <p:cNvSpPr/>
          <p:nvPr/>
        </p:nvSpPr>
        <p:spPr>
          <a:xfrm>
            <a:off x="1115616" y="4365104"/>
            <a:ext cx="6748628" cy="1384995"/>
          </a:xfrm>
          <a:prstGeom prst="rect">
            <a:avLst/>
          </a:prstGeom>
        </p:spPr>
        <p:txBody>
          <a:bodyPr wrap="square">
            <a:spAutoFit/>
          </a:bodyPr>
          <a:lstStyle/>
          <a:p>
            <a:r>
              <a:rPr lang="en-US" altLang="zh-CN" sz="2800" dirty="0"/>
              <a:t> </a:t>
            </a:r>
            <a:r>
              <a:rPr lang="en-US" altLang="zh-CN" sz="2800" dirty="0" smtClean="0"/>
              <a:t>        </a:t>
            </a:r>
            <a:r>
              <a:rPr lang="zh-CN" altLang="en-US" sz="2800" dirty="0" smtClean="0"/>
              <a:t>正在</a:t>
            </a:r>
            <a:r>
              <a:rPr lang="zh-CN" altLang="en-US" sz="2800" dirty="0"/>
              <a:t>板桥村进行试点，接下来准备建五个处理垃圾的消纳池，放入益生菌，加速垃圾的</a:t>
            </a:r>
            <a:r>
              <a:rPr lang="zh-CN" altLang="en-US" sz="2800" dirty="0" smtClean="0"/>
              <a:t>转化。</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47571" y="838453"/>
            <a:ext cx="5280613"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物质循环利用的生态工程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12" name="TextBox 11"/>
          <p:cNvSpPr txBox="1"/>
          <p:nvPr/>
        </p:nvSpPr>
        <p:spPr>
          <a:xfrm>
            <a:off x="7864244" y="6237312"/>
            <a:ext cx="1080120" cy="523220"/>
          </a:xfrm>
          <a:prstGeom prst="rect">
            <a:avLst/>
          </a:prstGeom>
          <a:noFill/>
        </p:spPr>
        <p:txBody>
          <a:bodyPr wrap="square" rtlCol="0">
            <a:spAutoFit/>
          </a:bodyPr>
          <a:lstStyle/>
          <a:p>
            <a:r>
              <a:rPr lang="zh-CN" altLang="en-US" sz="2800" b="1" dirty="0" smtClean="0">
                <a:solidFill>
                  <a:srgbClr val="FFC000"/>
                </a:solidFill>
                <a:hlinkClick r:id="rId1" action="ppaction://hlinksldjump"/>
              </a:rPr>
              <a:t>返回</a:t>
            </a:r>
            <a:endParaRPr lang="zh-CN" altLang="en-US" sz="2800" b="1" dirty="0">
              <a:solidFill>
                <a:srgbClr val="FFC000"/>
              </a:solidFill>
            </a:endParaRPr>
          </a:p>
        </p:txBody>
      </p:sp>
      <p:sp>
        <p:nvSpPr>
          <p:cNvPr id="7" name="对角圆角矩形 6"/>
          <p:cNvSpPr/>
          <p:nvPr/>
        </p:nvSpPr>
        <p:spPr>
          <a:xfrm>
            <a:off x="395536" y="1484784"/>
            <a:ext cx="8208912" cy="4896544"/>
          </a:xfrm>
          <a:prstGeom prst="round2Diag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685078" y="1628800"/>
            <a:ext cx="5623226" cy="584775"/>
          </a:xfrm>
          <a:prstGeom prst="rect">
            <a:avLst/>
          </a:prstGeom>
          <a:noFill/>
        </p:spPr>
        <p:txBody>
          <a:bodyPr wrap="square" rtlCol="0">
            <a:spAutoFit/>
          </a:bodyPr>
          <a:lstStyle/>
          <a:p>
            <a:r>
              <a:rPr lang="zh-CN" altLang="en-US" sz="3200" b="1" dirty="0" smtClean="0"/>
              <a:t>七都板桥镇利用蚯蚓降解垃圾</a:t>
            </a:r>
            <a:endParaRPr lang="zh-CN" altLang="en-US" sz="3200" b="1" dirty="0"/>
          </a:p>
        </p:txBody>
      </p:sp>
      <p:sp>
        <p:nvSpPr>
          <p:cNvPr id="11" name="矩形 10"/>
          <p:cNvSpPr/>
          <p:nvPr/>
        </p:nvSpPr>
        <p:spPr>
          <a:xfrm>
            <a:off x="1115616" y="2406367"/>
            <a:ext cx="6748627" cy="2246769"/>
          </a:xfrm>
          <a:prstGeom prst="rect">
            <a:avLst/>
          </a:prstGeom>
        </p:spPr>
        <p:txBody>
          <a:bodyPr wrap="square">
            <a:spAutoFit/>
          </a:bodyPr>
          <a:lstStyle/>
          <a:p>
            <a:r>
              <a:rPr lang="zh-CN" altLang="en-US" sz="2800" dirty="0" smtClean="0"/>
              <a:t>         在</a:t>
            </a:r>
            <a:r>
              <a:rPr lang="zh-CN" altLang="en-US" sz="2800" dirty="0"/>
              <a:t>岛上专门建一个消纳场，先把养殖场的动物粪便和厨余垃圾运到垃圾场，混合起来进行发酵，用有益微生物发酵半个月左右，在消纳场发酵的同时，周边的蚯蚓都会吸引</a:t>
            </a:r>
            <a:r>
              <a:rPr lang="zh-CN" altLang="en-US" sz="2800" dirty="0" smtClean="0"/>
              <a:t>过来</a:t>
            </a:r>
            <a:endParaRPr lang="zh-CN" altLang="en-US" sz="2800" dirty="0"/>
          </a:p>
        </p:txBody>
      </p:sp>
      <p:sp>
        <p:nvSpPr>
          <p:cNvPr id="13" name="矩形 12"/>
          <p:cNvSpPr/>
          <p:nvPr/>
        </p:nvSpPr>
        <p:spPr>
          <a:xfrm>
            <a:off x="947569" y="4797152"/>
            <a:ext cx="6916674" cy="954107"/>
          </a:xfrm>
          <a:prstGeom prst="rect">
            <a:avLst/>
          </a:prstGeom>
        </p:spPr>
        <p:txBody>
          <a:bodyPr wrap="square">
            <a:spAutoFit/>
          </a:bodyPr>
          <a:lstStyle/>
          <a:p>
            <a:r>
              <a:rPr lang="en-US" altLang="zh-CN" sz="2800" dirty="0"/>
              <a:t> </a:t>
            </a:r>
            <a:r>
              <a:rPr lang="en-US" altLang="zh-CN" sz="2800" dirty="0" smtClean="0"/>
              <a:t>        </a:t>
            </a:r>
            <a:r>
              <a:rPr lang="zh-CN" altLang="en-US" sz="2800" dirty="0" smtClean="0"/>
              <a:t>生活</a:t>
            </a:r>
            <a:r>
              <a:rPr lang="zh-CN" altLang="en-US" sz="2800" dirty="0"/>
              <a:t>垃圾都将通过这样的无害化处理后达到零污染。</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99592" y="838453"/>
            <a:ext cx="7133684"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节水和废水处理与应用的生态工程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6" name="Text Box 17"/>
          <p:cNvSpPr txBox="1">
            <a:spLocks noChangeArrowheads="1"/>
          </p:cNvSpPr>
          <p:nvPr/>
        </p:nvSpPr>
        <p:spPr bwMode="auto">
          <a:xfrm>
            <a:off x="251520" y="1556792"/>
            <a:ext cx="20393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a:latin typeface="+mn-ea"/>
              </a:rPr>
              <a:t>设计目标</a:t>
            </a:r>
            <a:r>
              <a:rPr kumimoji="1" lang="en-US" altLang="zh-CN" sz="3200" b="1" dirty="0">
                <a:latin typeface="+mn-ea"/>
              </a:rPr>
              <a:t>:</a:t>
            </a:r>
            <a:endParaRPr kumimoji="1" lang="en-US" altLang="zh-CN" sz="3200" b="1" dirty="0">
              <a:latin typeface="+mn-ea"/>
            </a:endParaRPr>
          </a:p>
        </p:txBody>
      </p:sp>
      <p:sp>
        <p:nvSpPr>
          <p:cNvPr id="7" name="Rectangle 18"/>
          <p:cNvSpPr>
            <a:spLocks noChangeArrowheads="1"/>
          </p:cNvSpPr>
          <p:nvPr/>
        </p:nvSpPr>
        <p:spPr bwMode="auto">
          <a:xfrm>
            <a:off x="395536" y="2204864"/>
            <a:ext cx="557075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smtClean="0"/>
              <a:t>实施</a:t>
            </a:r>
            <a:r>
              <a:rPr lang="zh-CN" altLang="en-US" sz="2800" dirty="0">
                <a:solidFill>
                  <a:srgbClr val="FF0000"/>
                </a:solidFill>
              </a:rPr>
              <a:t>减量</a:t>
            </a:r>
            <a:r>
              <a:rPr lang="zh-CN" altLang="en-US" sz="2800" dirty="0"/>
              <a:t>、</a:t>
            </a:r>
            <a:r>
              <a:rPr lang="zh-CN" altLang="en-US" sz="2800" dirty="0">
                <a:solidFill>
                  <a:srgbClr val="FF0000"/>
                </a:solidFill>
              </a:rPr>
              <a:t>回收</a:t>
            </a:r>
            <a:r>
              <a:rPr lang="zh-CN" altLang="en-US" sz="2800" dirty="0"/>
              <a:t>、</a:t>
            </a:r>
            <a:r>
              <a:rPr lang="zh-CN" altLang="en-US" sz="2800" dirty="0">
                <a:solidFill>
                  <a:srgbClr val="FF0000"/>
                </a:solidFill>
              </a:rPr>
              <a:t>再生</a:t>
            </a:r>
            <a:r>
              <a:rPr lang="zh-CN" altLang="en-US" sz="2800" dirty="0"/>
              <a:t>和</a:t>
            </a:r>
            <a:r>
              <a:rPr lang="zh-CN" altLang="en-US" sz="2800" dirty="0">
                <a:solidFill>
                  <a:srgbClr val="FF0000"/>
                </a:solidFill>
              </a:rPr>
              <a:t>再循环</a:t>
            </a:r>
            <a:r>
              <a:rPr lang="zh-CN" altLang="en-US" sz="2800" dirty="0"/>
              <a:t>。</a:t>
            </a:r>
            <a:endParaRPr lang="zh-CN" altLang="en-US" sz="2800" dirty="0"/>
          </a:p>
        </p:txBody>
      </p:sp>
      <p:sp>
        <p:nvSpPr>
          <p:cNvPr id="9" name="Text Box 4"/>
          <p:cNvSpPr txBox="1">
            <a:spLocks noChangeArrowheads="1"/>
          </p:cNvSpPr>
          <p:nvPr/>
        </p:nvSpPr>
        <p:spPr bwMode="auto">
          <a:xfrm>
            <a:off x="432172" y="2761764"/>
            <a:ext cx="65160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西北干旱地区：雨水和地表水收集</a:t>
            </a:r>
            <a:endParaRPr kumimoji="1" lang="zh-CN" altLang="en-US" sz="2800" dirty="0">
              <a:latin typeface="+mn-ea"/>
            </a:endParaRPr>
          </a:p>
        </p:txBody>
      </p:sp>
      <p:sp>
        <p:nvSpPr>
          <p:cNvPr id="10" name="Text Box 7"/>
          <p:cNvSpPr txBox="1">
            <a:spLocks noChangeArrowheads="1"/>
          </p:cNvSpPr>
          <p:nvPr/>
        </p:nvSpPr>
        <p:spPr bwMode="auto">
          <a:xfrm>
            <a:off x="432172" y="3299342"/>
            <a:ext cx="53981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农业区：节水灌溉技术</a:t>
            </a:r>
            <a:endParaRPr kumimoji="1" lang="zh-CN" altLang="en-US" sz="2800" dirty="0">
              <a:latin typeface="+mn-ea"/>
            </a:endParaRPr>
          </a:p>
        </p:txBody>
      </p:sp>
      <p:sp>
        <p:nvSpPr>
          <p:cNvPr id="11" name="Text Box 8"/>
          <p:cNvSpPr txBox="1">
            <a:spLocks noChangeArrowheads="1"/>
          </p:cNvSpPr>
          <p:nvPr/>
        </p:nvSpPr>
        <p:spPr bwMode="auto">
          <a:xfrm>
            <a:off x="432172" y="3823368"/>
            <a:ext cx="56861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城市、工业节水系统的开发等</a:t>
            </a:r>
            <a:endParaRPr kumimoji="1" lang="zh-CN" altLang="en-US" sz="2800" dirty="0">
              <a:latin typeface="+mn-ea"/>
            </a:endParaRPr>
          </a:p>
        </p:txBody>
      </p:sp>
      <p:sp>
        <p:nvSpPr>
          <p:cNvPr id="12" name="AutoShape 9"/>
          <p:cNvSpPr/>
          <p:nvPr/>
        </p:nvSpPr>
        <p:spPr bwMode="auto">
          <a:xfrm>
            <a:off x="6876256" y="2852936"/>
            <a:ext cx="215900" cy="1565659"/>
          </a:xfrm>
          <a:prstGeom prst="rightBrace">
            <a:avLst>
              <a:gd name="adj1" fmla="val 44424"/>
              <a:gd name="adj2" fmla="val 50000"/>
            </a:avLst>
          </a:prstGeom>
          <a:noFill/>
          <a:ln w="571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dirty="0"/>
          </a:p>
        </p:txBody>
      </p:sp>
      <p:sp>
        <p:nvSpPr>
          <p:cNvPr id="13" name="Text Box 10"/>
          <p:cNvSpPr txBox="1">
            <a:spLocks noChangeArrowheads="1"/>
          </p:cNvSpPr>
          <p:nvPr/>
        </p:nvSpPr>
        <p:spPr bwMode="auto">
          <a:xfrm>
            <a:off x="7452320" y="3239399"/>
            <a:ext cx="93503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dirty="0"/>
              <a:t>节水</a:t>
            </a:r>
            <a:endParaRPr lang="zh-CN" altLang="en-US" sz="2800" dirty="0"/>
          </a:p>
        </p:txBody>
      </p:sp>
      <p:sp>
        <p:nvSpPr>
          <p:cNvPr id="14" name="Text Box 11"/>
          <p:cNvSpPr txBox="1">
            <a:spLocks noChangeArrowheads="1"/>
          </p:cNvSpPr>
          <p:nvPr/>
        </p:nvSpPr>
        <p:spPr bwMode="auto">
          <a:xfrm>
            <a:off x="432172" y="4561964"/>
            <a:ext cx="592267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造糖厂：糖蜜制酒精</a:t>
            </a:r>
            <a:endParaRPr kumimoji="1" lang="zh-CN" altLang="en-US" sz="2800" dirty="0">
              <a:latin typeface="+mn-ea"/>
            </a:endParaRPr>
          </a:p>
        </p:txBody>
      </p:sp>
      <p:sp>
        <p:nvSpPr>
          <p:cNvPr id="15" name="Text Box 12"/>
          <p:cNvSpPr txBox="1">
            <a:spLocks noChangeArrowheads="1"/>
          </p:cNvSpPr>
          <p:nvPr/>
        </p:nvSpPr>
        <p:spPr bwMode="auto">
          <a:xfrm>
            <a:off x="432172" y="5137952"/>
            <a:ext cx="590376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造纸厂：废液回收钙粉、木质素</a:t>
            </a:r>
            <a:endParaRPr kumimoji="1" lang="zh-CN" altLang="en-US" sz="2800" dirty="0">
              <a:latin typeface="+mn-ea"/>
            </a:endParaRPr>
          </a:p>
        </p:txBody>
      </p:sp>
      <p:sp>
        <p:nvSpPr>
          <p:cNvPr id="16" name="Text Box 13"/>
          <p:cNvSpPr txBox="1">
            <a:spLocks noChangeArrowheads="1"/>
          </p:cNvSpPr>
          <p:nvPr/>
        </p:nvSpPr>
        <p:spPr bwMode="auto">
          <a:xfrm>
            <a:off x="431180" y="5704492"/>
            <a:ext cx="687625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latin typeface="+mn-ea"/>
              </a:rPr>
              <a:t>屠宰场：废血提取凝血酶、血红蛋白</a:t>
            </a:r>
            <a:endParaRPr kumimoji="1" lang="zh-CN" altLang="en-US" sz="2800" dirty="0">
              <a:latin typeface="+mn-ea"/>
            </a:endParaRPr>
          </a:p>
        </p:txBody>
      </p:sp>
      <p:sp>
        <p:nvSpPr>
          <p:cNvPr id="17" name="AutoShape 14"/>
          <p:cNvSpPr/>
          <p:nvPr/>
        </p:nvSpPr>
        <p:spPr bwMode="auto">
          <a:xfrm>
            <a:off x="6876256" y="4633832"/>
            <a:ext cx="266615" cy="1675488"/>
          </a:xfrm>
          <a:prstGeom prst="rightBrace">
            <a:avLst>
              <a:gd name="adj1" fmla="val 50061"/>
              <a:gd name="adj2" fmla="val 49083"/>
            </a:avLst>
          </a:prstGeom>
          <a:noFill/>
          <a:ln w="571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8" name="Text Box 15"/>
          <p:cNvSpPr txBox="1">
            <a:spLocks noChangeArrowheads="1"/>
          </p:cNvSpPr>
          <p:nvPr/>
        </p:nvSpPr>
        <p:spPr bwMode="auto">
          <a:xfrm>
            <a:off x="7197166" y="4857570"/>
            <a:ext cx="194421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800" dirty="0"/>
              <a:t>废水处理与应用</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arn(inVertical)">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animBg="1"/>
      <p:bldP spid="13" grpId="0"/>
      <p:bldP spid="14" grpId="0"/>
      <p:bldP spid="15" grpId="0"/>
      <p:bldP spid="16" grpId="0"/>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99592" y="838453"/>
            <a:ext cx="7133684"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节水和废水处理与应用的生态工程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22301" y="1556792"/>
            <a:ext cx="3502480" cy="2448272"/>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992" y="1556792"/>
            <a:ext cx="3513968" cy="2448272"/>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83" y="4293096"/>
            <a:ext cx="3551177" cy="2367451"/>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2301" y="4293096"/>
            <a:ext cx="3502480" cy="2367451"/>
          </a:xfrm>
          <a:prstGeom prst="rect">
            <a:avLst/>
          </a:prstGeom>
        </p:spPr>
      </p:pic>
      <p:sp>
        <p:nvSpPr>
          <p:cNvPr id="20" name="TextBox 19"/>
          <p:cNvSpPr txBox="1"/>
          <p:nvPr/>
        </p:nvSpPr>
        <p:spPr>
          <a:xfrm>
            <a:off x="4583645" y="2682786"/>
            <a:ext cx="4179791" cy="1754326"/>
          </a:xfrm>
          <a:prstGeom prst="rect">
            <a:avLst/>
          </a:prstGeom>
          <a:noFill/>
        </p:spPr>
        <p:txBody>
          <a:bodyPr wrap="square" rtlCol="0">
            <a:spAutoFit/>
          </a:bodyPr>
          <a:lstStyle/>
          <a:p>
            <a:r>
              <a:rPr lang="zh-CN" altLang="en-US" sz="5400" b="1" dirty="0" smtClean="0">
                <a:solidFill>
                  <a:srgbClr val="FF0000"/>
                </a:solidFill>
              </a:rPr>
              <a:t>想一想：如何进行防治？</a:t>
            </a:r>
            <a:endParaRPr lang="zh-CN" altLang="en-US" sz="5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80">
                                          <p:stCondLst>
                                            <p:cond delay="0"/>
                                          </p:stCondLst>
                                        </p:cTn>
                                        <p:tgtEl>
                                          <p:spTgt spid="20"/>
                                        </p:tgtEl>
                                      </p:cBhvr>
                                    </p:animEffect>
                                    <p:anim calcmode="lin" valueType="num">
                                      <p:cBhvr>
                                        <p:cTn id="3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7" dur="26">
                                          <p:stCondLst>
                                            <p:cond delay="650"/>
                                          </p:stCondLst>
                                        </p:cTn>
                                        <p:tgtEl>
                                          <p:spTgt spid="20"/>
                                        </p:tgtEl>
                                      </p:cBhvr>
                                      <p:to x="100000" y="60000"/>
                                    </p:animScale>
                                    <p:animScale>
                                      <p:cBhvr>
                                        <p:cTn id="38" dur="166" decel="50000">
                                          <p:stCondLst>
                                            <p:cond delay="676"/>
                                          </p:stCondLst>
                                        </p:cTn>
                                        <p:tgtEl>
                                          <p:spTgt spid="20"/>
                                        </p:tgtEl>
                                      </p:cBhvr>
                                      <p:to x="100000" y="100000"/>
                                    </p:animScale>
                                    <p:animScale>
                                      <p:cBhvr>
                                        <p:cTn id="39" dur="26">
                                          <p:stCondLst>
                                            <p:cond delay="1312"/>
                                          </p:stCondLst>
                                        </p:cTn>
                                        <p:tgtEl>
                                          <p:spTgt spid="20"/>
                                        </p:tgtEl>
                                      </p:cBhvr>
                                      <p:to x="100000" y="80000"/>
                                    </p:animScale>
                                    <p:animScale>
                                      <p:cBhvr>
                                        <p:cTn id="40" dur="166" decel="50000">
                                          <p:stCondLst>
                                            <p:cond delay="1338"/>
                                          </p:stCondLst>
                                        </p:cTn>
                                        <p:tgtEl>
                                          <p:spTgt spid="20"/>
                                        </p:tgtEl>
                                      </p:cBhvr>
                                      <p:to x="100000" y="100000"/>
                                    </p:animScale>
                                    <p:animScale>
                                      <p:cBhvr>
                                        <p:cTn id="41" dur="26">
                                          <p:stCondLst>
                                            <p:cond delay="1642"/>
                                          </p:stCondLst>
                                        </p:cTn>
                                        <p:tgtEl>
                                          <p:spTgt spid="20"/>
                                        </p:tgtEl>
                                      </p:cBhvr>
                                      <p:to x="100000" y="90000"/>
                                    </p:animScale>
                                    <p:animScale>
                                      <p:cBhvr>
                                        <p:cTn id="42" dur="166" decel="50000">
                                          <p:stCondLst>
                                            <p:cond delay="1668"/>
                                          </p:stCondLst>
                                        </p:cTn>
                                        <p:tgtEl>
                                          <p:spTgt spid="20"/>
                                        </p:tgtEl>
                                      </p:cBhvr>
                                      <p:to x="100000" y="100000"/>
                                    </p:animScale>
                                    <p:animScale>
                                      <p:cBhvr>
                                        <p:cTn id="43" dur="26">
                                          <p:stCondLst>
                                            <p:cond delay="1808"/>
                                          </p:stCondLst>
                                        </p:cTn>
                                        <p:tgtEl>
                                          <p:spTgt spid="20"/>
                                        </p:tgtEl>
                                      </p:cBhvr>
                                      <p:to x="100000" y="95000"/>
                                    </p:animScale>
                                    <p:animScale>
                                      <p:cBhvr>
                                        <p:cTn id="44"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99592" y="838453"/>
            <a:ext cx="7133684"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节水和废水处理与应用的生态工程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6" name="Text Box 17"/>
          <p:cNvSpPr txBox="1">
            <a:spLocks noChangeArrowheads="1"/>
          </p:cNvSpPr>
          <p:nvPr/>
        </p:nvSpPr>
        <p:spPr bwMode="auto">
          <a:xfrm>
            <a:off x="251520" y="1620089"/>
            <a:ext cx="20393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b="1" dirty="0" smtClean="0">
                <a:latin typeface="+mn-ea"/>
              </a:rPr>
              <a:t>主要措施</a:t>
            </a:r>
            <a:r>
              <a:rPr kumimoji="1" lang="en-US" altLang="zh-CN" sz="3200" b="1" dirty="0" smtClean="0">
                <a:latin typeface="+mn-ea"/>
              </a:rPr>
              <a:t>:</a:t>
            </a:r>
            <a:endParaRPr kumimoji="1" lang="en-US" altLang="zh-CN" sz="3200" b="1" dirty="0">
              <a:latin typeface="+mn-ea"/>
            </a:endParaRPr>
          </a:p>
        </p:txBody>
      </p:sp>
      <p:sp>
        <p:nvSpPr>
          <p:cNvPr id="19" name="Text Box 21"/>
          <p:cNvSpPr txBox="1">
            <a:spLocks noChangeArrowheads="1"/>
          </p:cNvSpPr>
          <p:nvPr/>
        </p:nvSpPr>
        <p:spPr bwMode="auto">
          <a:xfrm>
            <a:off x="1141095" y="2474595"/>
            <a:ext cx="6793230" cy="95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dirty="0" smtClean="0"/>
              <a:t>1</a:t>
            </a:r>
            <a:r>
              <a:rPr lang="zh-CN" altLang="en-US" sz="2800" dirty="0" smtClean="0"/>
              <a:t>、大力</a:t>
            </a:r>
            <a:r>
              <a:rPr lang="zh-CN" altLang="en-US" sz="2800" dirty="0"/>
              <a:t>推行一水多用，循环分级用水，减少水资源的浪费。</a:t>
            </a:r>
            <a:endParaRPr lang="zh-CN" altLang="en-US" sz="2800" dirty="0"/>
          </a:p>
        </p:txBody>
      </p:sp>
      <p:sp>
        <p:nvSpPr>
          <p:cNvPr id="20" name="Rectangle 22"/>
          <p:cNvSpPr>
            <a:spLocks noChangeArrowheads="1"/>
          </p:cNvSpPr>
          <p:nvPr/>
        </p:nvSpPr>
        <p:spPr bwMode="auto">
          <a:xfrm>
            <a:off x="1141095" y="3659505"/>
            <a:ext cx="6792595"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dirty="0" smtClean="0"/>
              <a:t>2</a:t>
            </a:r>
            <a:r>
              <a:rPr lang="zh-CN" altLang="en-US" sz="2800" dirty="0" smtClean="0"/>
              <a:t>、建立</a:t>
            </a:r>
            <a:r>
              <a:rPr lang="zh-CN" altLang="en-US" sz="2800" dirty="0"/>
              <a:t>多功能污水自净系统，处理污水。</a:t>
            </a:r>
            <a:endParaRPr lang="zh-CN" altLang="en-US" sz="2800" dirty="0"/>
          </a:p>
        </p:txBody>
      </p:sp>
      <p:sp>
        <p:nvSpPr>
          <p:cNvPr id="21" name="TextBox 20"/>
          <p:cNvSpPr txBox="1"/>
          <p:nvPr/>
        </p:nvSpPr>
        <p:spPr>
          <a:xfrm>
            <a:off x="7816149" y="6093296"/>
            <a:ext cx="1080120" cy="523220"/>
          </a:xfrm>
          <a:prstGeom prst="rect">
            <a:avLst/>
          </a:prstGeom>
          <a:noFill/>
        </p:spPr>
        <p:txBody>
          <a:bodyPr wrap="square" rtlCol="0">
            <a:spAutoFit/>
          </a:bodyPr>
          <a:lstStyle/>
          <a:p>
            <a:r>
              <a:rPr lang="zh-CN" altLang="en-US" sz="2800" b="1" dirty="0" smtClean="0">
                <a:solidFill>
                  <a:srgbClr val="FFC000"/>
                </a:solidFill>
                <a:hlinkClick r:id="rId1" action="ppaction://hlinksldjump"/>
              </a:rPr>
              <a:t>返回</a:t>
            </a:r>
            <a:endParaRPr lang="zh-CN" altLang="en-US" sz="2800" b="1" dirty="0">
              <a:solidFill>
                <a:srgbClr val="FFC000"/>
              </a:solidFill>
            </a:endParaRPr>
          </a:p>
        </p:txBody>
      </p:sp>
      <p:sp>
        <p:nvSpPr>
          <p:cNvPr id="7" name="Rectangle 22"/>
          <p:cNvSpPr>
            <a:spLocks noChangeArrowheads="1"/>
          </p:cNvSpPr>
          <p:nvPr/>
        </p:nvSpPr>
        <p:spPr bwMode="auto">
          <a:xfrm>
            <a:off x="1140850" y="4455408"/>
            <a:ext cx="48965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2800" dirty="0" smtClean="0"/>
              <a:t>3</a:t>
            </a:r>
            <a:r>
              <a:rPr lang="zh-CN" altLang="en-US" sz="2800" dirty="0" smtClean="0"/>
              <a:t>、回收、循环、再利用。</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04268" y="838453"/>
            <a:ext cx="8060220"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山区小流域综合治理与开发的生态工程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2" name="地球绿飘带·秋美三北防护林_高清.mp4">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51520" y="1642999"/>
            <a:ext cx="8568952" cy="482003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04268" y="838453"/>
            <a:ext cx="8060220"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山区小流域综合治理与开发的生态工程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7624" y="1772816"/>
            <a:ext cx="6496736" cy="4733994"/>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772816"/>
            <a:ext cx="8466564" cy="4733994"/>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628800"/>
            <a:ext cx="8466564" cy="51598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04268" y="838453"/>
            <a:ext cx="8060220"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山区小流域综合治理与开发的生态工程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504" y="1658077"/>
            <a:ext cx="4225044" cy="2816696"/>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2548" y="4159267"/>
            <a:ext cx="4762500" cy="2667000"/>
          </a:xfrm>
          <a:prstGeom prst="rect">
            <a:avLst/>
          </a:prstGeom>
        </p:spPr>
      </p:pic>
      <p:sp>
        <p:nvSpPr>
          <p:cNvPr id="8" name="TextBox 7"/>
          <p:cNvSpPr txBox="1"/>
          <p:nvPr/>
        </p:nvSpPr>
        <p:spPr>
          <a:xfrm>
            <a:off x="4499992" y="1556792"/>
            <a:ext cx="4536504" cy="2677656"/>
          </a:xfrm>
          <a:prstGeom prst="rect">
            <a:avLst/>
          </a:prstGeom>
          <a:noFill/>
        </p:spPr>
        <p:txBody>
          <a:bodyPr wrap="square" rtlCol="0">
            <a:spAutoFit/>
          </a:bodyPr>
          <a:lstStyle/>
          <a:p>
            <a:r>
              <a:rPr lang="zh-CN" altLang="en-US" sz="2800" dirty="0" smtClean="0"/>
              <a:t>采取</a:t>
            </a:r>
            <a:r>
              <a:rPr lang="zh-CN" altLang="en-US" sz="2800" dirty="0"/>
              <a:t>人工造林、飞机播种造林、封山封沙育林育草等方法，营造防风固沙林、水土保持体、农田防护林、牧场防护林以及</a:t>
            </a:r>
            <a:r>
              <a:rPr lang="zh-CN" altLang="en-US" sz="2800" dirty="0">
                <a:hlinkClick r:id="rId3"/>
              </a:rPr>
              <a:t>薪炭林</a:t>
            </a:r>
            <a:r>
              <a:rPr lang="zh-CN" altLang="en-US" sz="2800" dirty="0"/>
              <a:t>和经济林</a:t>
            </a:r>
            <a:r>
              <a:rPr lang="zh-CN" altLang="en-US" sz="2800" dirty="0" smtClean="0"/>
              <a:t>等</a:t>
            </a:r>
            <a:endParaRPr lang="zh-CN" altLang="en-US" sz="2800" dirty="0"/>
          </a:p>
        </p:txBody>
      </p:sp>
      <p:sp>
        <p:nvSpPr>
          <p:cNvPr id="9" name="矩形 8"/>
          <p:cNvSpPr/>
          <p:nvPr/>
        </p:nvSpPr>
        <p:spPr>
          <a:xfrm>
            <a:off x="91434" y="4544942"/>
            <a:ext cx="4133918" cy="2246769"/>
          </a:xfrm>
          <a:prstGeom prst="rect">
            <a:avLst/>
          </a:prstGeom>
        </p:spPr>
        <p:txBody>
          <a:bodyPr wrap="square">
            <a:spAutoFit/>
          </a:bodyPr>
          <a:lstStyle/>
          <a:p>
            <a:r>
              <a:rPr lang="zh-CN" altLang="en-US" sz="2800" dirty="0" smtClean="0"/>
              <a:t>形成乔、灌、草植物相结合，林带、林网、片林相结合，多种林、多种树合理配置，农、林、牧协调发展的防护林体系。</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04268" y="838453"/>
            <a:ext cx="8060220"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山区小流域综合治理与开发的生态工程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sp>
        <p:nvSpPr>
          <p:cNvPr id="3" name="TextBox 2"/>
          <p:cNvSpPr txBox="1"/>
          <p:nvPr/>
        </p:nvSpPr>
        <p:spPr>
          <a:xfrm>
            <a:off x="1691680" y="2492896"/>
            <a:ext cx="5832647" cy="2554545"/>
          </a:xfrm>
          <a:prstGeom prst="rect">
            <a:avLst/>
          </a:prstGeom>
          <a:noFill/>
        </p:spPr>
        <p:txBody>
          <a:bodyPr wrap="square" rtlCol="0">
            <a:spAutoFit/>
          </a:bodyPr>
          <a:lstStyle/>
          <a:p>
            <a:r>
              <a:rPr lang="zh-CN" altLang="en-US" sz="3200" dirty="0" smtClean="0"/>
              <a:t>在治理恢复小流域生态环境的基础上，可持续利用小流域自然资源，将治坡、治沟、修梯田与发展草业、林业、牧业结合起来。</a:t>
            </a:r>
            <a:endParaRPr lang="zh-CN" altLang="en-US" sz="3200" dirty="0"/>
          </a:p>
        </p:txBody>
      </p:sp>
      <p:sp>
        <p:nvSpPr>
          <p:cNvPr id="6" name="TextBox 5"/>
          <p:cNvSpPr txBox="1"/>
          <p:nvPr/>
        </p:nvSpPr>
        <p:spPr>
          <a:xfrm>
            <a:off x="7740352" y="5949280"/>
            <a:ext cx="1080120" cy="523220"/>
          </a:xfrm>
          <a:prstGeom prst="rect">
            <a:avLst/>
          </a:prstGeom>
          <a:noFill/>
        </p:spPr>
        <p:txBody>
          <a:bodyPr wrap="square" rtlCol="0">
            <a:spAutoFit/>
          </a:bodyPr>
          <a:lstStyle/>
          <a:p>
            <a:r>
              <a:rPr lang="zh-CN" altLang="en-US" sz="2800" b="1" dirty="0" smtClean="0">
                <a:solidFill>
                  <a:srgbClr val="FFC000"/>
                </a:solidFill>
                <a:hlinkClick r:id="rId1" action="ppaction://hlinksldjump"/>
              </a:rPr>
              <a:t>返回</a:t>
            </a:r>
            <a:endParaRPr lang="zh-CN" altLang="en-US" sz="2800" b="1" dirty="0">
              <a:solidFill>
                <a:srgbClr val="FFC000"/>
              </a:solidFill>
            </a:endParaRPr>
          </a:p>
        </p:txBody>
      </p:sp>
      <p:sp>
        <p:nvSpPr>
          <p:cNvPr id="2" name="矩形 1"/>
          <p:cNvSpPr/>
          <p:nvPr/>
        </p:nvSpPr>
        <p:spPr>
          <a:xfrm>
            <a:off x="904268" y="1916832"/>
            <a:ext cx="7124116" cy="3744416"/>
          </a:xfrm>
          <a:prstGeom prst="rect">
            <a:avLst/>
          </a:prstGeom>
          <a:noFill/>
          <a:ln w="38100">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9033" y="838453"/>
            <a:ext cx="8523487"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清洁及可再生能源系统组合利用生态工程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3528" y="1988840"/>
            <a:ext cx="5666953" cy="3777969"/>
          </a:xfrm>
          <a:prstGeom prst="rect">
            <a:avLst/>
          </a:prstGeom>
        </p:spPr>
      </p:pic>
      <p:sp>
        <p:nvSpPr>
          <p:cNvPr id="4" name="TextBox 3"/>
          <p:cNvSpPr txBox="1"/>
          <p:nvPr/>
        </p:nvSpPr>
        <p:spPr>
          <a:xfrm>
            <a:off x="6776077" y="1988840"/>
            <a:ext cx="1872208" cy="584775"/>
          </a:xfrm>
          <a:prstGeom prst="rect">
            <a:avLst/>
          </a:prstGeom>
          <a:noFill/>
        </p:spPr>
        <p:txBody>
          <a:bodyPr wrap="square" rtlCol="0">
            <a:spAutoFit/>
          </a:bodyPr>
          <a:lstStyle/>
          <a:p>
            <a:r>
              <a:rPr lang="zh-CN" altLang="en-US" sz="3200" dirty="0" smtClean="0"/>
              <a:t>潮汐能</a:t>
            </a:r>
            <a:endParaRPr lang="zh-CN" altLang="en-US" sz="3200"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94" y="1998244"/>
            <a:ext cx="5886819" cy="3916284"/>
          </a:xfrm>
          <a:prstGeom prst="rect">
            <a:avLst/>
          </a:prstGeom>
        </p:spPr>
      </p:pic>
      <p:sp>
        <p:nvSpPr>
          <p:cNvPr id="8" name="TextBox 7"/>
          <p:cNvSpPr txBox="1"/>
          <p:nvPr/>
        </p:nvSpPr>
        <p:spPr>
          <a:xfrm>
            <a:off x="6776077" y="2740620"/>
            <a:ext cx="1872208" cy="584775"/>
          </a:xfrm>
          <a:prstGeom prst="rect">
            <a:avLst/>
          </a:prstGeom>
          <a:noFill/>
        </p:spPr>
        <p:txBody>
          <a:bodyPr wrap="square" rtlCol="0">
            <a:spAutoFit/>
          </a:bodyPr>
          <a:lstStyle/>
          <a:p>
            <a:r>
              <a:rPr lang="zh-CN" altLang="en-US" sz="3200" dirty="0" smtClean="0"/>
              <a:t>地热能</a:t>
            </a:r>
            <a:endParaRPr lang="zh-CN" altLang="en-US" sz="3200" dirty="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695" y="1784788"/>
            <a:ext cx="5863718" cy="4397788"/>
          </a:xfrm>
          <a:prstGeom prst="rect">
            <a:avLst/>
          </a:prstGeom>
        </p:spPr>
      </p:pic>
      <p:sp>
        <p:nvSpPr>
          <p:cNvPr id="10" name="TextBox 9"/>
          <p:cNvSpPr txBox="1"/>
          <p:nvPr/>
        </p:nvSpPr>
        <p:spPr>
          <a:xfrm>
            <a:off x="6776077" y="3492297"/>
            <a:ext cx="1872208" cy="583565"/>
          </a:xfrm>
          <a:prstGeom prst="rect">
            <a:avLst/>
          </a:prstGeom>
          <a:noFill/>
        </p:spPr>
        <p:txBody>
          <a:bodyPr wrap="square" rtlCol="0">
            <a:spAutoFit/>
          </a:bodyPr>
          <a:lstStyle/>
          <a:p>
            <a:r>
              <a:rPr lang="zh-CN" altLang="en-US" sz="3200" dirty="0" smtClean="0"/>
              <a:t>风    能</a:t>
            </a:r>
            <a:endParaRPr lang="zh-CN" altLang="en-US" sz="3200" dirty="0"/>
          </a:p>
        </p:txBody>
      </p:sp>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2588" t="10417" r="5421"/>
          <a:stretch>
            <a:fillRect/>
          </a:stretch>
        </p:blipFill>
        <p:spPr>
          <a:xfrm>
            <a:off x="236695" y="1787517"/>
            <a:ext cx="6229758" cy="4421518"/>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594" y="1654788"/>
            <a:ext cx="6252859" cy="5190906"/>
          </a:xfrm>
          <a:prstGeom prst="rect">
            <a:avLst/>
          </a:prstGeom>
        </p:spPr>
      </p:pic>
      <p:sp>
        <p:nvSpPr>
          <p:cNvPr id="13" name="TextBox 12"/>
          <p:cNvSpPr txBox="1"/>
          <p:nvPr/>
        </p:nvSpPr>
        <p:spPr>
          <a:xfrm>
            <a:off x="6776077" y="4284385"/>
            <a:ext cx="1872208" cy="584775"/>
          </a:xfrm>
          <a:prstGeom prst="rect">
            <a:avLst/>
          </a:prstGeom>
          <a:noFill/>
        </p:spPr>
        <p:txBody>
          <a:bodyPr wrap="square" rtlCol="0">
            <a:spAutoFit/>
          </a:bodyPr>
          <a:lstStyle/>
          <a:p>
            <a:r>
              <a:rPr lang="zh-CN" altLang="en-US" sz="3200" dirty="0" smtClean="0"/>
              <a:t>太阳能</a:t>
            </a:r>
            <a:endParaRPr lang="zh-CN" altLang="en-US" sz="3200" dirty="0"/>
          </a:p>
        </p:txBody>
      </p:sp>
      <p:sp>
        <p:nvSpPr>
          <p:cNvPr id="14" name="TextBox 13"/>
          <p:cNvSpPr txBox="1"/>
          <p:nvPr/>
        </p:nvSpPr>
        <p:spPr>
          <a:xfrm>
            <a:off x="6776077" y="5123375"/>
            <a:ext cx="1872208" cy="584775"/>
          </a:xfrm>
          <a:prstGeom prst="rect">
            <a:avLst/>
          </a:prstGeom>
          <a:noFill/>
        </p:spPr>
        <p:txBody>
          <a:bodyPr wrap="square" rtlCol="0">
            <a:spAutoFit/>
          </a:bodyPr>
          <a:lstStyle/>
          <a:p>
            <a:r>
              <a:rPr lang="en-US" altLang="zh-CN" sz="3200" dirty="0" smtClean="0"/>
              <a:t>…….</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9033" y="838453"/>
            <a:ext cx="8523487" cy="646331"/>
          </a:xfrm>
          <a:prstGeom prst="rect">
            <a:avLst/>
          </a:prstGeom>
          <a:noFill/>
        </p:spPr>
        <p:txBody>
          <a:bodyPr wrap="none" lIns="91440" tIns="45720" rIns="91440" bIns="45720">
            <a:spAutoFit/>
          </a:bodyPr>
          <a:lstStyle/>
          <a:p>
            <a:pPr algn="ctr"/>
            <a:r>
              <a:rPr lang="zh-CN" altLang="en-US" sz="3600" b="1" cap="none" spc="0" dirty="0" smtClean="0">
                <a:ln/>
                <a:solidFill>
                  <a:schemeClr val="accent1"/>
                </a:solidFill>
                <a:effectLst>
                  <a:outerShdw blurRad="38100" dist="25400" dir="5400000" algn="ctr" rotWithShape="0">
                    <a:srgbClr val="6E747A">
                      <a:alpha val="43000"/>
                    </a:srgbClr>
                  </a:outerShdw>
                </a:effectLst>
              </a:rPr>
              <a:t>清洁及可再生能源系统组合利用生态工程</a:t>
            </a:r>
            <a:endParaRPr lang="zh-CN" altLang="en-US" sz="3600" b="1" cap="none" spc="0" dirty="0" smtClean="0">
              <a:ln/>
              <a:solidFill>
                <a:schemeClr val="accent1"/>
              </a:solidFill>
              <a:effectLst>
                <a:outerShdw blurRad="38100" dist="25400" dir="5400000" algn="ctr" rotWithShape="0">
                  <a:srgbClr val="6E747A">
                    <a:alpha val="43000"/>
                  </a:srgbClr>
                </a:outerShdw>
              </a:effectLst>
            </a:endParaRPr>
          </a:p>
        </p:txBody>
      </p:sp>
      <p:pic>
        <p:nvPicPr>
          <p:cNvPr id="3" name="图片 2" descr="屏幕剪辑"/>
          <p:cNvPicPr>
            <a:picLocks noChangeAspect="1"/>
          </p:cNvPicPr>
          <p:nvPr/>
        </p:nvPicPr>
        <p:blipFill rotWithShape="1">
          <a:blip r:embed="rId1">
            <a:extLst>
              <a:ext uri="{28A0092B-C50C-407E-A947-70E740481C1C}">
                <a14:useLocalDpi xmlns:a14="http://schemas.microsoft.com/office/drawing/2010/main" val="0"/>
              </a:ext>
            </a:extLst>
          </a:blip>
          <a:srcRect l="2604" b="5042"/>
          <a:stretch>
            <a:fillRect/>
          </a:stretch>
        </p:blipFill>
        <p:spPr>
          <a:xfrm>
            <a:off x="1952545" y="1897668"/>
            <a:ext cx="6610480" cy="4104456"/>
          </a:xfrm>
          <a:prstGeom prst="rect">
            <a:avLst/>
          </a:prstGeom>
        </p:spPr>
      </p:pic>
      <p:sp>
        <p:nvSpPr>
          <p:cNvPr id="15" name="TextBox 14"/>
          <p:cNvSpPr txBox="1"/>
          <p:nvPr/>
        </p:nvSpPr>
        <p:spPr>
          <a:xfrm>
            <a:off x="7747836" y="6002124"/>
            <a:ext cx="1080120" cy="523220"/>
          </a:xfrm>
          <a:prstGeom prst="rect">
            <a:avLst/>
          </a:prstGeom>
          <a:noFill/>
        </p:spPr>
        <p:txBody>
          <a:bodyPr wrap="square" rtlCol="0">
            <a:spAutoFit/>
          </a:bodyPr>
          <a:lstStyle/>
          <a:p>
            <a:r>
              <a:rPr lang="zh-CN" altLang="en-US" sz="2800" b="1" dirty="0" smtClean="0">
                <a:solidFill>
                  <a:srgbClr val="FFC000"/>
                </a:solidFill>
                <a:hlinkClick r:id="rId2" action="ppaction://hlinksldjump"/>
              </a:rPr>
              <a:t>返回</a:t>
            </a:r>
            <a:endParaRPr lang="zh-CN" altLang="en-US" sz="2800" b="1" dirty="0">
              <a:solidFill>
                <a:srgbClr val="FFC000"/>
              </a:solidFill>
            </a:endParaRPr>
          </a:p>
        </p:txBody>
      </p:sp>
      <p:sp>
        <p:nvSpPr>
          <p:cNvPr id="2" name="矩形 1"/>
          <p:cNvSpPr/>
          <p:nvPr/>
        </p:nvSpPr>
        <p:spPr>
          <a:xfrm>
            <a:off x="8329" y="2492896"/>
            <a:ext cx="1944216" cy="2677656"/>
          </a:xfrm>
          <a:prstGeom prst="rect">
            <a:avLst/>
          </a:prstGeom>
        </p:spPr>
        <p:txBody>
          <a:bodyPr wrap="square">
            <a:spAutoFit/>
          </a:bodyPr>
          <a:lstStyle/>
          <a:p>
            <a:r>
              <a:rPr lang="zh-CN" altLang="en-US" sz="2800" b="1" dirty="0"/>
              <a:t>北方的四位一体庭园生态工程（农作物、禽畜、沼气、人）</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1318</Words>
  <Application>WPS 演示</Application>
  <PresentationFormat>全屏显示(4:3)</PresentationFormat>
  <Paragraphs>162</Paragraphs>
  <Slides>22</Slides>
  <Notes>2</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vt:lpstr>
      <vt:lpstr>宋体</vt:lpstr>
      <vt:lpstr>Wingdings</vt:lpstr>
      <vt:lpstr>Times New Roman</vt:lpstr>
      <vt:lpstr>Calibri</vt:lpstr>
      <vt:lpstr>微软雅黑</vt:lpstr>
      <vt:lpstr>Arial Unicode MS</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dc:creator>
  <cp:lastModifiedBy>Administrator</cp:lastModifiedBy>
  <cp:revision>33</cp:revision>
  <dcterms:created xsi:type="dcterms:W3CDTF">2018-04-01T00:09:00Z</dcterms:created>
  <dcterms:modified xsi:type="dcterms:W3CDTF">2018-08-24T07:43:27Z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2052-11.1.0.7764</vt:lpwstr>
  </property>
</Properties>
</file>