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9" r:id="rId3"/>
    <p:sldId id="260" r:id="rId4"/>
    <p:sldId id="261" r:id="rId5"/>
    <p:sldId id="258" r:id="rId6"/>
    <p:sldId id="262" r:id="rId7"/>
    <p:sldId id="263" r:id="rId8"/>
    <p:sldId id="257" r:id="rId9"/>
    <p:sldId id="264" r:id="rId10"/>
    <p:sldId id="265" r:id="rId11"/>
    <p:sldId id="277" r:id="rId12"/>
    <p:sldId id="276" r:id="rId13"/>
    <p:sldId id="268" r:id="rId14"/>
    <p:sldId id="266" r:id="rId15"/>
    <p:sldId id="267" r:id="rId16"/>
    <p:sldId id="269" r:id="rId17"/>
    <p:sldId id="274" r:id="rId18"/>
    <p:sldId id="270" r:id="rId19"/>
    <p:sldId id="275" r:id="rId20"/>
    <p:sldId id="271" r:id="rId21"/>
    <p:sldId id="272" r:id="rId2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93" autoAdjust="0"/>
    <p:restoredTop sz="84884" autoAdjust="0"/>
  </p:normalViewPr>
  <p:slideViewPr>
    <p:cSldViewPr>
      <p:cViewPr varScale="1">
        <p:scale>
          <a:sx n="53" d="100"/>
          <a:sy n="53" d="100"/>
        </p:scale>
        <p:origin x="-19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E0BCDD-A71F-4511-A774-C3F239496566}" type="datetimeFigureOut">
              <a:rPr lang="zh-CN" altLang="en-US" smtClean="0"/>
              <a:t>2018/10/22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FB9993-308E-4C61-8E40-EA69942922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101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有没有同学知道我们人体内大约有多少个细胞？猜一猜。一个人体内啊，大约有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10^14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细胞。那我来回顾一下，一个受精卵是怎么发育到现在这个规模的？细胞分裂、还有细胞的长大。都对的。上节课我们也已经学过了，通过细胞分裂得到的两个细胞是完全一样的。那试着想一下，受精卵一直分裂一直分裂，分裂出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次个细胞，会出现头发、眼睛鼻子吗？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所以说，受精卵发育成个体，不只需要细胞分裂和长大。还需要细胞分化。这就是我们今天要学习的内容。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20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首先我们先来学习一下细胞分化的概念。细胞分化是***。大家都先看</a:t>
            </a:r>
            <a:r>
              <a:rPr lang="en-US" altLang="zh-CN" dirty="0" smtClean="0"/>
              <a:t>PPT</a:t>
            </a:r>
            <a:r>
              <a:rPr lang="zh-CN" altLang="en-US" dirty="0" smtClean="0"/>
              <a:t>，细胞通过增殖得到后代，什么意思，遗传物质有没有发生改变？接下去看，在形态结构功能上发生了差异。就比如这个细胞，分裂分化后，得到了这三种细胞。从这幅图，你还能发现什么，之前上课说过的。是先分裂还是先分化？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既然是同一个或同一种细胞的后代，为什么会有差异？细胞分化的机理是什么？科学家们呢就对这个问题展开了研究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487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PPT</a:t>
            </a:r>
            <a:r>
              <a:rPr lang="zh-CN" altLang="en-US" dirty="0" smtClean="0"/>
              <a:t>上的这个表格就是研究的结果之一，我们一起来看一下，这是三种细胞蛋白质和</a:t>
            </a:r>
            <a:r>
              <a:rPr lang="en-US" altLang="zh-CN" dirty="0" smtClean="0"/>
              <a:t>DNA</a:t>
            </a:r>
            <a:r>
              <a:rPr lang="zh-CN" altLang="en-US" dirty="0" smtClean="0"/>
              <a:t>的检测结果。第一个问题啊，什么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物质是生命活动的承担者？对，蛋白质。第二个问题，你发现了什么？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每种蛋白质都有其特定的功能。没有这种蛋白是不是就没有了对应功能？但是决定这种蛋白的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DNA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又是存在的。</a:t>
            </a:r>
            <a:r>
              <a:rPr lang="en-US" altLang="zh-CN" dirty="0" smtClean="0"/>
              <a:t>DNA</a:t>
            </a:r>
            <a:r>
              <a:rPr lang="zh-CN" altLang="en-US" dirty="0" smtClean="0"/>
              <a:t>转录成</a:t>
            </a:r>
            <a:r>
              <a:rPr lang="en-US" altLang="zh-CN" dirty="0" smtClean="0"/>
              <a:t>RNA</a:t>
            </a:r>
            <a:r>
              <a:rPr lang="zh-CN" altLang="en-US" dirty="0" smtClean="0"/>
              <a:t>后，翻译出蛋白质</a:t>
            </a:r>
            <a:endParaRPr lang="en-US" altLang="zh-CN" dirty="0" smtClean="0"/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这说明了什么？这就是基因选择性表达的结果。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290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第三点，细胞分化的实质是基因的选择性表达。基因又是什么呢？基因是具有遗传效应的</a:t>
            </a:r>
            <a:r>
              <a:rPr lang="en-US" altLang="zh-CN" dirty="0" smtClean="0"/>
              <a:t>DNA</a:t>
            </a:r>
            <a:r>
              <a:rPr lang="zh-CN" altLang="en-US" dirty="0" smtClean="0"/>
              <a:t>片段。画个图。一条</a:t>
            </a:r>
            <a:r>
              <a:rPr lang="en-US" altLang="zh-CN" dirty="0" smtClean="0"/>
              <a:t>DNA</a:t>
            </a:r>
            <a:r>
              <a:rPr lang="zh-CN" altLang="en-US" dirty="0" smtClean="0"/>
              <a:t>里有许多基因片段，但不是所有都能表达的。理解了吗？那我们请同学来做一下填空题。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778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另外啊，大家想一想，细胞分化有什么好处？为什么要特地分化出这么多种细胞呢？</a:t>
            </a:r>
            <a:endParaRPr lang="en-US" altLang="zh-CN" dirty="0" smtClean="0"/>
          </a:p>
          <a:p>
            <a:r>
              <a:rPr lang="zh-CN" altLang="en-US" dirty="0" smtClean="0"/>
              <a:t>培养专门化人才，比如说我是一个生物老师，那如果我不光要教生物，语数英政史地都是我教。会出现什么结果？提高效率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942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好，我们再来学习一下，细胞分化的特点（板书）。首先是持久性。什么意思。就是指细胞分化这个过程伴随人的一生</a:t>
            </a:r>
            <a:r>
              <a:rPr lang="en-US" altLang="zh-CN" dirty="0" smtClean="0"/>
              <a:t>,</a:t>
            </a:r>
            <a:r>
              <a:rPr lang="zh-CN" altLang="en-US" dirty="0" smtClean="0"/>
              <a:t>贯穿整个生命史。</a:t>
            </a:r>
            <a:endParaRPr lang="en-US" altLang="zh-CN" dirty="0" smtClean="0"/>
          </a:p>
          <a:p>
            <a:r>
              <a:rPr lang="zh-CN" altLang="en-US" dirty="0" smtClean="0"/>
              <a:t>图中这是什么细胞？红细胞。对，我们人体中红细胞更新周期大约是</a:t>
            </a:r>
            <a:r>
              <a:rPr lang="en-US" altLang="zh-CN" dirty="0" smtClean="0"/>
              <a:t>120</a:t>
            </a:r>
            <a:r>
              <a:rPr lang="zh-CN" altLang="en-US" dirty="0" smtClean="0"/>
              <a:t>天，没有细胞核</a:t>
            </a:r>
            <a:r>
              <a:rPr lang="en-US" altLang="zh-CN" dirty="0" smtClean="0"/>
              <a:t>****</a:t>
            </a:r>
            <a:r>
              <a:rPr lang="zh-CN" altLang="en-US" dirty="0" smtClean="0"/>
              <a:t>，干细胞不均等分裂。还有其他例子吗？</a:t>
            </a:r>
            <a:endParaRPr lang="en-US" altLang="zh-CN" dirty="0" smtClean="0"/>
          </a:p>
          <a:p>
            <a:r>
              <a:rPr lang="zh-CN" altLang="en-US" dirty="0" smtClean="0"/>
              <a:t>细胞分化还有个特点，叫不可逆性。已经分化的细胞不会再长回去了。就比如说，你觉得自己长得不够帅，不够可爱啊，想再长一次。人不会回到受精卵。那会不会有例外，有没有可逆的例子？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942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我们说细胞分化的不可逆性有个前提，一定是在体内。如果我们把细胞或组织分离出来，放在体外培养，可逆吗？这就涉及到了另外一个知识点，细胞的全能性。依旧先来看它的定义，细胞全能性是指****。能理解吗？我们来看几个例子帮助消化 （干细胞变成肝、耳朵等器官）那什么例子能够体现全能性呢？来看看这个。植物组培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39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那有同学会问了哦，那什么例子才算体现了细胞全能性？</a:t>
            </a:r>
            <a:endParaRPr lang="en-US" altLang="zh-CN" dirty="0" smtClean="0"/>
          </a:p>
          <a:p>
            <a:r>
              <a:rPr lang="zh-CN" altLang="en-US" dirty="0" smtClean="0"/>
              <a:t>板书：离体细胞，脱分化，愈伤组织，再分化，胚状体，新个体</a:t>
            </a:r>
            <a:endParaRPr lang="en-US" altLang="zh-CN" dirty="0" smtClean="0"/>
          </a:p>
          <a:p>
            <a:r>
              <a:rPr lang="zh-CN" altLang="en-US" dirty="0" smtClean="0"/>
              <a:t>胚状体，人工种子，一个完整植物的雏形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465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465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4654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465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这么一小块叶子为什么能变成一个完整的植株？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原理</a:t>
            </a:r>
            <a:endParaRPr lang="en-US" altLang="zh-CN" dirty="0" smtClean="0"/>
          </a:p>
          <a:p>
            <a:r>
              <a:rPr lang="zh-CN" altLang="en-US" dirty="0" smtClean="0"/>
              <a:t>第三点，细胞分化全能性体现的条件。一开始就说了从植物组培这个例子里，我们也能总结出，细胞全能性体现的条件。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4654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4654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为什么是卵细胞提供 细胞质是不一样的</a:t>
            </a:r>
            <a:endParaRPr lang="en-US" altLang="zh-CN" dirty="0" smtClean="0"/>
          </a:p>
          <a:p>
            <a:r>
              <a:rPr lang="zh-CN" altLang="en-US" dirty="0" smtClean="0"/>
              <a:t>细胞全能性的好处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4654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4654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癌症，癌细胞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4654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什么是癌细胞呢？体内正常细胞异常分化，遗传物质发生改变</a:t>
            </a:r>
            <a:endParaRPr lang="en-US" altLang="zh-CN" dirty="0" smtClean="0"/>
          </a:p>
          <a:p>
            <a:r>
              <a:rPr lang="zh-CN" altLang="en-US" dirty="0" smtClean="0"/>
              <a:t>癌细胞有细胞周期吗？变长还是变短？一个细胞大概分裂</a:t>
            </a:r>
            <a:r>
              <a:rPr lang="en-US" altLang="zh-CN" dirty="0" smtClean="0"/>
              <a:t>50-60</a:t>
            </a:r>
            <a:r>
              <a:rPr lang="zh-CN" altLang="en-US" dirty="0" smtClean="0"/>
              <a:t>次就衰老了。而癌细胞可以存活</a:t>
            </a:r>
            <a:r>
              <a:rPr lang="en-US" altLang="zh-CN" dirty="0" smtClean="0"/>
              <a:t>50</a:t>
            </a:r>
            <a:r>
              <a:rPr lang="zh-CN" altLang="en-US" dirty="0" smtClean="0"/>
              <a:t>个年代。</a:t>
            </a:r>
            <a:endParaRPr lang="en-US" altLang="zh-CN" dirty="0" smtClean="0"/>
          </a:p>
          <a:p>
            <a:r>
              <a:rPr lang="zh-CN" altLang="en-US" dirty="0" smtClean="0"/>
              <a:t>海拉细胞还是原来的细胞吗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465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癌细胞的特点 </a:t>
            </a:r>
            <a:endParaRPr lang="en-US" altLang="zh-CN" dirty="0" smtClean="0"/>
          </a:p>
          <a:p>
            <a:r>
              <a:rPr lang="zh-CN" altLang="en-US" dirty="0" smtClean="0"/>
              <a:t>粘连蛋白就是糖蛋白，识别</a:t>
            </a:r>
            <a:endParaRPr lang="en-US" altLang="zh-CN" dirty="0" smtClean="0"/>
          </a:p>
          <a:p>
            <a:r>
              <a:rPr lang="zh-CN" altLang="en-US" dirty="0" smtClean="0"/>
              <a:t>癌细胞增殖，使得消耗侵占大量的营养物质，身体状况下降。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4654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凡是能改变</a:t>
            </a:r>
            <a:r>
              <a:rPr lang="en-US" altLang="zh-CN" dirty="0" smtClean="0"/>
              <a:t>DNA</a:t>
            </a:r>
            <a:r>
              <a:rPr lang="zh-CN" altLang="en-US" dirty="0" smtClean="0"/>
              <a:t>结构，引起</a:t>
            </a:r>
            <a:r>
              <a:rPr lang="en-US" altLang="zh-CN" dirty="0" smtClean="0"/>
              <a:t>DNA</a:t>
            </a:r>
            <a:r>
              <a:rPr lang="zh-CN" altLang="en-US" dirty="0" smtClean="0"/>
              <a:t>损伤，使细胞癌变的物质，称为致癌物质。两种严重的致癌外界因素是</a:t>
            </a:r>
            <a:r>
              <a:rPr lang="en-US" altLang="zh-CN" dirty="0" smtClean="0"/>
              <a:t>X</a:t>
            </a:r>
            <a:r>
              <a:rPr lang="zh-CN" altLang="en-US" dirty="0" smtClean="0"/>
              <a:t>射线和阳光中的紫外线。</a:t>
            </a:r>
            <a:r>
              <a:rPr lang="en-US" altLang="zh-CN" dirty="0" smtClean="0"/>
              <a:t>X</a:t>
            </a:r>
            <a:r>
              <a:rPr lang="zh-CN" altLang="en-US" dirty="0" smtClean="0"/>
              <a:t>射线会导致脑癌和白血病。皮肤癌。</a:t>
            </a:r>
            <a:endParaRPr lang="en-US" altLang="zh-CN" dirty="0" smtClean="0"/>
          </a:p>
          <a:p>
            <a:r>
              <a:rPr lang="zh-CN" altLang="en-US" dirty="0" smtClean="0"/>
              <a:t>烟草，肺癌。</a:t>
            </a:r>
            <a:r>
              <a:rPr lang="zh-CN" altLang="en-US" baseline="0" dirty="0" smtClean="0"/>
              <a:t>  吸烟、食用动物脂肪、饮酒、长期进行日光浴都是造成致癌危险的个人行为。   </a:t>
            </a:r>
            <a:endParaRPr lang="en-US" altLang="zh-CN" dirty="0" smtClean="0"/>
          </a:p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4654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癌症治愈率不高。原因是什么？就算是同一种癌，不是所有的癌细胞都一样的，我用一种药，总有一些是不能对付的。然后又开始增殖。而且不同人之间的同一种癌，差异也很大。</a:t>
            </a:r>
            <a:endParaRPr lang="en-US" altLang="zh-CN" dirty="0" smtClean="0"/>
          </a:p>
          <a:p>
            <a:r>
              <a:rPr lang="zh-CN" altLang="en-US" dirty="0" smtClean="0"/>
              <a:t>食物 水果蔬菜中含有的维生素</a:t>
            </a:r>
            <a:r>
              <a:rPr lang="en-US" altLang="zh-CN" dirty="0" smtClean="0"/>
              <a:t>CEA</a:t>
            </a:r>
            <a:r>
              <a:rPr lang="zh-CN" altLang="en-US" dirty="0" smtClean="0"/>
              <a:t>复合物能防止多种癌症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B9993-308E-4C61-8E40-EA699429221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465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2018/10/22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2018/10/22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5"/>
          <p:cNvSpPr>
            <a:spLocks noChangeArrowheads="1"/>
          </p:cNvSpPr>
          <p:nvPr/>
        </p:nvSpPr>
        <p:spPr bwMode="auto">
          <a:xfrm>
            <a:off x="1035050" y="4832350"/>
            <a:ext cx="681038" cy="528638"/>
          </a:xfrm>
          <a:custGeom>
            <a:avLst/>
            <a:gdLst>
              <a:gd name="T0" fmla="*/ 0 w 612777"/>
              <a:gd name="T1" fmla="*/ 524751 h 431801"/>
              <a:gd name="T2" fmla="*/ 366102 w 612777"/>
              <a:gd name="T3" fmla="*/ 0 h 431801"/>
              <a:gd name="T4" fmla="*/ 492253 w 612777"/>
              <a:gd name="T5" fmla="*/ 524751 h 431801"/>
              <a:gd name="T6" fmla="*/ 0 w 612777"/>
              <a:gd name="T7" fmla="*/ 524751 h 431801"/>
              <a:gd name="T8" fmla="*/ 0 60000 65536"/>
              <a:gd name="T9" fmla="*/ 0 60000 65536"/>
              <a:gd name="T10" fmla="*/ 0 60000 65536"/>
              <a:gd name="T11" fmla="*/ 0 60000 65536"/>
              <a:gd name="T12" fmla="*/ 0 w 612777"/>
              <a:gd name="T13" fmla="*/ 0 h 431801"/>
              <a:gd name="T14" fmla="*/ 612777 w 612777"/>
              <a:gd name="T15" fmla="*/ 431801 h 43180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12777" h="431801">
                <a:moveTo>
                  <a:pt x="0" y="5557"/>
                </a:moveTo>
                <a:lnTo>
                  <a:pt x="492125" y="0"/>
                </a:lnTo>
                <a:lnTo>
                  <a:pt x="612777" y="431801"/>
                </a:lnTo>
                <a:lnTo>
                  <a:pt x="0" y="5557"/>
                </a:lnTo>
                <a:close/>
              </a:path>
            </a:pathLst>
          </a:custGeom>
          <a:solidFill>
            <a:srgbClr val="6A890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" name="等腰三角形 5"/>
          <p:cNvSpPr>
            <a:spLocks noChangeArrowheads="1"/>
          </p:cNvSpPr>
          <p:nvPr/>
        </p:nvSpPr>
        <p:spPr bwMode="auto">
          <a:xfrm>
            <a:off x="7513637" y="5781675"/>
            <a:ext cx="1014412" cy="852488"/>
          </a:xfrm>
          <a:custGeom>
            <a:avLst/>
            <a:gdLst>
              <a:gd name="T0" fmla="*/ 0 w 1013621"/>
              <a:gd name="T1" fmla="*/ 429026 h 851693"/>
              <a:gd name="T2" fmla="*/ 329664 w 1013621"/>
              <a:gd name="T3" fmla="*/ 0 h 851693"/>
              <a:gd name="T4" fmla="*/ 443260 w 1013621"/>
              <a:gd name="T5" fmla="*/ 429026 h 851693"/>
              <a:gd name="T6" fmla="*/ 0 w 1013621"/>
              <a:gd name="T7" fmla="*/ 429026 h 851693"/>
              <a:gd name="T8" fmla="*/ 311395 w 1013621"/>
              <a:gd name="T9" fmla="*/ 15892 h 85169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13621"/>
              <a:gd name="T16" fmla="*/ 0 h 851693"/>
              <a:gd name="T17" fmla="*/ 1013621 w 1013621"/>
              <a:gd name="T18" fmla="*/ 851693 h 85169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13621" h="851693">
                <a:moveTo>
                  <a:pt x="306389" y="0"/>
                </a:moveTo>
                <a:lnTo>
                  <a:pt x="1013621" y="155573"/>
                </a:lnTo>
                <a:lnTo>
                  <a:pt x="195265" y="851693"/>
                </a:lnTo>
                <a:lnTo>
                  <a:pt x="0" y="629042"/>
                </a:lnTo>
                <a:lnTo>
                  <a:pt x="306389" y="0"/>
                </a:lnTo>
                <a:close/>
              </a:path>
            </a:pathLst>
          </a:custGeom>
          <a:solidFill>
            <a:srgbClr val="1D8A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" name="等腰三角形 5"/>
          <p:cNvSpPr>
            <a:spLocks noChangeArrowheads="1"/>
          </p:cNvSpPr>
          <p:nvPr/>
        </p:nvSpPr>
        <p:spPr bwMode="auto">
          <a:xfrm>
            <a:off x="6931024" y="5162550"/>
            <a:ext cx="1597025" cy="776288"/>
          </a:xfrm>
          <a:custGeom>
            <a:avLst/>
            <a:gdLst>
              <a:gd name="T0" fmla="*/ 0 w 1597026"/>
              <a:gd name="T1" fmla="*/ 428187 h 777083"/>
              <a:gd name="T2" fmla="*/ 329407 w 1597026"/>
              <a:gd name="T3" fmla="*/ 0 h 777083"/>
              <a:gd name="T4" fmla="*/ 442914 w 1597026"/>
              <a:gd name="T5" fmla="*/ 428187 h 777083"/>
              <a:gd name="T6" fmla="*/ 0 w 1597026"/>
              <a:gd name="T7" fmla="*/ 428187 h 777083"/>
              <a:gd name="T8" fmla="*/ 0 60000 65536"/>
              <a:gd name="T9" fmla="*/ 0 60000 65536"/>
              <a:gd name="T10" fmla="*/ 0 60000 65536"/>
              <a:gd name="T11" fmla="*/ 0 60000 65536"/>
              <a:gd name="T12" fmla="*/ 0 w 1597026"/>
              <a:gd name="T13" fmla="*/ 0 h 777083"/>
              <a:gd name="T14" fmla="*/ 1597026 w 1597026"/>
              <a:gd name="T15" fmla="*/ 777083 h 77708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97026" h="777083">
                <a:moveTo>
                  <a:pt x="0" y="636589"/>
                </a:moveTo>
                <a:lnTo>
                  <a:pt x="1529557" y="0"/>
                </a:lnTo>
                <a:lnTo>
                  <a:pt x="1597026" y="777083"/>
                </a:lnTo>
                <a:lnTo>
                  <a:pt x="0" y="636589"/>
                </a:lnTo>
                <a:close/>
              </a:path>
            </a:pathLst>
          </a:custGeom>
          <a:solidFill>
            <a:srgbClr val="3BC5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0" y="1952625"/>
            <a:ext cx="9143999" cy="2971800"/>
          </a:xfrm>
          <a:custGeom>
            <a:avLst/>
            <a:gdLst>
              <a:gd name="T0" fmla="*/ 0 w 10201274"/>
              <a:gd name="T1" fmla="*/ 0 h 2971800"/>
              <a:gd name="T2" fmla="*/ 11453003 w 10201274"/>
              <a:gd name="T3" fmla="*/ 0 h 2971800"/>
              <a:gd name="T4" fmla="*/ 11990387 w 10201274"/>
              <a:gd name="T5" fmla="*/ 2957512 h 2971800"/>
              <a:gd name="T6" fmla="*/ 0 w 10201274"/>
              <a:gd name="T7" fmla="*/ 2971800 h 2971800"/>
              <a:gd name="T8" fmla="*/ 0 w 10201274"/>
              <a:gd name="T9" fmla="*/ 0 h 29718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201274"/>
              <a:gd name="T16" fmla="*/ 0 h 2971800"/>
              <a:gd name="T17" fmla="*/ 10201274 w 10201274"/>
              <a:gd name="T18" fmla="*/ 2971800 h 29718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201274" h="2971800">
                <a:moveTo>
                  <a:pt x="0" y="0"/>
                </a:moveTo>
                <a:lnTo>
                  <a:pt x="9744074" y="0"/>
                </a:lnTo>
                <a:lnTo>
                  <a:pt x="10201274" y="2957513"/>
                </a:lnTo>
                <a:lnTo>
                  <a:pt x="0" y="2971800"/>
                </a:lnTo>
                <a:lnTo>
                  <a:pt x="0" y="0"/>
                </a:lnTo>
                <a:close/>
              </a:path>
            </a:pathLst>
          </a:cu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" name="等腰三角形 5"/>
          <p:cNvSpPr>
            <a:spLocks noChangeArrowheads="1"/>
          </p:cNvSpPr>
          <p:nvPr/>
        </p:nvSpPr>
        <p:spPr bwMode="auto">
          <a:xfrm>
            <a:off x="300038" y="1511300"/>
            <a:ext cx="436562" cy="441325"/>
          </a:xfrm>
          <a:custGeom>
            <a:avLst/>
            <a:gdLst>
              <a:gd name="T0" fmla="*/ 0 w 436564"/>
              <a:gd name="T1" fmla="*/ 428625 h 441326"/>
              <a:gd name="T2" fmla="*/ 329406 w 436564"/>
              <a:gd name="T3" fmla="*/ 0 h 441326"/>
              <a:gd name="T4" fmla="*/ 442912 w 436564"/>
              <a:gd name="T5" fmla="*/ 428625 h 441326"/>
              <a:gd name="T6" fmla="*/ 0 w 436564"/>
              <a:gd name="T7" fmla="*/ 428625 h 441326"/>
              <a:gd name="T8" fmla="*/ 0 60000 65536"/>
              <a:gd name="T9" fmla="*/ 0 60000 65536"/>
              <a:gd name="T10" fmla="*/ 0 60000 65536"/>
              <a:gd name="T11" fmla="*/ 0 60000 65536"/>
              <a:gd name="T12" fmla="*/ 0 w 436564"/>
              <a:gd name="T13" fmla="*/ 0 h 441326"/>
              <a:gd name="T14" fmla="*/ 436564 w 436564"/>
              <a:gd name="T15" fmla="*/ 441326 h 4413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6564" h="441326">
                <a:moveTo>
                  <a:pt x="0" y="441326"/>
                </a:moveTo>
                <a:lnTo>
                  <a:pt x="304007" y="0"/>
                </a:lnTo>
                <a:lnTo>
                  <a:pt x="436564" y="441326"/>
                </a:lnTo>
                <a:lnTo>
                  <a:pt x="0" y="441326"/>
                </a:lnTo>
                <a:close/>
              </a:path>
            </a:pathLst>
          </a:custGeom>
          <a:solidFill>
            <a:srgbClr val="6A890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" name="等腰三角形 5"/>
          <p:cNvSpPr>
            <a:spLocks noChangeArrowheads="1"/>
          </p:cNvSpPr>
          <p:nvPr/>
        </p:nvSpPr>
        <p:spPr bwMode="auto">
          <a:xfrm>
            <a:off x="6945312" y="4903788"/>
            <a:ext cx="2235200" cy="885825"/>
          </a:xfrm>
          <a:custGeom>
            <a:avLst/>
            <a:gdLst>
              <a:gd name="T0" fmla="*/ 0 w 2234406"/>
              <a:gd name="T1" fmla="*/ 428241 h 886621"/>
              <a:gd name="T2" fmla="*/ 329524 w 2234406"/>
              <a:gd name="T3" fmla="*/ 0 h 886621"/>
              <a:gd name="T4" fmla="*/ 443071 w 2234406"/>
              <a:gd name="T5" fmla="*/ 428241 h 886621"/>
              <a:gd name="T6" fmla="*/ 0 w 2234406"/>
              <a:gd name="T7" fmla="*/ 428241 h 886621"/>
              <a:gd name="T8" fmla="*/ 0 60000 65536"/>
              <a:gd name="T9" fmla="*/ 0 60000 65536"/>
              <a:gd name="T10" fmla="*/ 0 60000 65536"/>
              <a:gd name="T11" fmla="*/ 0 60000 65536"/>
              <a:gd name="T12" fmla="*/ 0 w 2234406"/>
              <a:gd name="T13" fmla="*/ 0 h 886621"/>
              <a:gd name="T14" fmla="*/ 2234406 w 2234406"/>
              <a:gd name="T15" fmla="*/ 886621 h 88662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34406" h="886621">
                <a:moveTo>
                  <a:pt x="168274" y="3177"/>
                </a:moveTo>
                <a:lnTo>
                  <a:pt x="2234406" y="0"/>
                </a:lnTo>
                <a:lnTo>
                  <a:pt x="0" y="886621"/>
                </a:lnTo>
                <a:lnTo>
                  <a:pt x="168274" y="3177"/>
                </a:lnTo>
                <a:close/>
              </a:path>
            </a:pathLst>
          </a:custGeom>
          <a:solidFill>
            <a:srgbClr val="1D8A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" name="矩形 4"/>
          <p:cNvSpPr>
            <a:spLocks noChangeArrowheads="1"/>
          </p:cNvSpPr>
          <p:nvPr/>
        </p:nvSpPr>
        <p:spPr bwMode="auto">
          <a:xfrm>
            <a:off x="598488" y="1517650"/>
            <a:ext cx="3271837" cy="3843338"/>
          </a:xfrm>
          <a:custGeom>
            <a:avLst/>
            <a:gdLst>
              <a:gd name="T0" fmla="*/ 0 w 3271838"/>
              <a:gd name="T1" fmla="*/ 0 h 3843338"/>
              <a:gd name="T2" fmla="*/ 3314699 w 3271838"/>
              <a:gd name="T3" fmla="*/ 400050 h 3843338"/>
              <a:gd name="T4" fmla="*/ 3157535 w 3271838"/>
              <a:gd name="T5" fmla="*/ 3886200 h 3843338"/>
              <a:gd name="T6" fmla="*/ 0 w 3271838"/>
              <a:gd name="T7" fmla="*/ 3886200 h 3843338"/>
              <a:gd name="T8" fmla="*/ 0 w 3271838"/>
              <a:gd name="T9" fmla="*/ 0 h 38433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71838"/>
              <a:gd name="T16" fmla="*/ 0 h 3843338"/>
              <a:gd name="T17" fmla="*/ 3271838 w 3271838"/>
              <a:gd name="T18" fmla="*/ 3843338 h 384333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71838" h="3843338">
                <a:moveTo>
                  <a:pt x="0" y="0"/>
                </a:moveTo>
                <a:lnTo>
                  <a:pt x="3271838" y="400050"/>
                </a:lnTo>
                <a:lnTo>
                  <a:pt x="2586037" y="3843338"/>
                </a:lnTo>
                <a:lnTo>
                  <a:pt x="1109663" y="3833812"/>
                </a:lnTo>
                <a:lnTo>
                  <a:pt x="0" y="0"/>
                </a:lnTo>
                <a:close/>
              </a:path>
            </a:pathLst>
          </a:custGeom>
          <a:solidFill>
            <a:srgbClr val="30BD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等腰三角形 5"/>
          <p:cNvSpPr>
            <a:spLocks noChangeArrowheads="1"/>
          </p:cNvSpPr>
          <p:nvPr/>
        </p:nvSpPr>
        <p:spPr bwMode="auto">
          <a:xfrm>
            <a:off x="7251699" y="6373813"/>
            <a:ext cx="719138" cy="484187"/>
          </a:xfrm>
          <a:custGeom>
            <a:avLst/>
            <a:gdLst>
              <a:gd name="T0" fmla="*/ 0 w 719140"/>
              <a:gd name="T1" fmla="*/ 427924 h 484981"/>
              <a:gd name="T2" fmla="*/ 329406 w 719140"/>
              <a:gd name="T3" fmla="*/ 0 h 484981"/>
              <a:gd name="T4" fmla="*/ 442913 w 719140"/>
              <a:gd name="T5" fmla="*/ 427924 h 484981"/>
              <a:gd name="T6" fmla="*/ 0 w 719140"/>
              <a:gd name="T7" fmla="*/ 427924 h 484981"/>
              <a:gd name="T8" fmla="*/ 0 60000 65536"/>
              <a:gd name="T9" fmla="*/ 0 60000 65536"/>
              <a:gd name="T10" fmla="*/ 0 60000 65536"/>
              <a:gd name="T11" fmla="*/ 0 60000 65536"/>
              <a:gd name="T12" fmla="*/ 0 w 719140"/>
              <a:gd name="T13" fmla="*/ 0 h 484981"/>
              <a:gd name="T14" fmla="*/ 719140 w 719140"/>
              <a:gd name="T15" fmla="*/ 484981 h 48498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19140" h="484981">
                <a:moveTo>
                  <a:pt x="280989" y="0"/>
                </a:moveTo>
                <a:lnTo>
                  <a:pt x="719140" y="484981"/>
                </a:lnTo>
                <a:lnTo>
                  <a:pt x="0" y="484580"/>
                </a:lnTo>
                <a:lnTo>
                  <a:pt x="280989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" name="文本框 26"/>
          <p:cNvSpPr>
            <a:spLocks noChangeArrowheads="1"/>
          </p:cNvSpPr>
          <p:nvPr/>
        </p:nvSpPr>
        <p:spPr bwMode="auto">
          <a:xfrm>
            <a:off x="2282982" y="2540476"/>
            <a:ext cx="73850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6600" b="1" i="1" dirty="0" smtClean="0">
                <a:solidFill>
                  <a:srgbClr val="FAD354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细胞分化</a:t>
            </a:r>
            <a:endParaRPr lang="zh-CN" altLang="en-US" sz="6600" b="1" i="1" dirty="0">
              <a:solidFill>
                <a:srgbClr val="FAD354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13" name="文本框 27"/>
          <p:cNvSpPr>
            <a:spLocks noChangeArrowheads="1"/>
          </p:cNvSpPr>
          <p:nvPr/>
        </p:nvSpPr>
        <p:spPr bwMode="auto">
          <a:xfrm>
            <a:off x="1035050" y="2352675"/>
            <a:ext cx="3064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3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</a:t>
            </a:r>
            <a:endParaRPr lang="en-US" altLang="zh-CN" sz="3200" b="1" i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14" name="文本框 31"/>
          <p:cNvSpPr>
            <a:spLocks noChangeArrowheads="1"/>
          </p:cNvSpPr>
          <p:nvPr/>
        </p:nvSpPr>
        <p:spPr bwMode="auto">
          <a:xfrm>
            <a:off x="6406097" y="4237038"/>
            <a:ext cx="26468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i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主讲教师</a:t>
            </a:r>
            <a:r>
              <a:rPr lang="zh-CN" altLang="en-US" sz="2400" b="1" i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：卢博文</a:t>
            </a:r>
            <a:endParaRPr lang="zh-CN" altLang="en-US" sz="2400" b="1" i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945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itchFamily="2" charset="-122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8" b="99711" l="971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62" y="3118819"/>
            <a:ext cx="845366" cy="748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74647" y="413208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受精卵</a:t>
            </a:r>
          </a:p>
        </p:txBody>
      </p:sp>
      <p:sp>
        <p:nvSpPr>
          <p:cNvPr id="13" name="右箭头 12"/>
          <p:cNvSpPr/>
          <p:nvPr/>
        </p:nvSpPr>
        <p:spPr>
          <a:xfrm>
            <a:off x="2156481" y="3305839"/>
            <a:ext cx="1368152" cy="374037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60701" y="4132081"/>
            <a:ext cx="5142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个成人体内大约有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2*10^14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个细胞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156481" y="1353181"/>
            <a:ext cx="1124261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11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115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935389"/>
            <a:ext cx="1799619" cy="319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715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pic>
        <p:nvPicPr>
          <p:cNvPr id="12" name="图片框 10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6"/>
          <a:stretch>
            <a:fillRect/>
          </a:stretch>
        </p:blipFill>
        <p:spPr bwMode="auto">
          <a:xfrm>
            <a:off x="867881" y="2132856"/>
            <a:ext cx="7377741" cy="2921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3"/>
          <p:cNvGrpSpPr>
            <a:grpSpLocks/>
          </p:cNvGrpSpPr>
          <p:nvPr/>
        </p:nvGrpSpPr>
        <p:grpSpPr bwMode="auto">
          <a:xfrm>
            <a:off x="1046034" y="176186"/>
            <a:ext cx="2563794" cy="663645"/>
            <a:chOff x="0" y="-81751"/>
            <a:chExt cx="2563811" cy="663226"/>
          </a:xfrm>
        </p:grpSpPr>
        <p:sp>
          <p:nvSpPr>
            <p:cNvPr id="14" name="Rounded Rectangle 9"/>
            <p:cNvSpPr>
              <a:spLocks noChangeArrowheads="1"/>
            </p:cNvSpPr>
            <p:nvPr/>
          </p:nvSpPr>
          <p:spPr bwMode="auto">
            <a:xfrm>
              <a:off x="0" y="96970"/>
              <a:ext cx="467995" cy="48450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 sz="1400" i="1">
                <a:solidFill>
                  <a:srgbClr val="FFFFFF"/>
                </a:solidFill>
                <a:latin typeface="PT Sans" pitchFamily="2" charset="0"/>
                <a:sym typeface="PT Sans" pitchFamily="2" charset="0"/>
              </a:endParaRPr>
            </a:p>
          </p:txBody>
        </p:sp>
        <p:sp>
          <p:nvSpPr>
            <p:cNvPr id="15" name="矩形 28"/>
            <p:cNvSpPr>
              <a:spLocks noChangeArrowheads="1"/>
            </p:cNvSpPr>
            <p:nvPr/>
          </p:nvSpPr>
          <p:spPr bwMode="auto">
            <a:xfrm>
              <a:off x="601937" y="-81751"/>
              <a:ext cx="1961874" cy="66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</a:pPr>
              <a:r>
                <a:rPr lang="zh-CN" altLang="en-US" sz="2800" b="1" dirty="0" smtClean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细胞分化</a:t>
              </a:r>
              <a:endParaRPr lang="zh-CN" altLang="en-US" sz="28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6" name="矩形 32"/>
            <p:cNvSpPr>
              <a:spLocks noChangeArrowheads="1"/>
            </p:cNvSpPr>
            <p:nvPr/>
          </p:nvSpPr>
          <p:spPr bwMode="auto">
            <a:xfrm>
              <a:off x="0" y="107728"/>
              <a:ext cx="46863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400" b="1">
                  <a:solidFill>
                    <a:srgbClr val="FFFFFF"/>
                  </a:solidFill>
                  <a:latin typeface="Calibri" pitchFamily="34" charset="0"/>
                </a:rPr>
                <a:t>1</a:t>
              </a:r>
              <a:endParaRPr lang="zh-CN" altLang="en-US"/>
            </a:p>
          </p:txBody>
        </p:sp>
      </p:grp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340805" y="1123624"/>
            <a:ext cx="97012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（1）定义</a:t>
            </a:r>
            <a:r>
              <a:rPr lang="zh-CN" altLang="zh-CN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细胞通过增殖得到后代，子代细胞与亲代相比</a:t>
            </a:r>
            <a:r>
              <a:rPr lang="zh-CN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zh-CN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形态</a:t>
            </a:r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、结构和功能上发生稳定性差异的过程。</a:t>
            </a:r>
          </a:p>
        </p:txBody>
      </p:sp>
      <p:sp>
        <p:nvSpPr>
          <p:cNvPr id="18" name="矩形 17"/>
          <p:cNvSpPr/>
          <p:nvPr/>
        </p:nvSpPr>
        <p:spPr>
          <a:xfrm>
            <a:off x="729123" y="5149421"/>
            <a:ext cx="77757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4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</a:t>
            </a:r>
            <a:r>
              <a:rPr lang="zh-CN" altLang="en-US" sz="32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3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既然</a:t>
            </a:r>
            <a:r>
              <a:rPr lang="zh-CN" altLang="en-US" sz="3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是同一个或同一种细胞的后代，为什么会有差异</a:t>
            </a:r>
            <a:r>
              <a:rPr lang="zh-CN" altLang="en-US" sz="3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？分化的</a:t>
            </a:r>
            <a:r>
              <a:rPr lang="zh-CN" altLang="en-US" sz="3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实质</a:t>
            </a:r>
            <a:r>
              <a:rPr lang="zh-CN" altLang="en-US" sz="3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是什么？</a:t>
            </a:r>
            <a:endParaRPr lang="zh-CN" altLang="en-US" sz="3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线形标注 2 18"/>
          <p:cNvSpPr/>
          <p:nvPr/>
        </p:nvSpPr>
        <p:spPr>
          <a:xfrm>
            <a:off x="3923928" y="507011"/>
            <a:ext cx="2282553" cy="52619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2526"/>
              <a:gd name="adj6" fmla="val -2663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遗传物质相同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84202" y="2564904"/>
            <a:ext cx="1617661" cy="576064"/>
            <a:chOff x="660233" y="2564904"/>
            <a:chExt cx="1617661" cy="576064"/>
          </a:xfrm>
        </p:grpSpPr>
        <p:sp>
          <p:nvSpPr>
            <p:cNvPr id="20" name="圆角矩形标注 19"/>
            <p:cNvSpPr/>
            <p:nvPr/>
          </p:nvSpPr>
          <p:spPr>
            <a:xfrm>
              <a:off x="660233" y="2564904"/>
              <a:ext cx="1617661" cy="576064"/>
            </a:xfrm>
            <a:prstGeom prst="wedgeRoundRectCallout">
              <a:avLst>
                <a:gd name="adj1" fmla="val -569"/>
                <a:gd name="adj2" fmla="val 110419"/>
                <a:gd name="adj3" fmla="val 1666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08234" y="266827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/>
                <a:t>分化潜能最大</a:t>
              </a:r>
              <a:endParaRPr lang="zh-CN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09255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38464" y="4900407"/>
            <a:ext cx="54168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问题：什么物质是生命活动的承担者？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　　　观察表格，你发现了什么？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46034" y="464835"/>
            <a:ext cx="7197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同一个体不同细胞中某些蛋白质相关基因的检测结果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694079"/>
              </p:ext>
            </p:extLst>
          </p:nvPr>
        </p:nvGraphicFramePr>
        <p:xfrm>
          <a:off x="692990" y="1268760"/>
          <a:ext cx="7767442" cy="357023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16579"/>
                <a:gridCol w="803453"/>
                <a:gridCol w="803453"/>
                <a:gridCol w="803453"/>
                <a:gridCol w="803453"/>
                <a:gridCol w="803453"/>
                <a:gridCol w="876494"/>
                <a:gridCol w="803453"/>
                <a:gridCol w="753651"/>
              </a:tblGrid>
              <a:tr h="456837">
                <a:tc>
                  <a:txBody>
                    <a:bodyPr/>
                    <a:lstStyle/>
                    <a:p>
                      <a:endParaRPr lang="zh-CN" altLang="en-US" sz="22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zh-CN" altLang="en-US" sz="2200" dirty="0" smtClean="0"/>
                        <a:t>细胞中的蛋白质</a:t>
                      </a:r>
                      <a:endParaRPr lang="zh-CN" altLang="en-US" sz="2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zh-CN" altLang="en-US" sz="2200" dirty="0" smtClean="0"/>
                        <a:t>细胞中的</a:t>
                      </a:r>
                      <a:r>
                        <a:rPr lang="en-US" altLang="zh-CN" sz="2200" dirty="0" smtClean="0"/>
                        <a:t>DNA</a:t>
                      </a:r>
                      <a:endParaRPr lang="zh-CN" altLang="en-US" sz="2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806264">
                <a:tc>
                  <a:txBody>
                    <a:bodyPr/>
                    <a:lstStyle/>
                    <a:p>
                      <a:endParaRPr lang="zh-CN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200" dirty="0" smtClean="0"/>
                        <a:t>糖酵解酶</a:t>
                      </a:r>
                      <a:endParaRPr lang="zh-CN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200" dirty="0" smtClean="0"/>
                        <a:t>胰岛素</a:t>
                      </a:r>
                      <a:endParaRPr lang="zh-CN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200" dirty="0" smtClean="0"/>
                        <a:t>血红蛋白</a:t>
                      </a:r>
                      <a:endParaRPr lang="zh-CN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200" dirty="0" smtClean="0"/>
                        <a:t>晶体蛋白</a:t>
                      </a:r>
                      <a:endParaRPr lang="zh-CN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200" dirty="0" smtClean="0"/>
                        <a:t>糖酵解酶</a:t>
                      </a:r>
                      <a:r>
                        <a:rPr lang="en-US" altLang="zh-CN" sz="2200" dirty="0" smtClean="0"/>
                        <a:t>DNA</a:t>
                      </a:r>
                      <a:endParaRPr lang="zh-CN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200" dirty="0" smtClean="0"/>
                        <a:t>胰岛素</a:t>
                      </a:r>
                      <a:r>
                        <a:rPr lang="en-US" altLang="zh-CN" sz="2200" dirty="0" smtClean="0"/>
                        <a:t>DNA</a:t>
                      </a:r>
                      <a:endParaRPr lang="zh-CN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200" dirty="0" smtClean="0"/>
                        <a:t>血红蛋白</a:t>
                      </a:r>
                      <a:r>
                        <a:rPr lang="en-US" altLang="zh-CN" sz="2200" dirty="0" smtClean="0"/>
                        <a:t>DNA</a:t>
                      </a:r>
                      <a:endParaRPr lang="zh-CN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200" dirty="0" smtClean="0"/>
                        <a:t>晶体蛋白</a:t>
                      </a:r>
                      <a:r>
                        <a:rPr lang="en-US" altLang="zh-CN" sz="2200" dirty="0" smtClean="0"/>
                        <a:t>DNA</a:t>
                      </a:r>
                      <a:endParaRPr lang="zh-CN" altLang="en-US" sz="2200" dirty="0"/>
                    </a:p>
                  </a:txBody>
                  <a:tcPr/>
                </a:tc>
              </a:tr>
              <a:tr h="610227">
                <a:tc>
                  <a:txBody>
                    <a:bodyPr/>
                    <a:lstStyle/>
                    <a:p>
                      <a:r>
                        <a:rPr lang="zh-CN" altLang="en-US" sz="2200" dirty="0" smtClean="0"/>
                        <a:t>胰岛细胞</a:t>
                      </a:r>
                      <a:endParaRPr lang="zh-CN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＋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＋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＋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＋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＋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＋</a:t>
                      </a:r>
                      <a:endParaRPr lang="zh-CN" altLang="en-US" sz="2400" dirty="0"/>
                    </a:p>
                  </a:txBody>
                  <a:tcPr/>
                </a:tc>
              </a:tr>
              <a:tr h="824056">
                <a:tc>
                  <a:txBody>
                    <a:bodyPr/>
                    <a:lstStyle/>
                    <a:p>
                      <a:r>
                        <a:rPr lang="zh-CN" altLang="en-US" sz="2200" dirty="0" smtClean="0"/>
                        <a:t>眼晶体</a:t>
                      </a:r>
                      <a:endParaRPr lang="en-US" altLang="zh-CN" sz="2200" dirty="0" smtClean="0"/>
                    </a:p>
                    <a:p>
                      <a:r>
                        <a:rPr lang="zh-CN" altLang="en-US" sz="2200" dirty="0" smtClean="0"/>
                        <a:t>细胞</a:t>
                      </a:r>
                      <a:endParaRPr lang="zh-CN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＋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＋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＋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＋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＋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＋</a:t>
                      </a:r>
                      <a:endParaRPr lang="zh-CN" altLang="en-US" sz="2400" dirty="0"/>
                    </a:p>
                  </a:txBody>
                  <a:tcPr/>
                </a:tc>
              </a:tr>
              <a:tr h="581834">
                <a:tc>
                  <a:txBody>
                    <a:bodyPr/>
                    <a:lstStyle/>
                    <a:p>
                      <a:r>
                        <a:rPr lang="zh-CN" altLang="en-US" sz="2200" dirty="0" smtClean="0"/>
                        <a:t>成红细胞</a:t>
                      </a:r>
                      <a:endParaRPr lang="zh-CN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＋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＋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＋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＋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＋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＋</a:t>
                      </a:r>
                      <a:endParaRPr lang="zh-CN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298339" y="5703624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遗传物质是相同的；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一般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情况下，一种基因对应一种蛋白质；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有基因，对应的蛋白质不一定存在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946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481868" y="666424"/>
            <a:ext cx="71962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lang="en-US" altLang="zh-CN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(3)</a:t>
            </a:r>
            <a:r>
              <a:rPr lang="zh-CN" altLang="zh-CN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细胞分化</a:t>
            </a:r>
            <a:r>
              <a:rPr lang="zh-CN" altLang="zh-CN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的实质是：</a:t>
            </a:r>
            <a:r>
              <a:rPr lang="zh-CN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基因的选择性表达。</a:t>
            </a:r>
          </a:p>
        </p:txBody>
      </p:sp>
      <p:pic>
        <p:nvPicPr>
          <p:cNvPr id="21" name="图片框 108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779" y="1419482"/>
            <a:ext cx="6244372" cy="223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96222" y="4596965"/>
            <a:ext cx="709521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</a:rPr>
              <a:t>填空：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r>
              <a:rPr lang="zh-CN" altLang="en-US" sz="2400" dirty="0" smtClean="0"/>
              <a:t>同一个体内的不同种细胞中，</a:t>
            </a:r>
            <a:endParaRPr lang="en-US" altLang="zh-CN" sz="2400" dirty="0" smtClean="0"/>
          </a:p>
          <a:p>
            <a:r>
              <a:rPr lang="en-US" altLang="zh-CN" sz="2400" dirty="0" smtClean="0"/>
              <a:t>DNA </a:t>
            </a:r>
            <a:r>
              <a:rPr lang="en-US" altLang="zh-CN" sz="2400" u="sng" dirty="0" smtClean="0"/>
              <a:t>           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、包含的基因</a:t>
            </a:r>
            <a:r>
              <a:rPr lang="zh-CN" altLang="en-US" sz="2400" u="sng" dirty="0" smtClean="0"/>
              <a:t>           </a:t>
            </a:r>
            <a:r>
              <a:rPr lang="zh-CN" altLang="en-US" sz="2400" dirty="0" smtClean="0"/>
              <a:t>、能表达的基因</a:t>
            </a:r>
            <a:r>
              <a:rPr lang="zh-CN" altLang="en-US" sz="2400" u="sng" dirty="0" smtClean="0"/>
              <a:t>          </a:t>
            </a:r>
            <a:endParaRPr lang="en-US" altLang="zh-CN" sz="2400" dirty="0" smtClean="0"/>
          </a:p>
          <a:p>
            <a:r>
              <a:rPr lang="zh-CN" altLang="en-US" sz="2400" dirty="0" smtClean="0"/>
              <a:t>蛋白质</a:t>
            </a:r>
            <a:r>
              <a:rPr lang="zh-CN" altLang="en-US" sz="2400" u="sng" dirty="0" smtClean="0"/>
              <a:t>          </a:t>
            </a:r>
            <a:r>
              <a:rPr lang="zh-CN" altLang="en-US" sz="2400" dirty="0" smtClean="0"/>
              <a:t>、</a:t>
            </a:r>
            <a:r>
              <a:rPr lang="en-US" altLang="zh-CN" sz="2400" dirty="0" smtClean="0"/>
              <a:t>RNA </a:t>
            </a:r>
            <a:r>
              <a:rPr lang="en-US" altLang="zh-CN" sz="2400" u="sng" dirty="0" smtClean="0"/>
              <a:t>          </a:t>
            </a:r>
            <a:r>
              <a:rPr lang="en-US" altLang="zh-CN" sz="2400" dirty="0" smtClean="0"/>
              <a:t> </a:t>
            </a:r>
            <a:endParaRPr lang="zh-CN" alt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1293779" y="3869142"/>
            <a:ext cx="44951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基因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：是具有遗传效应的</a:t>
            </a:r>
            <a:r>
              <a:rPr lang="en-US" altLang="zh-CN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DNA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片段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471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utoUpdateAnimBg="0"/>
      <p:bldP spid="20" grpId="1" bldLvl="0" autoUpdateAnimBg="0"/>
      <p:bldP spid="12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523017" y="201845"/>
            <a:ext cx="7996279" cy="4879302"/>
            <a:chOff x="294256" y="853043"/>
            <a:chExt cx="8664676" cy="5458914"/>
          </a:xfrm>
        </p:grpSpPr>
        <p:pic>
          <p:nvPicPr>
            <p:cNvPr id="1026" name="Picture 2" descr="C:\Users\admin\Desktop\1-150G5115331Q9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256" y="853043"/>
              <a:ext cx="8664676" cy="54589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294256" y="1268760"/>
              <a:ext cx="2333528" cy="5040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520478" y="1327076"/>
              <a:ext cx="2333528" cy="5040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469962" y="959766"/>
              <a:ext cx="2333528" cy="11730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4785" y="5456960"/>
            <a:ext cx="9161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细胞分化的意义：实现专门化，提高各生命活动的效率。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682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604684" y="714348"/>
            <a:ext cx="29717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（3</a:t>
            </a:r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）细胞分化特点：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10915" y="5349476"/>
            <a:ext cx="6052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②不可逆性：体内高度分化的细胞</a:t>
            </a:r>
          </a:p>
        </p:txBody>
      </p:sp>
      <p:sp>
        <p:nvSpPr>
          <p:cNvPr id="21" name="矩形 20"/>
          <p:cNvSpPr/>
          <p:nvPr/>
        </p:nvSpPr>
        <p:spPr>
          <a:xfrm>
            <a:off x="299411" y="1635121"/>
            <a:ext cx="58905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①持久性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797500" y="1635119"/>
            <a:ext cx="4392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细胞分化贯穿于生物体的整个生命进程中</a:t>
            </a:r>
            <a:r>
              <a:rPr lang="zh-CN" altLang="en-US" sz="24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，在</a:t>
            </a: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胚胎时期达到最大限度。</a:t>
            </a:r>
            <a:endParaRPr lang="en-US" altLang="zh-CN" sz="2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1" name="Picture 3" descr="C:\Users\admin\Desktop\veer-10262283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0" b="99225" l="5750" r="90000">
                        <a14:foregroundMark x1="43750" y1="33798" x2="43750" y2="33798"/>
                        <a14:foregroundMark x1="40250" y1="12093" x2="40250" y2="12093"/>
                        <a14:foregroundMark x1="35250" y1="4341" x2="35250" y2="4341"/>
                        <a14:foregroundMark x1="42250" y1="8992" x2="42250" y2="8992"/>
                        <a14:foregroundMark x1="37750" y1="6822" x2="37750" y2="6822"/>
                        <a14:foregroundMark x1="38500" y1="52713" x2="38500" y2="52713"/>
                        <a14:foregroundMark x1="16750" y1="81240" x2="16750" y2="81240"/>
                        <a14:foregroundMark x1="15000" y1="72868" x2="15000" y2="72868"/>
                        <a14:foregroundMark x1="28500" y1="73488" x2="28500" y2="73488"/>
                        <a14:foregroundMark x1="38000" y1="84031" x2="38000" y2="84031"/>
                        <a14:foregroundMark x1="15250" y1="3721" x2="15250" y2="3721"/>
                        <a14:foregroundMark x1="13750" y1="80000" x2="13750" y2="80000"/>
                        <a14:foregroundMark x1="62000" y1="9922" x2="62000" y2="9922"/>
                        <a14:foregroundMark x1="65000" y1="8372" x2="65000" y2="8372"/>
                        <a14:foregroundMark x1="56500" y1="8992" x2="56500" y2="8992"/>
                        <a14:foregroundMark x1="56000" y1="8992" x2="56000" y2="8992"/>
                        <a14:foregroundMark x1="55000" y1="6822" x2="55000" y2="6822"/>
                        <a14:foregroundMark x1="59250" y1="4341" x2="59250" y2="4341"/>
                        <a14:foregroundMark x1="61500" y1="3721" x2="61500" y2="3721"/>
                        <a14:foregroundMark x1="64250" y1="12093" x2="64250" y2="12093"/>
                        <a14:foregroundMark x1="56250" y1="32248" x2="56250" y2="32248"/>
                        <a14:foregroundMark x1="81000" y1="60155" x2="81000" y2="60155"/>
                        <a14:foregroundMark x1="77000" y1="48682" x2="77000" y2="48682"/>
                        <a14:foregroundMark x1="65750" y1="46512" x2="65750" y2="46512"/>
                        <a14:foregroundMark x1="58500" y1="50233" x2="58500" y2="50233"/>
                        <a14:foregroundMark x1="52000" y1="57054" x2="52000" y2="57054"/>
                        <a14:foregroundMark x1="48750" y1="67597" x2="48750" y2="67597"/>
                        <a14:foregroundMark x1="58000" y1="66977" x2="58000" y2="66977"/>
                        <a14:foregroundMark x1="57250" y1="78140" x2="57250" y2="78140"/>
                        <a14:foregroundMark x1="63750" y1="76899" x2="63750" y2="76899"/>
                        <a14:foregroundMark x1="55500" y1="75349" x2="55500" y2="75349"/>
                        <a14:foregroundMark x1="43250" y1="73178" x2="43250" y2="731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79" t="-3413" r="26905" b="42450"/>
          <a:stretch/>
        </p:blipFill>
        <p:spPr bwMode="auto">
          <a:xfrm>
            <a:off x="330116" y="2918175"/>
            <a:ext cx="2537850" cy="181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2" descr="196166_2009010209454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68" t="5896"/>
          <a:stretch>
            <a:fillRect/>
          </a:stretch>
        </p:blipFill>
        <p:spPr bwMode="auto">
          <a:xfrm>
            <a:off x="6144353" y="1027037"/>
            <a:ext cx="2689225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7" descr="未命名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4" r="40727" b="52756"/>
          <a:stretch/>
        </p:blipFill>
        <p:spPr bwMode="auto">
          <a:xfrm>
            <a:off x="3294067" y="2918175"/>
            <a:ext cx="2509707" cy="191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01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684206" y="1389253"/>
            <a:ext cx="70934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）定义</a:t>
            </a:r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高度分化的组织细胞仍具有</a:t>
            </a:r>
            <a:r>
              <a:rPr lang="zh-CN" altLang="en-US" sz="24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发育成完整  </a:t>
            </a:r>
            <a:endParaRPr lang="en-US" altLang="zh-CN" sz="2400" b="1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24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个体的能力。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Group 13"/>
          <p:cNvGrpSpPr>
            <a:grpSpLocks/>
          </p:cNvGrpSpPr>
          <p:nvPr/>
        </p:nvGrpSpPr>
        <p:grpSpPr bwMode="auto">
          <a:xfrm>
            <a:off x="1046034" y="176186"/>
            <a:ext cx="2563794" cy="663645"/>
            <a:chOff x="0" y="-81751"/>
            <a:chExt cx="2563811" cy="663226"/>
          </a:xfrm>
        </p:grpSpPr>
        <p:sp>
          <p:nvSpPr>
            <p:cNvPr id="24" name="Rounded Rectangle 9"/>
            <p:cNvSpPr>
              <a:spLocks noChangeArrowheads="1"/>
            </p:cNvSpPr>
            <p:nvPr/>
          </p:nvSpPr>
          <p:spPr bwMode="auto">
            <a:xfrm>
              <a:off x="0" y="96970"/>
              <a:ext cx="467995" cy="48450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 sz="1400" i="1">
                <a:solidFill>
                  <a:srgbClr val="FFFFFF"/>
                </a:solidFill>
                <a:latin typeface="PT Sans" pitchFamily="2" charset="0"/>
                <a:sym typeface="PT Sans" pitchFamily="2" charset="0"/>
              </a:endParaRPr>
            </a:p>
          </p:txBody>
        </p:sp>
        <p:sp>
          <p:nvSpPr>
            <p:cNvPr id="25" name="矩形 28"/>
            <p:cNvSpPr>
              <a:spLocks noChangeArrowheads="1"/>
            </p:cNvSpPr>
            <p:nvPr/>
          </p:nvSpPr>
          <p:spPr bwMode="auto">
            <a:xfrm>
              <a:off x="601937" y="-81751"/>
              <a:ext cx="1961874" cy="66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</a:pPr>
              <a:r>
                <a:rPr lang="zh-CN" altLang="en-US" sz="2800" b="1" dirty="0" smtClean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细胞全能性</a:t>
              </a:r>
              <a:endParaRPr lang="zh-CN" altLang="en-US" sz="28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6" name="矩形 32"/>
            <p:cNvSpPr>
              <a:spLocks noChangeArrowheads="1"/>
            </p:cNvSpPr>
            <p:nvPr/>
          </p:nvSpPr>
          <p:spPr bwMode="auto">
            <a:xfrm>
              <a:off x="0" y="107728"/>
              <a:ext cx="468630" cy="461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400" b="1" dirty="0" smtClean="0">
                  <a:solidFill>
                    <a:srgbClr val="FFFFFF"/>
                  </a:solidFill>
                  <a:latin typeface="Calibri" pitchFamily="34" charset="0"/>
                </a:rPr>
                <a:t>2</a:t>
              </a:r>
              <a:endParaRPr lang="zh-CN" altLang="en-US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86467" y="3066244"/>
            <a:ext cx="3757930" cy="1873060"/>
            <a:chOff x="741581" y="2610895"/>
            <a:chExt cx="3757930" cy="1873060"/>
          </a:xfrm>
        </p:grpSpPr>
        <p:sp>
          <p:nvSpPr>
            <p:cNvPr id="16" name="TextBox 15"/>
            <p:cNvSpPr txBox="1"/>
            <p:nvPr/>
          </p:nvSpPr>
          <p:spPr>
            <a:xfrm>
              <a:off x="741581" y="2610895"/>
              <a:ext cx="3570208" cy="1261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请你思考 </a:t>
              </a:r>
              <a:endPara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造血干细胞分化成红细胞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41581" y="4022290"/>
              <a:ext cx="375793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种子</a:t>
              </a:r>
              <a:r>
                <a:rPr lang="zh-CN" altLang="en-US" sz="2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萌发，发育</a:t>
              </a:r>
              <a:r>
                <a: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成植株</a:t>
              </a:r>
            </a:p>
          </p:txBody>
        </p:sp>
      </p:grpSp>
      <p:pic>
        <p:nvPicPr>
          <p:cNvPr id="1026" name="Picture 2" descr="C:\Users\admin\Desktop\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569" y="3038711"/>
            <a:ext cx="3438525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869004" y="4795479"/>
            <a:ext cx="37753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CN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能体现细胞全能性吗？</a:t>
            </a:r>
            <a:endParaRPr lang="en-US" altLang="zh-CN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1474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3" t="20714" r="14459" b="49498"/>
          <a:stretch/>
        </p:blipFill>
        <p:spPr bwMode="auto">
          <a:xfrm>
            <a:off x="628724" y="1690255"/>
            <a:ext cx="7890666" cy="405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331402" y="5885294"/>
            <a:ext cx="4515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高度分化的植物细胞具有全能性</a:t>
            </a:r>
            <a:endParaRPr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45153" y="850033"/>
            <a:ext cx="7707474" cy="770052"/>
            <a:chOff x="1395089" y="926957"/>
            <a:chExt cx="7707474" cy="770052"/>
          </a:xfrm>
        </p:grpSpPr>
        <p:grpSp>
          <p:nvGrpSpPr>
            <p:cNvPr id="25" name="组合 24"/>
            <p:cNvGrpSpPr/>
            <p:nvPr/>
          </p:nvGrpSpPr>
          <p:grpSpPr>
            <a:xfrm>
              <a:off x="1395089" y="926957"/>
              <a:ext cx="5863672" cy="770052"/>
              <a:chOff x="892526" y="653034"/>
              <a:chExt cx="5863672" cy="770052"/>
            </a:xfrm>
          </p:grpSpPr>
          <p:cxnSp>
            <p:nvCxnSpPr>
              <p:cNvPr id="20" name="直接箭头连接符 19"/>
              <p:cNvCxnSpPr/>
              <p:nvPr/>
            </p:nvCxnSpPr>
            <p:spPr>
              <a:xfrm flipV="1">
                <a:off x="2302201" y="1105139"/>
                <a:ext cx="944454" cy="18485"/>
              </a:xfrm>
              <a:prstGeom prst="straightConnector1">
                <a:avLst/>
              </a:prstGeom>
              <a:ln w="571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" name="组合 23"/>
              <p:cNvGrpSpPr/>
              <p:nvPr/>
            </p:nvGrpSpPr>
            <p:grpSpPr>
              <a:xfrm>
                <a:off x="892526" y="653034"/>
                <a:ext cx="5863672" cy="770052"/>
                <a:chOff x="892526" y="653034"/>
                <a:chExt cx="5863672" cy="770052"/>
              </a:xfrm>
            </p:grpSpPr>
            <p:sp>
              <p:nvSpPr>
                <p:cNvPr id="14" name="矩形 13"/>
                <p:cNvSpPr/>
                <p:nvPr/>
              </p:nvSpPr>
              <p:spPr>
                <a:xfrm>
                  <a:off x="892526" y="883548"/>
                  <a:ext cx="1415772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2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离体细胞</a:t>
                  </a:r>
                </a:p>
              </p:txBody>
            </p:sp>
            <p:sp>
              <p:nvSpPr>
                <p:cNvPr id="15" name="矩形 14"/>
                <p:cNvSpPr/>
                <p:nvPr/>
              </p:nvSpPr>
              <p:spPr>
                <a:xfrm>
                  <a:off x="2292548" y="653034"/>
                  <a:ext cx="95410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20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脱分化</a:t>
                  </a: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3275856" y="938958"/>
                  <a:ext cx="1415772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2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愈伤组织</a:t>
                  </a:r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>
                  <a:off x="4558741" y="653034"/>
                  <a:ext cx="95410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20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再分化</a:t>
                  </a:r>
                </a:p>
              </p:txBody>
            </p:sp>
            <p:sp>
              <p:nvSpPr>
                <p:cNvPr id="18" name="矩形 17"/>
                <p:cNvSpPr/>
                <p:nvPr/>
              </p:nvSpPr>
              <p:spPr>
                <a:xfrm>
                  <a:off x="5648202" y="961421"/>
                  <a:ext cx="110799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2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胚状体</a:t>
                  </a:r>
                </a:p>
              </p:txBody>
            </p:sp>
            <p:cxnSp>
              <p:nvCxnSpPr>
                <p:cNvPr id="21" name="直接箭头连接符 20"/>
                <p:cNvCxnSpPr/>
                <p:nvPr/>
              </p:nvCxnSpPr>
              <p:spPr>
                <a:xfrm flipV="1">
                  <a:off x="4653585" y="1105138"/>
                  <a:ext cx="994617" cy="18486"/>
                </a:xfrm>
                <a:prstGeom prst="straightConnector1">
                  <a:avLst/>
                </a:prstGeom>
                <a:ln w="5715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6" name="直接箭头连接符 25"/>
            <p:cNvCxnSpPr/>
            <p:nvPr/>
          </p:nvCxnSpPr>
          <p:spPr>
            <a:xfrm flipV="1">
              <a:off x="7258761" y="1412936"/>
              <a:ext cx="708367" cy="9243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7994567" y="1197492"/>
              <a:ext cx="11079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新个体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124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796" y="908720"/>
            <a:ext cx="5767428" cy="2745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06" b="9599"/>
          <a:stretch/>
        </p:blipFill>
        <p:spPr bwMode="auto">
          <a:xfrm>
            <a:off x="1561238" y="3749642"/>
            <a:ext cx="2866070" cy="2853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84" b="9584"/>
          <a:stretch/>
        </p:blipFill>
        <p:spPr bwMode="auto">
          <a:xfrm>
            <a:off x="4505510" y="3749642"/>
            <a:ext cx="2889811" cy="2770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1293779" y="360132"/>
            <a:ext cx="6230549" cy="548588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39502" y="445267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烟草的组织培养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545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91" y="1708109"/>
            <a:ext cx="7481761" cy="4206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1293779" y="360132"/>
            <a:ext cx="6230549" cy="548588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39502" y="445267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烟草的组织培养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545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13343" y="9586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965" y="1123624"/>
            <a:ext cx="5146203" cy="25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847" y="3901631"/>
            <a:ext cx="4892141" cy="2590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1293779" y="360132"/>
            <a:ext cx="6230549" cy="548588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39502" y="445267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烟草的组织培养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131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114093" y="1173878"/>
            <a:ext cx="752604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体细胞中含有全套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遗传物质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如胡萝卜韧皮部细胞核中遗传物质与受精卵完全相同）</a:t>
            </a: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1174524" y="2835872"/>
            <a:ext cx="473348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）脱离母体                      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spcBef>
                <a:spcPct val="50000"/>
              </a:spcBef>
            </a:pP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）给予适宜的营养和外界条件</a:t>
            </a:r>
            <a:endParaRPr kumimoji="0"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806895" y="2374207"/>
            <a:ext cx="19442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）条件：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806895" y="695668"/>
            <a:ext cx="19442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）原理：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063" y="4098060"/>
            <a:ext cx="233362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731513" y="4496635"/>
            <a:ext cx="23764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思考：</a:t>
            </a: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646889" y="5331101"/>
            <a:ext cx="777716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已经高度分化的动物细胞是否也具有全能性呢？</a:t>
            </a:r>
          </a:p>
        </p:txBody>
      </p:sp>
    </p:spTree>
    <p:extLst>
      <p:ext uri="{BB962C8B-B14F-4D97-AF65-F5344CB8AC3E}">
        <p14:creationId xmlns:p14="http://schemas.microsoft.com/office/powerpoint/2010/main" val="376256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8" grpId="0"/>
      <p:bldP spid="17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pic>
        <p:nvPicPr>
          <p:cNvPr id="12" name="Picture 2" descr="https://i03picsos.sogoucdn.com/49cf1de9c9e1a1f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15" y="1123624"/>
            <a:ext cx="3240360" cy="38635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3" name="矩形 12"/>
          <p:cNvSpPr/>
          <p:nvPr/>
        </p:nvSpPr>
        <p:spPr>
          <a:xfrm>
            <a:off x="4177699" y="2636912"/>
            <a:ext cx="480131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1996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世界上第一只克隆羊 多利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出生于英国爱丁堡市罗斯林研究所</a:t>
            </a:r>
          </a:p>
        </p:txBody>
      </p:sp>
    </p:spTree>
    <p:extLst>
      <p:ext uri="{BB962C8B-B14F-4D97-AF65-F5344CB8AC3E}">
        <p14:creationId xmlns:p14="http://schemas.microsoft.com/office/powerpoint/2010/main" val="59702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pic>
        <p:nvPicPr>
          <p:cNvPr id="14" name="Picture 2" descr="黑羊"/>
          <p:cNvPicPr>
            <a:picLocks noRot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00928" y="883801"/>
            <a:ext cx="928598" cy="935038"/>
          </a:xfrm>
          <a:prstGeom prst="rect">
            <a:avLst/>
          </a:prstGeom>
          <a:noFill/>
          <a:ln/>
        </p:spPr>
      </p:pic>
      <p:grpSp>
        <p:nvGrpSpPr>
          <p:cNvPr id="15" name="Group 3"/>
          <p:cNvGrpSpPr>
            <a:grpSpLocks/>
          </p:cNvGrpSpPr>
          <p:nvPr/>
        </p:nvGrpSpPr>
        <p:grpSpPr bwMode="auto">
          <a:xfrm>
            <a:off x="971143" y="779224"/>
            <a:ext cx="2514987" cy="1011555"/>
            <a:chOff x="0" y="0"/>
            <a:chExt cx="2167" cy="701"/>
          </a:xfrm>
        </p:grpSpPr>
        <p:pic>
          <p:nvPicPr>
            <p:cNvPr id="16" name="Picture 4" descr="白羊2"/>
            <p:cNvPicPr>
              <a:picLocks noRot="1"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5"/>
              <a:ext cx="833" cy="656"/>
            </a:xfrm>
            <a:prstGeom prst="rect">
              <a:avLst/>
            </a:pr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 Box 5"/>
            <p:cNvSpPr txBox="1">
              <a:spLocks noChangeArrowheads="1"/>
            </p:cNvSpPr>
            <p:nvPr/>
          </p:nvSpPr>
          <p:spPr bwMode="auto">
            <a:xfrm>
              <a:off x="907" y="0"/>
              <a:ext cx="1260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母绵羊B</a:t>
              </a:r>
            </a:p>
          </p:txBody>
        </p:sp>
      </p:grpSp>
      <p:grpSp>
        <p:nvGrpSpPr>
          <p:cNvPr id="18" name="Group 6"/>
          <p:cNvGrpSpPr>
            <a:grpSpLocks/>
          </p:cNvGrpSpPr>
          <p:nvPr/>
        </p:nvGrpSpPr>
        <p:grpSpPr bwMode="auto">
          <a:xfrm>
            <a:off x="538395" y="1122720"/>
            <a:ext cx="2425701" cy="1589088"/>
            <a:chOff x="-187" y="0"/>
            <a:chExt cx="1528" cy="1001"/>
          </a:xfrm>
        </p:grpSpPr>
        <p:sp>
          <p:nvSpPr>
            <p:cNvPr id="19" name="Line 7"/>
            <p:cNvSpPr>
              <a:spLocks noChangeShapeType="1"/>
            </p:cNvSpPr>
            <p:nvPr/>
          </p:nvSpPr>
          <p:spPr bwMode="auto">
            <a:xfrm>
              <a:off x="1099" y="0"/>
              <a:ext cx="0" cy="288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Text Box 8"/>
            <p:cNvSpPr txBox="1">
              <a:spLocks noChangeArrowheads="1"/>
            </p:cNvSpPr>
            <p:nvPr/>
          </p:nvSpPr>
          <p:spPr bwMode="auto">
            <a:xfrm>
              <a:off x="-187" y="478"/>
              <a:ext cx="1044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乳腺细胞</a:t>
              </a:r>
              <a:br>
                <a:rPr lang="zh-CN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（体细胞） </a:t>
              </a:r>
            </a:p>
          </p:txBody>
        </p:sp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857" y="375"/>
              <a:ext cx="484" cy="492"/>
            </a:xfrm>
            <a:prstGeom prst="ellipse">
              <a:avLst/>
            </a:pr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" name="Oval 10"/>
            <p:cNvSpPr>
              <a:spLocks noChangeArrowheads="1"/>
            </p:cNvSpPr>
            <p:nvPr/>
          </p:nvSpPr>
          <p:spPr bwMode="auto">
            <a:xfrm>
              <a:off x="1006" y="528"/>
              <a:ext cx="192" cy="192"/>
            </a:xfrm>
            <a:prstGeom prst="ellipse">
              <a:avLst/>
            </a:prstGeom>
            <a:solidFill>
              <a:srgbClr val="FF66CC"/>
            </a:solidFill>
            <a:ln w="9525" cmpd="sng">
              <a:solidFill>
                <a:srgbClr val="FF66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6626771" y="809000"/>
            <a:ext cx="1511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母绵羊A</a:t>
            </a:r>
          </a:p>
        </p:txBody>
      </p:sp>
      <p:grpSp>
        <p:nvGrpSpPr>
          <p:cNvPr id="24" name="Group 12"/>
          <p:cNvGrpSpPr>
            <a:grpSpLocks/>
          </p:cNvGrpSpPr>
          <p:nvPr/>
        </p:nvGrpSpPr>
        <p:grpSpPr bwMode="auto">
          <a:xfrm>
            <a:off x="6735833" y="1261825"/>
            <a:ext cx="2182812" cy="1301751"/>
            <a:chOff x="0" y="0"/>
            <a:chExt cx="1375" cy="820"/>
          </a:xfrm>
        </p:grpSpPr>
        <p:sp>
          <p:nvSpPr>
            <p:cNvPr id="25" name="Oval 13"/>
            <p:cNvSpPr>
              <a:spLocks noChangeArrowheads="1"/>
            </p:cNvSpPr>
            <p:nvPr/>
          </p:nvSpPr>
          <p:spPr bwMode="auto">
            <a:xfrm>
              <a:off x="0" y="333"/>
              <a:ext cx="451" cy="446"/>
            </a:xfrm>
            <a:prstGeom prst="ellipse">
              <a:avLst/>
            </a:prstGeom>
            <a:noFill/>
            <a:ln w="28575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zh-CN" sz="2400">
                <a:solidFill>
                  <a:schemeClr val="accent1"/>
                </a:solidFill>
                <a:latin typeface="Times New Roman" pitchFamily="18" charset="0"/>
              </a:endParaRPr>
            </a:p>
          </p:txBody>
        </p:sp>
        <p:sp>
          <p:nvSpPr>
            <p:cNvPr id="26" name="Oval 14"/>
            <p:cNvSpPr>
              <a:spLocks noChangeArrowheads="1"/>
            </p:cNvSpPr>
            <p:nvPr/>
          </p:nvSpPr>
          <p:spPr bwMode="auto">
            <a:xfrm>
              <a:off x="119" y="460"/>
              <a:ext cx="192" cy="192"/>
            </a:xfrm>
            <a:prstGeom prst="ellipse">
              <a:avLst/>
            </a:prstGeom>
            <a:solidFill>
              <a:srgbClr val="CC6600"/>
            </a:solidFill>
            <a:ln w="9525" cmpd="sng">
              <a:solidFill>
                <a:srgbClr val="CC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" name="Line 15"/>
            <p:cNvSpPr>
              <a:spLocks noChangeShapeType="1"/>
            </p:cNvSpPr>
            <p:nvPr/>
          </p:nvSpPr>
          <p:spPr bwMode="auto">
            <a:xfrm>
              <a:off x="288" y="0"/>
              <a:ext cx="0" cy="288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Text Box 16"/>
            <p:cNvSpPr txBox="1">
              <a:spLocks noChangeArrowheads="1"/>
            </p:cNvSpPr>
            <p:nvPr/>
          </p:nvSpPr>
          <p:spPr bwMode="auto">
            <a:xfrm>
              <a:off x="491" y="297"/>
              <a:ext cx="884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未受精的卵细胞 </a:t>
              </a:r>
            </a:p>
          </p:txBody>
        </p:sp>
      </p:grpSp>
      <p:grpSp>
        <p:nvGrpSpPr>
          <p:cNvPr id="29" name="Group 17"/>
          <p:cNvGrpSpPr>
            <a:grpSpLocks/>
          </p:cNvGrpSpPr>
          <p:nvPr/>
        </p:nvGrpSpPr>
        <p:grpSpPr bwMode="auto">
          <a:xfrm>
            <a:off x="3005584" y="3960821"/>
            <a:ext cx="2420938" cy="857250"/>
            <a:chOff x="325" y="0"/>
            <a:chExt cx="1525" cy="540"/>
          </a:xfrm>
        </p:grpSpPr>
        <p:pic>
          <p:nvPicPr>
            <p:cNvPr id="30" name="Picture 18" descr="黑羊"/>
            <p:cNvPicPr>
              <a:picLocks noRot="1"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" y="59"/>
              <a:ext cx="605" cy="459"/>
            </a:xfrm>
            <a:prstGeom prst="rect">
              <a:avLst/>
            </a:pr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" name="Group 19"/>
            <p:cNvGrpSpPr>
              <a:grpSpLocks/>
            </p:cNvGrpSpPr>
            <p:nvPr/>
          </p:nvGrpSpPr>
          <p:grpSpPr bwMode="auto">
            <a:xfrm>
              <a:off x="960" y="0"/>
              <a:ext cx="890" cy="540"/>
              <a:chOff x="54" y="0"/>
              <a:chExt cx="1056" cy="714"/>
            </a:xfrm>
          </p:grpSpPr>
          <p:sp>
            <p:nvSpPr>
              <p:cNvPr id="32" name="Line 20"/>
              <p:cNvSpPr>
                <a:spLocks noChangeShapeType="1"/>
              </p:cNvSpPr>
              <p:nvPr/>
            </p:nvSpPr>
            <p:spPr bwMode="auto">
              <a:xfrm>
                <a:off x="555" y="0"/>
                <a:ext cx="0" cy="288"/>
              </a:xfrm>
              <a:prstGeom prst="line">
                <a:avLst/>
              </a:prstGeom>
              <a:noFill/>
              <a:ln w="28575" cmpd="sng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" name="Text Box 21"/>
              <p:cNvSpPr txBox="1">
                <a:spLocks noChangeArrowheads="1"/>
              </p:cNvSpPr>
              <p:nvPr/>
            </p:nvSpPr>
            <p:spPr bwMode="auto">
              <a:xfrm>
                <a:off x="54" y="381"/>
                <a:ext cx="1056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母绵羊C</a:t>
                </a:r>
              </a:p>
            </p:txBody>
          </p:sp>
        </p:grpSp>
      </p:grpSp>
      <p:grpSp>
        <p:nvGrpSpPr>
          <p:cNvPr id="34" name="Group 22"/>
          <p:cNvGrpSpPr>
            <a:grpSpLocks/>
          </p:cNvGrpSpPr>
          <p:nvPr/>
        </p:nvGrpSpPr>
        <p:grpSpPr bwMode="auto">
          <a:xfrm>
            <a:off x="2405917" y="4879984"/>
            <a:ext cx="4724400" cy="839788"/>
            <a:chOff x="-76" y="-437"/>
            <a:chExt cx="2976" cy="529"/>
          </a:xfrm>
        </p:grpSpPr>
        <p:grpSp>
          <p:nvGrpSpPr>
            <p:cNvPr id="35" name="Group 23"/>
            <p:cNvGrpSpPr>
              <a:grpSpLocks/>
            </p:cNvGrpSpPr>
            <p:nvPr/>
          </p:nvGrpSpPr>
          <p:grpSpPr bwMode="auto">
            <a:xfrm>
              <a:off x="-76" y="-437"/>
              <a:ext cx="2976" cy="529"/>
              <a:chOff x="-76" y="-437"/>
              <a:chExt cx="2976" cy="529"/>
            </a:xfrm>
          </p:grpSpPr>
          <p:sp>
            <p:nvSpPr>
              <p:cNvPr id="37" name="Line 24"/>
              <p:cNvSpPr>
                <a:spLocks noChangeShapeType="1"/>
              </p:cNvSpPr>
              <p:nvPr/>
            </p:nvSpPr>
            <p:spPr bwMode="auto">
              <a:xfrm>
                <a:off x="1357" y="-437"/>
                <a:ext cx="0" cy="288"/>
              </a:xfrm>
              <a:prstGeom prst="line">
                <a:avLst/>
              </a:prstGeom>
              <a:noFill/>
              <a:ln w="28575" cmpd="sng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" name="Text Box 25"/>
              <p:cNvSpPr txBox="1">
                <a:spLocks noChangeArrowheads="1"/>
              </p:cNvSpPr>
              <p:nvPr/>
            </p:nvSpPr>
            <p:spPr bwMode="auto">
              <a:xfrm>
                <a:off x="-76" y="-199"/>
                <a:ext cx="2976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“多利”</a:t>
                </a:r>
              </a:p>
            </p:txBody>
          </p:sp>
        </p:grpSp>
        <p:pic>
          <p:nvPicPr>
            <p:cNvPr id="36" name="Picture 26" descr="白羊1"/>
            <p:cNvPicPr>
              <a:picLocks noRot="1"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" y="-437"/>
              <a:ext cx="524" cy="480"/>
            </a:xfrm>
            <a:prstGeom prst="rect">
              <a:avLst/>
            </a:pr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" name="Group 27"/>
          <p:cNvGrpSpPr>
            <a:grpSpLocks/>
          </p:cNvGrpSpPr>
          <p:nvPr/>
        </p:nvGrpSpPr>
        <p:grpSpPr bwMode="auto">
          <a:xfrm>
            <a:off x="3322710" y="2630170"/>
            <a:ext cx="2551112" cy="760413"/>
            <a:chOff x="28" y="33"/>
            <a:chExt cx="1607" cy="479"/>
          </a:xfrm>
        </p:grpSpPr>
        <p:grpSp>
          <p:nvGrpSpPr>
            <p:cNvPr id="40" name="Group 28"/>
            <p:cNvGrpSpPr>
              <a:grpSpLocks/>
            </p:cNvGrpSpPr>
            <p:nvPr/>
          </p:nvGrpSpPr>
          <p:grpSpPr bwMode="auto">
            <a:xfrm>
              <a:off x="604" y="33"/>
              <a:ext cx="512" cy="479"/>
              <a:chOff x="14" y="33"/>
              <a:chExt cx="512" cy="479"/>
            </a:xfrm>
          </p:grpSpPr>
          <p:sp>
            <p:nvSpPr>
              <p:cNvPr id="43" name="Oval 29"/>
              <p:cNvSpPr>
                <a:spLocks noChangeArrowheads="1"/>
              </p:cNvSpPr>
              <p:nvPr/>
            </p:nvSpPr>
            <p:spPr bwMode="auto">
              <a:xfrm>
                <a:off x="14" y="33"/>
                <a:ext cx="512" cy="479"/>
              </a:xfrm>
              <a:prstGeom prst="ellipse">
                <a:avLst/>
              </a:prstGeom>
              <a:noFill/>
              <a:ln w="28575" cmpd="sng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4" name="Oval 30"/>
              <p:cNvSpPr>
                <a:spLocks noChangeArrowheads="1"/>
              </p:cNvSpPr>
              <p:nvPr/>
            </p:nvSpPr>
            <p:spPr bwMode="auto">
              <a:xfrm>
                <a:off x="155" y="164"/>
                <a:ext cx="192" cy="192"/>
              </a:xfrm>
              <a:prstGeom prst="ellipse">
                <a:avLst/>
              </a:prstGeom>
              <a:solidFill>
                <a:srgbClr val="FF66CC"/>
              </a:solidFill>
              <a:ln w="9525" cmpd="sng">
                <a:solidFill>
                  <a:srgbClr val="FF66CC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1" name="Line 31"/>
            <p:cNvSpPr>
              <a:spLocks noChangeShapeType="1"/>
            </p:cNvSpPr>
            <p:nvPr/>
          </p:nvSpPr>
          <p:spPr bwMode="auto">
            <a:xfrm>
              <a:off x="28" y="260"/>
              <a:ext cx="408" cy="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Line 32"/>
            <p:cNvSpPr>
              <a:spLocks noChangeShapeType="1"/>
            </p:cNvSpPr>
            <p:nvPr/>
          </p:nvSpPr>
          <p:spPr bwMode="auto">
            <a:xfrm flipH="1">
              <a:off x="1272" y="273"/>
              <a:ext cx="363" cy="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5" name="Text Box 33"/>
          <p:cNvSpPr txBox="1">
            <a:spLocks noChangeArrowheads="1"/>
          </p:cNvSpPr>
          <p:nvPr/>
        </p:nvSpPr>
        <p:spPr bwMode="auto">
          <a:xfrm>
            <a:off x="3763616" y="3373447"/>
            <a:ext cx="22694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新的卵细胞</a:t>
            </a:r>
          </a:p>
        </p:txBody>
      </p:sp>
      <p:sp>
        <p:nvSpPr>
          <p:cNvPr id="46" name="Text Box 34"/>
          <p:cNvSpPr txBox="1">
            <a:spLocks noChangeArrowheads="1"/>
          </p:cNvSpPr>
          <p:nvPr/>
        </p:nvSpPr>
        <p:spPr bwMode="auto">
          <a:xfrm>
            <a:off x="4807495" y="3935402"/>
            <a:ext cx="192833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发育成胚胎</a:t>
            </a:r>
          </a:p>
        </p:txBody>
      </p:sp>
      <p:grpSp>
        <p:nvGrpSpPr>
          <p:cNvPr id="47" name="Group 35"/>
          <p:cNvGrpSpPr>
            <a:grpSpLocks/>
          </p:cNvGrpSpPr>
          <p:nvPr/>
        </p:nvGrpSpPr>
        <p:grpSpPr bwMode="auto">
          <a:xfrm>
            <a:off x="6033046" y="2555954"/>
            <a:ext cx="2687638" cy="823913"/>
            <a:chOff x="-7" y="0"/>
            <a:chExt cx="1693" cy="519"/>
          </a:xfrm>
        </p:grpSpPr>
        <p:grpSp>
          <p:nvGrpSpPr>
            <p:cNvPr id="48" name="Group 36"/>
            <p:cNvGrpSpPr>
              <a:grpSpLocks/>
            </p:cNvGrpSpPr>
            <p:nvPr/>
          </p:nvGrpSpPr>
          <p:grpSpPr bwMode="auto">
            <a:xfrm>
              <a:off x="-7" y="0"/>
              <a:ext cx="642" cy="477"/>
              <a:chOff x="-7" y="0"/>
              <a:chExt cx="642" cy="477"/>
            </a:xfrm>
          </p:grpSpPr>
          <p:sp>
            <p:nvSpPr>
              <p:cNvPr id="50" name="Oval 37"/>
              <p:cNvSpPr>
                <a:spLocks noChangeArrowheads="1"/>
              </p:cNvSpPr>
              <p:nvPr/>
            </p:nvSpPr>
            <p:spPr bwMode="auto">
              <a:xfrm>
                <a:off x="-7" y="46"/>
                <a:ext cx="449" cy="431"/>
              </a:xfrm>
              <a:prstGeom prst="ellipse">
                <a:avLst/>
              </a:prstGeom>
              <a:noFill/>
              <a:ln w="28575" cmpd="sng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zh-CN" altLang="zh-CN" sz="2400">
                  <a:solidFill>
                    <a:schemeClr val="accent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1" name="Line 38"/>
              <p:cNvSpPr>
                <a:spLocks noChangeShapeType="1"/>
              </p:cNvSpPr>
              <p:nvPr/>
            </p:nvSpPr>
            <p:spPr bwMode="auto">
              <a:xfrm flipH="1">
                <a:off x="499" y="0"/>
                <a:ext cx="136" cy="181"/>
              </a:xfrm>
              <a:prstGeom prst="line">
                <a:avLst/>
              </a:prstGeom>
              <a:noFill/>
              <a:ln w="28575" cmpd="sng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9" name="Text Box 39"/>
            <p:cNvSpPr txBox="1">
              <a:spLocks noChangeArrowheads="1"/>
            </p:cNvSpPr>
            <p:nvPr/>
          </p:nvSpPr>
          <p:spPr bwMode="auto">
            <a:xfrm>
              <a:off x="520" y="228"/>
              <a:ext cx="116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 dirty="0">
                  <a:ea typeface="黑体" pitchFamily="49" charset="-122"/>
                </a:rPr>
                <a:t>去核卵细胞</a:t>
              </a:r>
            </a:p>
          </p:txBody>
        </p:sp>
      </p:grpSp>
      <p:grpSp>
        <p:nvGrpSpPr>
          <p:cNvPr id="52" name="Group 40"/>
          <p:cNvGrpSpPr>
            <a:grpSpLocks/>
          </p:cNvGrpSpPr>
          <p:nvPr/>
        </p:nvGrpSpPr>
        <p:grpSpPr bwMode="auto">
          <a:xfrm>
            <a:off x="1326962" y="2486383"/>
            <a:ext cx="2159000" cy="835026"/>
            <a:chOff x="45" y="0"/>
            <a:chExt cx="1360" cy="526"/>
          </a:xfrm>
        </p:grpSpPr>
        <p:grpSp>
          <p:nvGrpSpPr>
            <p:cNvPr id="53" name="Group 41"/>
            <p:cNvGrpSpPr>
              <a:grpSpLocks/>
            </p:cNvGrpSpPr>
            <p:nvPr/>
          </p:nvGrpSpPr>
          <p:grpSpPr bwMode="auto">
            <a:xfrm>
              <a:off x="953" y="0"/>
              <a:ext cx="328" cy="417"/>
              <a:chOff x="0" y="0"/>
              <a:chExt cx="328" cy="417"/>
            </a:xfrm>
          </p:grpSpPr>
          <p:sp>
            <p:nvSpPr>
              <p:cNvPr id="55" name="Oval 42"/>
              <p:cNvSpPr>
                <a:spLocks noChangeArrowheads="1"/>
              </p:cNvSpPr>
              <p:nvPr/>
            </p:nvSpPr>
            <p:spPr bwMode="auto">
              <a:xfrm>
                <a:off x="136" y="225"/>
                <a:ext cx="192" cy="192"/>
              </a:xfrm>
              <a:prstGeom prst="ellipse">
                <a:avLst/>
              </a:prstGeom>
              <a:solidFill>
                <a:srgbClr val="FF66CC"/>
              </a:solidFill>
              <a:ln w="9525" cmpd="sng">
                <a:solidFill>
                  <a:srgbClr val="FF66CC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6" name="Line 43"/>
              <p:cNvSpPr>
                <a:spLocks noChangeShapeType="1"/>
              </p:cNvSpPr>
              <p:nvPr/>
            </p:nvSpPr>
            <p:spPr bwMode="auto">
              <a:xfrm>
                <a:off x="0" y="0"/>
                <a:ext cx="90" cy="272"/>
              </a:xfrm>
              <a:prstGeom prst="line">
                <a:avLst/>
              </a:prstGeom>
              <a:noFill/>
              <a:ln w="28575" cmpd="sng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4" name="Text Box 44"/>
            <p:cNvSpPr txBox="1">
              <a:spLocks noChangeArrowheads="1"/>
            </p:cNvSpPr>
            <p:nvPr/>
          </p:nvSpPr>
          <p:spPr bwMode="auto">
            <a:xfrm>
              <a:off x="45" y="235"/>
              <a:ext cx="136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 dirty="0">
                  <a:ea typeface="黑体" pitchFamily="49" charset="-122"/>
                </a:rPr>
                <a:t>提取细胞核</a:t>
              </a:r>
            </a:p>
          </p:txBody>
        </p:sp>
      </p:grpSp>
      <p:sp>
        <p:nvSpPr>
          <p:cNvPr id="57" name="Text Box 3"/>
          <p:cNvSpPr txBox="1">
            <a:spLocks noChangeArrowheads="1"/>
          </p:cNvSpPr>
          <p:nvPr/>
        </p:nvSpPr>
        <p:spPr bwMode="auto">
          <a:xfrm>
            <a:off x="2195746" y="5718175"/>
            <a:ext cx="437157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3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动物细胞核具有全能性</a:t>
            </a:r>
            <a:endParaRPr lang="zh-CN" altLang="en-US" sz="3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932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365404" y="892791"/>
            <a:ext cx="51803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）全能性高低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75"/>
          <a:stretch/>
        </p:blipFill>
        <p:spPr bwMode="auto">
          <a:xfrm>
            <a:off x="385076" y="2060847"/>
            <a:ext cx="8356600" cy="257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1293779" y="5332911"/>
            <a:ext cx="4572000" cy="60939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8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分化程度</a:t>
            </a:r>
            <a:r>
              <a:rPr kumimoji="1" lang="zh-CN" altLang="en-US" sz="28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低</a:t>
            </a:r>
            <a:r>
              <a:rPr kumimoji="1" lang="zh-CN" altLang="en-US" sz="28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则</a:t>
            </a:r>
            <a:r>
              <a:rPr kumimoji="1" lang="zh-CN" altLang="en-US" sz="28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全能性高。</a:t>
            </a:r>
            <a:endParaRPr kumimoji="1" lang="zh-CN" altLang="en-US" sz="2800" b="1" dirty="0"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922" y="2009924"/>
            <a:ext cx="478155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256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pic>
        <p:nvPicPr>
          <p:cNvPr id="13" name="Picture 2" descr="http://p0.qhimgs4.com/t019601c44e49c757a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59169" y="3082"/>
            <a:ext cx="5239396" cy="523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05004" y="5120003"/>
            <a:ext cx="75104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400" dirty="0" smtClean="0">
                <a:solidFill>
                  <a:srgbClr val="FF425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2018</a:t>
            </a:r>
            <a:r>
              <a:rPr lang="zh-CN" altLang="en-US" sz="2400" dirty="0">
                <a:solidFill>
                  <a:srgbClr val="FF425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年诺贝尔生理学或医学奖</a:t>
            </a:r>
            <a:r>
              <a:rPr lang="zh-CN" altLang="en-US" sz="2400" dirty="0" smtClean="0">
                <a:solidFill>
                  <a:srgbClr val="FF425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获奖者</a:t>
            </a:r>
            <a:endParaRPr lang="en-US" altLang="zh-CN" sz="2400" dirty="0" smtClean="0">
              <a:solidFill>
                <a:srgbClr val="FF425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 dirty="0" smtClean="0">
                <a:solidFill>
                  <a:srgbClr val="FF425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美国</a:t>
            </a:r>
            <a:r>
              <a:rPr lang="zh-CN" altLang="en-US" sz="2400" dirty="0">
                <a:solidFill>
                  <a:srgbClr val="FF425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科学家詹姆斯</a:t>
            </a:r>
            <a:r>
              <a:rPr lang="en-US" altLang="zh-CN" sz="2400" dirty="0">
                <a:solidFill>
                  <a:srgbClr val="FF425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·</a:t>
            </a:r>
            <a:r>
              <a:rPr lang="zh-CN" altLang="en-US" sz="2400" dirty="0">
                <a:solidFill>
                  <a:srgbClr val="FF425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艾利森和日本科学家本庶</a:t>
            </a:r>
            <a:r>
              <a:rPr lang="zh-CN" altLang="en-US" sz="2400" dirty="0" smtClean="0">
                <a:solidFill>
                  <a:srgbClr val="FF425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佑。</a:t>
            </a:r>
            <a:endParaRPr lang="en-US" altLang="zh-CN" sz="2400" dirty="0">
              <a:solidFill>
                <a:srgbClr val="FF425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400" dirty="0">
                <a:solidFill>
                  <a:srgbClr val="FF425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    </a:t>
            </a:r>
            <a:r>
              <a:rPr lang="zh-CN" altLang="en-US" sz="2400" b="1" dirty="0" smtClean="0">
                <a:solidFill>
                  <a:srgbClr val="FF425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免疫疗法</a:t>
            </a:r>
            <a:r>
              <a:rPr lang="en-US" altLang="zh-CN" sz="2400" b="1" dirty="0" smtClean="0">
                <a:solidFill>
                  <a:srgbClr val="FF425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——</a:t>
            </a:r>
            <a:r>
              <a:rPr lang="zh-CN" altLang="en-US" sz="2400" b="1" dirty="0" smtClean="0">
                <a:solidFill>
                  <a:srgbClr val="FF425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治愈癌症</a:t>
            </a:r>
            <a:endParaRPr lang="zh-CN" altLang="en-US" sz="2400" b="1" dirty="0">
              <a:solidFill>
                <a:srgbClr val="FF425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69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237719" y="1051468"/>
            <a:ext cx="29238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）定义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Group 13"/>
          <p:cNvGrpSpPr>
            <a:grpSpLocks/>
          </p:cNvGrpSpPr>
          <p:nvPr/>
        </p:nvGrpSpPr>
        <p:grpSpPr bwMode="auto">
          <a:xfrm>
            <a:off x="1046034" y="176186"/>
            <a:ext cx="2563794" cy="663645"/>
            <a:chOff x="0" y="-81751"/>
            <a:chExt cx="2563811" cy="663226"/>
          </a:xfrm>
        </p:grpSpPr>
        <p:sp>
          <p:nvSpPr>
            <p:cNvPr id="20" name="Rounded Rectangle 9"/>
            <p:cNvSpPr>
              <a:spLocks noChangeArrowheads="1"/>
            </p:cNvSpPr>
            <p:nvPr/>
          </p:nvSpPr>
          <p:spPr bwMode="auto">
            <a:xfrm>
              <a:off x="0" y="96970"/>
              <a:ext cx="467995" cy="48450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 sz="1400" i="1">
                <a:solidFill>
                  <a:srgbClr val="FFFFFF"/>
                </a:solidFill>
                <a:latin typeface="PT Sans" pitchFamily="2" charset="0"/>
                <a:sym typeface="PT Sans" pitchFamily="2" charset="0"/>
              </a:endParaRPr>
            </a:p>
          </p:txBody>
        </p:sp>
        <p:sp>
          <p:nvSpPr>
            <p:cNvPr id="21" name="矩形 28"/>
            <p:cNvSpPr>
              <a:spLocks noChangeArrowheads="1"/>
            </p:cNvSpPr>
            <p:nvPr/>
          </p:nvSpPr>
          <p:spPr bwMode="auto">
            <a:xfrm>
              <a:off x="601937" y="-81751"/>
              <a:ext cx="1961874" cy="66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</a:pPr>
              <a:r>
                <a:rPr lang="zh-CN" altLang="en-US" sz="2800" b="1" dirty="0" smtClean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癌细胞</a:t>
              </a:r>
              <a:endParaRPr lang="zh-CN" altLang="en-US" sz="28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2" name="矩形 32"/>
            <p:cNvSpPr>
              <a:spLocks noChangeArrowheads="1"/>
            </p:cNvSpPr>
            <p:nvPr/>
          </p:nvSpPr>
          <p:spPr bwMode="auto">
            <a:xfrm>
              <a:off x="0" y="107728"/>
              <a:ext cx="468630" cy="461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Calibri" pitchFamily="34" charset="0"/>
                </a:rPr>
                <a:t>3</a:t>
              </a:r>
              <a:endParaRPr lang="zh-CN" alt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11562" y="1547901"/>
            <a:ext cx="77117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机体有的细胞受到致癌因子的作用，细胞中遗传物质发生变化，就变成不受机体控制的、连续进行分裂的恶性增殖细胞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5031" l="971" r="968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19" y="3111026"/>
            <a:ext cx="392430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 descr="C:\Users\admin\Desktop\31604_930f17014c6e45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451" y="3018104"/>
            <a:ext cx="4099643" cy="319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56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314768" y="3311630"/>
            <a:ext cx="519333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）特点</a:t>
            </a:r>
            <a:endParaRPr lang="en-US" altLang="zh-CN" sz="24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）无限增殖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）易转移扩散</a:t>
            </a: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表面粘连蛋白消失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）形态结构改变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Group 13"/>
          <p:cNvGrpSpPr>
            <a:grpSpLocks/>
          </p:cNvGrpSpPr>
          <p:nvPr/>
        </p:nvGrpSpPr>
        <p:grpSpPr bwMode="auto">
          <a:xfrm>
            <a:off x="1046034" y="176186"/>
            <a:ext cx="2563794" cy="663645"/>
            <a:chOff x="0" y="-81751"/>
            <a:chExt cx="2563811" cy="663226"/>
          </a:xfrm>
        </p:grpSpPr>
        <p:sp>
          <p:nvSpPr>
            <p:cNvPr id="20" name="Rounded Rectangle 9"/>
            <p:cNvSpPr>
              <a:spLocks noChangeArrowheads="1"/>
            </p:cNvSpPr>
            <p:nvPr/>
          </p:nvSpPr>
          <p:spPr bwMode="auto">
            <a:xfrm>
              <a:off x="0" y="96970"/>
              <a:ext cx="467995" cy="48450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 sz="1400" i="1">
                <a:solidFill>
                  <a:srgbClr val="FFFFFF"/>
                </a:solidFill>
                <a:latin typeface="PT Sans" pitchFamily="2" charset="0"/>
                <a:sym typeface="PT Sans" pitchFamily="2" charset="0"/>
              </a:endParaRPr>
            </a:p>
          </p:txBody>
        </p:sp>
        <p:sp>
          <p:nvSpPr>
            <p:cNvPr id="21" name="矩形 28"/>
            <p:cNvSpPr>
              <a:spLocks noChangeArrowheads="1"/>
            </p:cNvSpPr>
            <p:nvPr/>
          </p:nvSpPr>
          <p:spPr bwMode="auto">
            <a:xfrm>
              <a:off x="601937" y="-81751"/>
              <a:ext cx="1961874" cy="66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</a:pPr>
              <a:r>
                <a:rPr lang="zh-CN" altLang="en-US" sz="2800" b="1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癌细胞</a:t>
              </a:r>
            </a:p>
          </p:txBody>
        </p:sp>
        <p:sp>
          <p:nvSpPr>
            <p:cNvPr id="22" name="矩形 32"/>
            <p:cNvSpPr>
              <a:spLocks noChangeArrowheads="1"/>
            </p:cNvSpPr>
            <p:nvPr/>
          </p:nvSpPr>
          <p:spPr bwMode="auto">
            <a:xfrm>
              <a:off x="0" y="107728"/>
              <a:ext cx="468630" cy="461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Calibri" pitchFamily="34" charset="0"/>
                </a:rPr>
                <a:t>3</a:t>
              </a:r>
              <a:endParaRPr lang="zh-CN" altLang="en-US" dirty="0"/>
            </a:p>
          </p:txBody>
        </p:sp>
      </p:grpSp>
      <p:sp>
        <p:nvSpPr>
          <p:cNvPr id="24" name="Text Box 19"/>
          <p:cNvSpPr txBox="1">
            <a:spLocks noChangeArrowheads="1"/>
          </p:cNvSpPr>
          <p:nvPr/>
        </p:nvSpPr>
        <p:spPr bwMode="auto">
          <a:xfrm>
            <a:off x="237719" y="1051468"/>
            <a:ext cx="29238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）定义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1562" y="1547901"/>
            <a:ext cx="77117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机体有的细胞受到致癌因子的作用，细胞中遗传物质发生变化，就变成不受机体控制的、连续进行分裂的恶性增殖细胞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" name="Picture 2" descr="C:\Users\admin\Desktop\biodiscover_9d28226cd3e58e1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8"/>
          <a:stretch/>
        </p:blipFill>
        <p:spPr bwMode="auto">
          <a:xfrm>
            <a:off x="372240" y="870580"/>
            <a:ext cx="7929942" cy="578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62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330116" y="1188281"/>
            <a:ext cx="61861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）致癌因素：</a:t>
            </a:r>
            <a:endParaRPr lang="en-US" altLang="zh-CN" sz="24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）物理因素：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射线、紫外线等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）化学因素：如吸烟时烟雾中的物质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）生物因素：许多种病毒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Group 13"/>
          <p:cNvGrpSpPr>
            <a:grpSpLocks/>
          </p:cNvGrpSpPr>
          <p:nvPr/>
        </p:nvGrpSpPr>
        <p:grpSpPr bwMode="auto">
          <a:xfrm>
            <a:off x="1046034" y="176186"/>
            <a:ext cx="2563794" cy="663645"/>
            <a:chOff x="0" y="-81751"/>
            <a:chExt cx="2563811" cy="663226"/>
          </a:xfrm>
        </p:grpSpPr>
        <p:sp>
          <p:nvSpPr>
            <p:cNvPr id="20" name="Rounded Rectangle 9"/>
            <p:cNvSpPr>
              <a:spLocks noChangeArrowheads="1"/>
            </p:cNvSpPr>
            <p:nvPr/>
          </p:nvSpPr>
          <p:spPr bwMode="auto">
            <a:xfrm>
              <a:off x="0" y="96970"/>
              <a:ext cx="467995" cy="48450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 sz="1400" i="1">
                <a:solidFill>
                  <a:srgbClr val="FFFFFF"/>
                </a:solidFill>
                <a:latin typeface="PT Sans" pitchFamily="2" charset="0"/>
                <a:sym typeface="PT Sans" pitchFamily="2" charset="0"/>
              </a:endParaRPr>
            </a:p>
          </p:txBody>
        </p:sp>
        <p:sp>
          <p:nvSpPr>
            <p:cNvPr id="21" name="矩形 28"/>
            <p:cNvSpPr>
              <a:spLocks noChangeArrowheads="1"/>
            </p:cNvSpPr>
            <p:nvPr/>
          </p:nvSpPr>
          <p:spPr bwMode="auto">
            <a:xfrm>
              <a:off x="601937" y="-81751"/>
              <a:ext cx="1961874" cy="66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</a:pPr>
              <a:r>
                <a:rPr lang="zh-CN" altLang="en-US" sz="2800" b="1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癌细胞</a:t>
              </a:r>
            </a:p>
          </p:txBody>
        </p:sp>
        <p:sp>
          <p:nvSpPr>
            <p:cNvPr id="22" name="矩形 32"/>
            <p:cNvSpPr>
              <a:spLocks noChangeArrowheads="1"/>
            </p:cNvSpPr>
            <p:nvPr/>
          </p:nvSpPr>
          <p:spPr bwMode="auto">
            <a:xfrm>
              <a:off x="0" y="107728"/>
              <a:ext cx="468630" cy="461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Calibri" pitchFamily="34" charset="0"/>
                </a:rPr>
                <a:t>3</a:t>
              </a:r>
              <a:endParaRPr lang="zh-CN" altLang="en-US" dirty="0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4" y="3717031"/>
            <a:ext cx="2380197" cy="269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1"/>
          <a:stretch/>
        </p:blipFill>
        <p:spPr bwMode="auto">
          <a:xfrm>
            <a:off x="2628897" y="3708774"/>
            <a:ext cx="2685455" cy="2699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558" y="3798146"/>
            <a:ext cx="3501130" cy="251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15"/>
          <p:cNvSpPr/>
          <p:nvPr/>
        </p:nvSpPr>
        <p:spPr>
          <a:xfrm>
            <a:off x="1490362" y="2786716"/>
            <a:ext cx="61059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吸烟、食用动物脂肪、饮酒、长期进行日光浴都是造成致癌危险的个人行为。   </a:t>
            </a:r>
            <a:endParaRPr lang="en-US" altLang="zh-CN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755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240425-121020191932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089" y="1949523"/>
            <a:ext cx="5491437" cy="427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 flipH="1">
            <a:off x="8094094" y="5749586"/>
            <a:ext cx="1070089" cy="1124743"/>
            <a:chOff x="0" y="0"/>
            <a:chExt cx="4072128" cy="4373236"/>
          </a:xfrm>
        </p:grpSpPr>
        <p:sp>
          <p:nvSpPr>
            <p:cNvPr id="3" name="直角三角形 43"/>
            <p:cNvSpPr>
              <a:spLocks noChangeArrowheads="1"/>
            </p:cNvSpPr>
            <p:nvPr/>
          </p:nvSpPr>
          <p:spPr bwMode="auto">
            <a:xfrm>
              <a:off x="0" y="0"/>
              <a:ext cx="4072128" cy="4373236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直角三角形 44"/>
            <p:cNvSpPr>
              <a:spLocks noChangeArrowheads="1"/>
            </p:cNvSpPr>
            <p:nvPr/>
          </p:nvSpPr>
          <p:spPr bwMode="auto">
            <a:xfrm>
              <a:off x="0" y="749346"/>
              <a:ext cx="3374376" cy="3623889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" name="直角三角形 45"/>
            <p:cNvSpPr>
              <a:spLocks noChangeArrowheads="1"/>
            </p:cNvSpPr>
            <p:nvPr/>
          </p:nvSpPr>
          <p:spPr bwMode="auto">
            <a:xfrm>
              <a:off x="0" y="1621536"/>
              <a:ext cx="2562238" cy="2751699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6" name="矩形 16"/>
          <p:cNvSpPr>
            <a:spLocks noChangeArrowheads="1"/>
          </p:cNvSpPr>
          <p:nvPr/>
        </p:nvSpPr>
        <p:spPr bwMode="auto">
          <a:xfrm flipH="1">
            <a:off x="8415451" y="176186"/>
            <a:ext cx="503237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 flipH="1">
            <a:off x="8979013" y="176186"/>
            <a:ext cx="152400" cy="538162"/>
          </a:xfrm>
          <a:prstGeom prst="rect">
            <a:avLst/>
          </a:prstGeom>
          <a:solidFill>
            <a:srgbClr val="56C7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0564E"/>
              </a:solidFill>
              <a:latin typeface="Calibri" pitchFamily="34" charset="0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 flipH="1">
            <a:off x="0" y="1"/>
            <a:ext cx="1293779" cy="1389252"/>
            <a:chOff x="0" y="0"/>
            <a:chExt cx="1600710" cy="1721654"/>
          </a:xfrm>
        </p:grpSpPr>
        <p:sp>
          <p:nvSpPr>
            <p:cNvPr id="9" name="直角三角形 31"/>
            <p:cNvSpPr>
              <a:spLocks noChangeArrowheads="1"/>
            </p:cNvSpPr>
            <p:nvPr/>
          </p:nvSpPr>
          <p:spPr bwMode="auto">
            <a:xfrm flipH="1" flipV="1">
              <a:off x="0" y="2582"/>
              <a:ext cx="1600710" cy="1719072"/>
            </a:xfrm>
            <a:prstGeom prst="rtTriangle">
              <a:avLst/>
            </a:prstGeom>
            <a:solidFill>
              <a:srgbClr val="56C7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" name="直角三角形 32"/>
            <p:cNvSpPr>
              <a:spLocks noChangeArrowheads="1"/>
            </p:cNvSpPr>
            <p:nvPr/>
          </p:nvSpPr>
          <p:spPr bwMode="auto">
            <a:xfrm flipH="1" flipV="1">
              <a:off x="306519" y="2582"/>
              <a:ext cx="1294191" cy="1389888"/>
            </a:xfrm>
            <a:prstGeom prst="rtTriangle">
              <a:avLst/>
            </a:prstGeom>
            <a:solidFill>
              <a:srgbClr val="30B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直角三角形 33"/>
            <p:cNvSpPr>
              <a:spLocks noChangeArrowheads="1"/>
            </p:cNvSpPr>
            <p:nvPr/>
          </p:nvSpPr>
          <p:spPr bwMode="auto">
            <a:xfrm flipH="1" flipV="1">
              <a:off x="783846" y="0"/>
              <a:ext cx="816864" cy="892598"/>
            </a:xfrm>
            <a:prstGeom prst="rtTriangle">
              <a:avLst/>
            </a:prstGeom>
            <a:solidFill>
              <a:srgbClr val="FA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16" name="Group 13"/>
          <p:cNvGrpSpPr>
            <a:grpSpLocks/>
          </p:cNvGrpSpPr>
          <p:nvPr/>
        </p:nvGrpSpPr>
        <p:grpSpPr bwMode="auto">
          <a:xfrm>
            <a:off x="1046034" y="176186"/>
            <a:ext cx="2563794" cy="663645"/>
            <a:chOff x="0" y="-81751"/>
            <a:chExt cx="2563811" cy="663226"/>
          </a:xfrm>
        </p:grpSpPr>
        <p:sp>
          <p:nvSpPr>
            <p:cNvPr id="17" name="Rounded Rectangle 9"/>
            <p:cNvSpPr>
              <a:spLocks noChangeArrowheads="1"/>
            </p:cNvSpPr>
            <p:nvPr/>
          </p:nvSpPr>
          <p:spPr bwMode="auto">
            <a:xfrm>
              <a:off x="0" y="96970"/>
              <a:ext cx="467995" cy="48450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 sz="1400" i="1">
                <a:solidFill>
                  <a:srgbClr val="FFFFFF"/>
                </a:solidFill>
                <a:latin typeface="PT Sans" pitchFamily="2" charset="0"/>
                <a:sym typeface="PT Sans" pitchFamily="2" charset="0"/>
              </a:endParaRPr>
            </a:p>
          </p:txBody>
        </p:sp>
        <p:sp>
          <p:nvSpPr>
            <p:cNvPr id="18" name="矩形 28"/>
            <p:cNvSpPr>
              <a:spLocks noChangeArrowheads="1"/>
            </p:cNvSpPr>
            <p:nvPr/>
          </p:nvSpPr>
          <p:spPr bwMode="auto">
            <a:xfrm>
              <a:off x="601937" y="-81751"/>
              <a:ext cx="1961874" cy="66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</a:pPr>
              <a:r>
                <a:rPr lang="zh-CN" altLang="en-US" sz="2800" b="1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癌细胞</a:t>
              </a:r>
            </a:p>
          </p:txBody>
        </p:sp>
        <p:sp>
          <p:nvSpPr>
            <p:cNvPr id="19" name="矩形 32"/>
            <p:cNvSpPr>
              <a:spLocks noChangeArrowheads="1"/>
            </p:cNvSpPr>
            <p:nvPr/>
          </p:nvSpPr>
          <p:spPr bwMode="auto">
            <a:xfrm>
              <a:off x="0" y="107728"/>
              <a:ext cx="468630" cy="461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Calibri" pitchFamily="34" charset="0"/>
                </a:rPr>
                <a:t>3</a:t>
              </a:r>
              <a:endParaRPr lang="zh-CN" altLang="en-US" dirty="0"/>
            </a:p>
          </p:txBody>
        </p:sp>
      </p:grpSp>
      <p:sp>
        <p:nvSpPr>
          <p:cNvPr id="20" name="矩形 19"/>
          <p:cNvSpPr/>
          <p:nvPr/>
        </p:nvSpPr>
        <p:spPr>
          <a:xfrm>
            <a:off x="387504" y="1426303"/>
            <a:ext cx="58496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在癌症研究界中有“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个三分之一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”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18717" y="2204864"/>
            <a:ext cx="44630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1/3 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以上的癌症是可以预防的；</a:t>
            </a:r>
          </a:p>
        </p:txBody>
      </p:sp>
      <p:sp>
        <p:nvSpPr>
          <p:cNvPr id="22" name="矩形 21"/>
          <p:cNvSpPr/>
          <p:nvPr/>
        </p:nvSpPr>
        <p:spPr>
          <a:xfrm>
            <a:off x="418717" y="296733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1/3 </a:t>
            </a:r>
            <a:r>
              <a:rPr lang="zh-CN" altLang="en-US" sz="24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癌症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经过治疗是可以延长寿命和治愈的；</a:t>
            </a:r>
          </a:p>
        </p:txBody>
      </p:sp>
      <p:sp>
        <p:nvSpPr>
          <p:cNvPr id="23" name="矩形 22"/>
          <p:cNvSpPr/>
          <p:nvPr/>
        </p:nvSpPr>
        <p:spPr>
          <a:xfrm>
            <a:off x="387504" y="393305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还有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1/3 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的癌症通过治疗是可以减轻症状、缓解症状的。</a:t>
            </a:r>
          </a:p>
        </p:txBody>
      </p:sp>
    </p:spTree>
    <p:extLst>
      <p:ext uri="{BB962C8B-B14F-4D97-AF65-F5344CB8AC3E}">
        <p14:creationId xmlns:p14="http://schemas.microsoft.com/office/powerpoint/2010/main" val="343195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1757</TotalTime>
  <Words>1713</Words>
  <Application>Microsoft Office PowerPoint</Application>
  <PresentationFormat>全屏显示(4:3)</PresentationFormat>
  <Paragraphs>192</Paragraphs>
  <Slides>21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129</cp:revision>
  <dcterms:created xsi:type="dcterms:W3CDTF">2018-10-12T10:50:30Z</dcterms:created>
  <dcterms:modified xsi:type="dcterms:W3CDTF">2018-10-22T05:22:02Z</dcterms:modified>
</cp:coreProperties>
</file>