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311" r:id="rId2"/>
    <p:sldId id="259" r:id="rId3"/>
    <p:sldId id="260" r:id="rId4"/>
    <p:sldId id="284" r:id="rId5"/>
    <p:sldId id="315" r:id="rId6"/>
    <p:sldId id="277" r:id="rId7"/>
    <p:sldId id="312" r:id="rId8"/>
    <p:sldId id="313" r:id="rId9"/>
    <p:sldId id="264" r:id="rId10"/>
    <p:sldId id="265" r:id="rId11"/>
    <p:sldId id="285" r:id="rId12"/>
    <p:sldId id="266" r:id="rId13"/>
    <p:sldId id="268" r:id="rId14"/>
    <p:sldId id="280" r:id="rId15"/>
    <p:sldId id="283" r:id="rId16"/>
    <p:sldId id="282" r:id="rId17"/>
    <p:sldId id="314" r:id="rId18"/>
    <p:sldId id="273" r:id="rId19"/>
    <p:sldId id="318" r:id="rId20"/>
    <p:sldId id="319" r:id="rId21"/>
    <p:sldId id="317" r:id="rId22"/>
    <p:sldId id="276" r:id="rId2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8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3DD8"/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44" autoAdjust="0"/>
    <p:restoredTop sz="84151" autoAdjust="0"/>
  </p:normalViewPr>
  <p:slideViewPr>
    <p:cSldViewPr snapToGrid="0" showGuides="1">
      <p:cViewPr varScale="1">
        <p:scale>
          <a:sx n="59" d="100"/>
          <a:sy n="59" d="100"/>
        </p:scale>
        <p:origin x="-1536" y="-84"/>
      </p:cViewPr>
      <p:guideLst>
        <p:guide orient="horz" pos="218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26747E-1300-4AF6-992D-A273822E81CE}" type="datetimeFigureOut">
              <a:rPr lang="zh-CN" altLang="en-US" smtClean="0"/>
              <a:t>2018/9/11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D6954A-155D-4D9B-BE13-FF2645635E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6938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犬科，包括狗，狼，狐狸，豹子</a:t>
            </a:r>
            <a:endParaRPr lang="en-US" altLang="zh-CN" dirty="0" smtClean="0"/>
          </a:p>
          <a:p>
            <a:r>
              <a:rPr lang="zh-CN" altLang="en-US" dirty="0" smtClean="0"/>
              <a:t>灰狼是一个种，家犬是其一个亚种，狗和狼属于一个种。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6954A-155D-4D9B-BE13-FF2645635E5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5882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 smtClean="0">
                <a:solidFill>
                  <a:srgbClr val="1F1F2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马与骡最大的区别就是：</a:t>
            </a:r>
            <a:r>
              <a:rPr lang="zh-CN" altLang="en-US" sz="1200" b="1" dirty="0" smtClean="0">
                <a:solidFill>
                  <a:srgbClr val="1F1F2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/>
            </a:r>
            <a:br>
              <a:rPr lang="zh-CN" altLang="en-US" sz="1200" b="1" dirty="0" smtClean="0">
                <a:solidFill>
                  <a:srgbClr val="1F1F2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</a:br>
            <a:r>
              <a:rPr lang="zh-CN" altLang="en-US" sz="1200" b="1" dirty="0" smtClean="0">
                <a:solidFill>
                  <a:srgbClr val="1F1F2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骡子是马和驴交配而成的</a:t>
            </a:r>
            <a:r>
              <a:rPr lang="en-US" altLang="zh-CN" sz="1200" b="1" dirty="0" smtClean="0">
                <a:solidFill>
                  <a:srgbClr val="1F1F2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,</a:t>
            </a:r>
            <a:r>
              <a:rPr lang="zh-CN" altLang="en-US" sz="1200" b="1" dirty="0" smtClean="0">
                <a:solidFill>
                  <a:srgbClr val="1F1F2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骡子不具备生育能力</a:t>
            </a:r>
            <a:r>
              <a:rPr lang="en-US" altLang="zh-CN" sz="1200" b="1" dirty="0" smtClean="0">
                <a:solidFill>
                  <a:srgbClr val="1F1F2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,</a:t>
            </a:r>
            <a:r>
              <a:rPr lang="zh-CN" altLang="en-US" sz="1200" b="1" dirty="0" smtClean="0">
                <a:solidFill>
                  <a:srgbClr val="1F1F2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但继承了马的体形和驴的耐力和工作能力但工作能力很强</a:t>
            </a:r>
            <a:r>
              <a:rPr lang="en-US" altLang="zh-CN" sz="1200" b="1" dirty="0" smtClean="0">
                <a:solidFill>
                  <a:srgbClr val="1F1F2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. </a:t>
            </a:r>
            <a:r>
              <a:rPr lang="en-US" altLang="zh-CN" sz="1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/>
            </a:r>
            <a:br>
              <a:rPr lang="en-US" altLang="zh-CN" sz="1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</a:br>
            <a:r>
              <a:rPr lang="zh-CN" altLang="en-US" sz="1200" b="1" dirty="0" smtClean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骡子虽与马和体形相近但比马的耳朵略长，比驴的体形大很多，耳朵比驴略短。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公马</a:t>
            </a:r>
            <a:r>
              <a:rPr lang="en-US" altLang="zh-CN" dirty="0" smtClean="0"/>
              <a:t>+</a:t>
            </a:r>
            <a:r>
              <a:rPr lang="zh-CN" altLang="en-US" dirty="0" smtClean="0"/>
              <a:t>母驴</a:t>
            </a:r>
            <a:r>
              <a:rPr lang="en-US" altLang="zh-CN" dirty="0" smtClean="0"/>
              <a:t>=</a:t>
            </a:r>
            <a:r>
              <a:rPr lang="zh-CN" altLang="en-US" dirty="0" smtClean="0"/>
              <a:t>骡</a:t>
            </a:r>
            <a:endParaRPr lang="en-US" altLang="zh-CN" dirty="0" smtClean="0"/>
          </a:p>
          <a:p>
            <a:r>
              <a:rPr lang="zh-CN" altLang="en-US" baseline="0" dirty="0" smtClean="0"/>
              <a:t>公狮</a:t>
            </a:r>
            <a:r>
              <a:rPr lang="en-US" altLang="zh-CN" baseline="0" dirty="0" smtClean="0"/>
              <a:t>+</a:t>
            </a:r>
            <a:r>
              <a:rPr lang="zh-CN" altLang="en-US" baseline="0" dirty="0" smtClean="0"/>
              <a:t>母虎</a:t>
            </a:r>
            <a:r>
              <a:rPr lang="en-US" altLang="zh-CN" baseline="0" dirty="0" smtClean="0"/>
              <a:t>=</a:t>
            </a:r>
            <a:r>
              <a:rPr lang="zh-CN" altLang="en-US" baseline="0" dirty="0" smtClean="0"/>
              <a:t>狮虎兽</a:t>
            </a:r>
            <a:endParaRPr lang="en-US" altLang="zh-CN" baseline="0" dirty="0" smtClean="0"/>
          </a:p>
          <a:p>
            <a:r>
              <a:rPr lang="zh-CN" altLang="en-US" baseline="0" dirty="0" smtClean="0"/>
              <a:t>公虎</a:t>
            </a:r>
            <a:r>
              <a:rPr lang="en-US" altLang="zh-CN" baseline="0" dirty="0" smtClean="0"/>
              <a:t>+</a:t>
            </a:r>
            <a:r>
              <a:rPr lang="zh-CN" altLang="en-US" baseline="0" dirty="0" smtClean="0"/>
              <a:t>母狮</a:t>
            </a:r>
            <a:r>
              <a:rPr lang="en-US" altLang="zh-CN" baseline="0" dirty="0" smtClean="0"/>
              <a:t>=</a:t>
            </a:r>
            <a:r>
              <a:rPr lang="zh-CN" altLang="en-US" baseline="0" dirty="0" smtClean="0"/>
              <a:t>虎狮兽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6954A-155D-4D9B-BE13-FF2645635E5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28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二倍体和四倍体是同一物种吗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6954A-155D-4D9B-BE13-FF2645635E5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0146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6954A-155D-4D9B-BE13-FF2645635E5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164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同源器官（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homologous organ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）指不同生物的某些器官在基本结构、各部分和生物体的相互关系以及</a:t>
            </a:r>
            <a:r>
              <a:rPr lang="zh-CN" alt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胚胎发育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的过程彼此相同，但在</a:t>
            </a: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外形上有时并不相似，功能上也有差别。</a:t>
            </a:r>
            <a:endParaRPr lang="zh-CN" altLang="en-US" b="1" dirty="0" smtClean="0"/>
          </a:p>
          <a:p>
            <a:endParaRPr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6954A-155D-4D9B-BE13-FF2645635E5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3755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同源器官（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homologous organ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）指不同生物的某些器官在基本结构、各部分和生物体的相互关系以及</a:t>
            </a:r>
            <a:r>
              <a:rPr lang="zh-CN" alt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胚胎发育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的过程彼此相同，但在</a:t>
            </a: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外形上有时并不相似，功能上也有差别。</a:t>
            </a:r>
            <a:endParaRPr lang="zh-CN" altLang="en-US" b="1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6954A-155D-4D9B-BE13-FF2645635E5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15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6954A-155D-4D9B-BE13-FF2645635E5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07385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还有哪些有关生物进化的例子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6954A-155D-4D9B-BE13-FF2645635E5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009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51FE-5B0B-4528-9ED9-DA66DE5E7A47}" type="datetimeFigureOut">
              <a:rPr lang="zh-CN" altLang="en-US" smtClean="0"/>
              <a:t>2018/9/11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700-6FCD-422A-9D46-43DC8FE0A7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862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51FE-5B0B-4528-9ED9-DA66DE5E7A47}" type="datetimeFigureOut">
              <a:rPr lang="zh-CN" altLang="en-US" smtClean="0"/>
              <a:t>2018/9/11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700-6FCD-422A-9D46-43DC8FE0A7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4481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51FE-5B0B-4528-9ED9-DA66DE5E7A47}" type="datetimeFigureOut">
              <a:rPr lang="zh-CN" altLang="en-US" smtClean="0"/>
              <a:t>2018/9/11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700-6FCD-422A-9D46-43DC8FE0A7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1067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51FE-5B0B-4528-9ED9-DA66DE5E7A47}" type="datetimeFigureOut">
              <a:rPr lang="zh-CN" altLang="en-US" smtClean="0"/>
              <a:t>2018/9/11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700-6FCD-422A-9D46-43DC8FE0A7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7597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51FE-5B0B-4528-9ED9-DA66DE5E7A47}" type="datetimeFigureOut">
              <a:rPr lang="zh-CN" altLang="en-US" smtClean="0"/>
              <a:t>2018/9/11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700-6FCD-422A-9D46-43DC8FE0A7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2573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51FE-5B0B-4528-9ED9-DA66DE5E7A47}" type="datetimeFigureOut">
              <a:rPr lang="zh-CN" altLang="en-US" smtClean="0"/>
              <a:t>2018/9/11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700-6FCD-422A-9D46-43DC8FE0A7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063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51FE-5B0B-4528-9ED9-DA66DE5E7A47}" type="datetimeFigureOut">
              <a:rPr lang="zh-CN" altLang="en-US" smtClean="0"/>
              <a:t>2018/9/11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700-6FCD-422A-9D46-43DC8FE0A7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081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51FE-5B0B-4528-9ED9-DA66DE5E7A47}" type="datetimeFigureOut">
              <a:rPr lang="zh-CN" altLang="en-US" smtClean="0"/>
              <a:t>2018/9/11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700-6FCD-422A-9D46-43DC8FE0A7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2851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51FE-5B0B-4528-9ED9-DA66DE5E7A47}" type="datetimeFigureOut">
              <a:rPr lang="zh-CN" altLang="en-US" smtClean="0"/>
              <a:t>2018/9/11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700-6FCD-422A-9D46-43DC8FE0A7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197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51FE-5B0B-4528-9ED9-DA66DE5E7A47}" type="datetimeFigureOut">
              <a:rPr lang="zh-CN" altLang="en-US" smtClean="0"/>
              <a:t>2018/9/11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700-6FCD-422A-9D46-43DC8FE0A7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560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51FE-5B0B-4528-9ED9-DA66DE5E7A47}" type="datetimeFigureOut">
              <a:rPr lang="zh-CN" altLang="en-US" smtClean="0"/>
              <a:t>2018/9/11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700-6FCD-422A-9D46-43DC8FE0A7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643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951FE-5B0B-4528-9ED9-DA66DE5E7A47}" type="datetimeFigureOut">
              <a:rPr lang="zh-CN" altLang="en-US" smtClean="0"/>
              <a:t>2018/9/11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BB700-6FCD-422A-9D46-43DC8FE0A7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775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ASUS\Desktop\&#29983;&#29289;&#22810;&#26679;&#24615;_&#22303;&#35910;&#35270;&#39057;.mp4" TargetMode="External"/><Relationship Id="rId2" Type="http://schemas.openxmlformats.org/officeDocument/2006/relationships/hyperlink" Target="http://video.tudou.com/v/XMjAzMjI3Mzk3Mg==.html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80695" y="6261139"/>
            <a:ext cx="3805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video.tudou.com/v/XMjAzMjI3Mzk3Mg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==.html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59242" y="2791326"/>
            <a:ext cx="4010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/>
              <a:t>生物的多样性</a:t>
            </a:r>
            <a:endParaRPr lang="zh-CN" altLang="en-US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49181" y="4219074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遗传多样性</a:t>
            </a:r>
            <a:endParaRPr lang="zh-CN" alt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617496" y="4219074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物种</a:t>
            </a:r>
            <a:r>
              <a:rPr lang="zh-CN" altLang="en-US" sz="2800" dirty="0" smtClean="0"/>
              <a:t>多样性</a:t>
            </a:r>
            <a:endParaRPr lang="zh-CN" alt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408135" y="4219074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生态系统</a:t>
            </a:r>
            <a:r>
              <a:rPr lang="zh-CN" altLang="en-US" sz="2800" dirty="0" smtClean="0"/>
              <a:t>多样性</a:t>
            </a:r>
            <a:endParaRPr lang="zh-CN" altLang="en-US" sz="2800" dirty="0"/>
          </a:p>
        </p:txBody>
      </p:sp>
      <p:cxnSp>
        <p:nvCxnSpPr>
          <p:cNvPr id="8" name="直接箭头连接符 7"/>
          <p:cNvCxnSpPr/>
          <p:nvPr/>
        </p:nvCxnSpPr>
        <p:spPr>
          <a:xfrm flipH="1">
            <a:off x="1439196" y="3560767"/>
            <a:ext cx="2484000" cy="49788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3923196" y="3560767"/>
            <a:ext cx="568593" cy="6583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3923196" y="3560767"/>
            <a:ext cx="3343878" cy="6583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3507499" y="3994485"/>
            <a:ext cx="990014" cy="9242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动作按钮: 影片 8">
            <a:hlinkClick r:id="rId3" action="ppaction://hlinkfile" highlightClick="1"/>
          </p:cNvPr>
          <p:cNvSpPr/>
          <p:nvPr/>
        </p:nvSpPr>
        <p:spPr>
          <a:xfrm>
            <a:off x="3507499" y="802104"/>
            <a:ext cx="1790922" cy="1411705"/>
          </a:xfrm>
          <a:prstGeom prst="actionButtonMovie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00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/>
      <p:bldP spid="6" grpId="0"/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777619" y="1349237"/>
            <a:ext cx="717005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指分布在一定的自然区域，具有一定的形态、结构和生理功能，而且在自然状态下能够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相互交配和繁殖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，并能产生出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可育后代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的一群生物个体。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681367" y="3697919"/>
            <a:ext cx="7086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同种个体之间能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互相交配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并产生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有生育能力的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后代。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672247" y="4262109"/>
            <a:ext cx="70957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不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同种个体之间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不能相互交配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，或交配后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不能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产生有生育能力的后代，即存在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生殖隔离。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09338" y="3015494"/>
            <a:ext cx="1600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特征：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29390" y="646154"/>
            <a:ext cx="1066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物种</a:t>
            </a:r>
          </a:p>
        </p:txBody>
      </p:sp>
      <p:sp>
        <p:nvSpPr>
          <p:cNvPr id="9" name="矩形 8"/>
          <p:cNvSpPr/>
          <p:nvPr/>
        </p:nvSpPr>
        <p:spPr>
          <a:xfrm>
            <a:off x="1768499" y="727321"/>
            <a:ext cx="37914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8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是生物分类的基本单位</a:t>
            </a:r>
          </a:p>
        </p:txBody>
      </p:sp>
    </p:spTree>
    <p:extLst>
      <p:ext uri="{BB962C8B-B14F-4D97-AF65-F5344CB8AC3E}">
        <p14:creationId xmlns:p14="http://schemas.microsoft.com/office/powerpoint/2010/main" val="4032870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4367464" y="2618907"/>
            <a:ext cx="46482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马和驴是同一物种吗？</a:t>
            </a:r>
          </a:p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骡子是一个新物种吗？为什么？</a:t>
            </a:r>
          </a:p>
        </p:txBody>
      </p:sp>
      <p:pic>
        <p:nvPicPr>
          <p:cNvPr id="7" name="Picture 4" descr="6197Y144JTCPOFS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4042610" cy="7053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949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64818" y="1647920"/>
            <a:ext cx="1223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狮虎兽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551577" y="5088404"/>
            <a:ext cx="1223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虎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狮兽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 descr="狮虎兽"/>
          <p:cNvPicPr/>
          <p:nvPr/>
        </p:nvPicPr>
        <p:blipFill>
          <a:blip r:embed="rId2"/>
          <a:stretch>
            <a:fillRect/>
          </a:stretch>
        </p:blipFill>
        <p:spPr>
          <a:xfrm>
            <a:off x="544821" y="406388"/>
            <a:ext cx="4013511" cy="3049028"/>
          </a:xfrm>
          <a:prstGeom prst="rect">
            <a:avLst/>
          </a:prstGeom>
        </p:spPr>
      </p:pic>
      <p:pic>
        <p:nvPicPr>
          <p:cNvPr id="7" name="图片 6" descr="虎狮兽"/>
          <p:cNvPicPr/>
          <p:nvPr/>
        </p:nvPicPr>
        <p:blipFill>
          <a:blip r:embed="rId3"/>
          <a:stretch>
            <a:fillRect/>
          </a:stretch>
        </p:blipFill>
        <p:spPr>
          <a:xfrm>
            <a:off x="4179837" y="3455416"/>
            <a:ext cx="4563109" cy="329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54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2.ssl.cdn.btime.com/t01e9a94575fc7901b7.jpg?size=640x4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321" y="674521"/>
            <a:ext cx="6096000" cy="38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28619" y="4921296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/>
              <a:t>斑驴</a:t>
            </a:r>
            <a:endParaRPr lang="zh-CN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53601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\Users\john\Desktop\PPT\在做\无籽西瓜.jpg无籽西瓜"/>
          <p:cNvPicPr>
            <a:picLocks noChangeAspect="1"/>
          </p:cNvPicPr>
          <p:nvPr/>
        </p:nvPicPr>
        <p:blipFill>
          <a:blip r:embed="rId3">
            <a:clrChange>
              <a:clrFrom>
                <a:srgbClr val="EDECF2">
                  <a:alpha val="100000"/>
                </a:srgbClr>
              </a:clrFrom>
              <a:clrTo>
                <a:srgbClr val="EDECF2">
                  <a:alpha val="100000"/>
                  <a:alpha val="0"/>
                </a:srgbClr>
              </a:clrTo>
            </a:clrChange>
          </a:blip>
          <a:srcRect b="4651"/>
          <a:stretch>
            <a:fillRect/>
          </a:stretch>
        </p:blipFill>
        <p:spPr bwMode="auto">
          <a:xfrm>
            <a:off x="6094095" y="2657675"/>
            <a:ext cx="3049905" cy="2278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52767" y="2934435"/>
            <a:ext cx="5541328" cy="20313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defRPr/>
            </a:pPr>
            <a:r>
              <a:rPr lang="zh-CN" altLang="en-US" sz="2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不是。因为三倍体西瓜在</a:t>
            </a:r>
            <a:r>
              <a:rPr lang="zh-CN" altLang="en-US" sz="28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减数分裂时会发生配对紊乱</a:t>
            </a:r>
            <a:r>
              <a:rPr lang="zh-CN" altLang="en-US" sz="2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，在自然情况下是不能有性生殖的。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288029" y="956276"/>
            <a:ext cx="51501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三倍体无籽西瓜是否是一种新的物种呢？</a:t>
            </a:r>
          </a:p>
        </p:txBody>
      </p:sp>
      <p:pic>
        <p:nvPicPr>
          <p:cNvPr id="9" name="图片 8" descr="A000220150318R51PPI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23" y="155892"/>
            <a:ext cx="2598420" cy="216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1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gss2.bdstatic.com/-fo3dSag_xI4khGkpoWK1HF6hhy/baike/c0%3Dbaike80%2C5%2C5%2C80%2C26/sign=ada50f1d4936acaf4ded9eae1db0e675/0824ab18972bd40753b09fd979899e510fb3099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"/>
            <a:ext cx="9144000" cy="5347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737937" y="5347385"/>
            <a:ext cx="7924800" cy="138499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  <a:defRPr/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物种约</a:t>
            </a:r>
            <a:r>
              <a:rPr lang="en-US" altLang="zh-CN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200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万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种左右，在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类型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上具有巨大的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多样性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，但在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各种层次上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具有高度的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统一性。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74" y="4156367"/>
            <a:ext cx="2138363" cy="102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6905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/>
          <p:nvPr/>
        </p:nvGrpSpPr>
        <p:grpSpPr bwMode="auto">
          <a:xfrm>
            <a:off x="1631959" y="1531795"/>
            <a:ext cx="6966614" cy="3211514"/>
            <a:chOff x="1144" y="2185"/>
            <a:chExt cx="3608" cy="2023"/>
          </a:xfrm>
          <a:noFill/>
        </p:grpSpPr>
        <p:sp>
          <p:nvSpPr>
            <p:cNvPr id="3" name="AutoShape 8"/>
            <p:cNvSpPr/>
            <p:nvPr/>
          </p:nvSpPr>
          <p:spPr bwMode="auto">
            <a:xfrm>
              <a:off x="1144" y="2361"/>
              <a:ext cx="48" cy="1728"/>
            </a:xfrm>
            <a:prstGeom prst="leftBrace">
              <a:avLst>
                <a:gd name="adj1" fmla="val 208333"/>
                <a:gd name="adj2" fmla="val 50000"/>
              </a:avLst>
            </a:prstGeom>
            <a:grp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360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" name="Text Box 9"/>
            <p:cNvSpPr txBox="1">
              <a:spLocks noChangeArrowheads="1"/>
            </p:cNvSpPr>
            <p:nvPr/>
          </p:nvSpPr>
          <p:spPr bwMode="auto">
            <a:xfrm>
              <a:off x="1344" y="2185"/>
              <a:ext cx="3360" cy="40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3600" b="1" dirty="0" smtClean="0">
                  <a:solidFill>
                    <a:schemeClr val="tx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zh-CN" altLang="en-US" sz="3600" b="1" dirty="0" smtClean="0">
                  <a:solidFill>
                    <a:schemeClr val="tx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、</a:t>
              </a:r>
              <a:r>
                <a:rPr lang="zh-CN" altLang="en-US" sz="3600" b="1" dirty="0" smtClean="0">
                  <a:solidFill>
                    <a:schemeClr val="tx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2" action="ppaction://hlinksldjump"/>
                </a:rPr>
                <a:t>生物体水平上的相似性</a:t>
              </a:r>
              <a:endParaRPr lang="zh-CN" altLang="en-US" sz="3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344" y="2762"/>
              <a:ext cx="3408" cy="40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3600" b="1" dirty="0" smtClean="0">
                  <a:solidFill>
                    <a:schemeClr val="tx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zh-CN" altLang="en-US" sz="3600" b="1" dirty="0" smtClean="0">
                  <a:solidFill>
                    <a:schemeClr val="tx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、</a:t>
              </a:r>
              <a:r>
                <a:rPr lang="zh-CN" altLang="en-US" sz="3600" b="1" dirty="0" smtClean="0">
                  <a:solidFill>
                    <a:schemeClr val="tx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器官水平上的相似性</a:t>
              </a:r>
              <a:endParaRPr lang="zh-CN" altLang="en-US" sz="3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3"/>
            <p:cNvSpPr txBox="1">
              <a:spLocks noChangeArrowheads="1"/>
            </p:cNvSpPr>
            <p:nvPr/>
          </p:nvSpPr>
          <p:spPr bwMode="auto">
            <a:xfrm>
              <a:off x="1344" y="3264"/>
              <a:ext cx="2736" cy="40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600" b="1" dirty="0" smtClean="0">
                  <a:solidFill>
                    <a:schemeClr val="tx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zh-CN" altLang="en-US" sz="3600" b="1" dirty="0" smtClean="0">
                  <a:solidFill>
                    <a:schemeClr val="tx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、</a:t>
              </a:r>
              <a:r>
                <a:rPr lang="zh-CN" altLang="en-US" sz="3600" b="1" dirty="0" smtClean="0">
                  <a:solidFill>
                    <a:schemeClr val="tx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4" action="ppaction://hlinksldjump"/>
                </a:rPr>
                <a:t>细胞水平上的相似性</a:t>
              </a:r>
              <a:endParaRPr lang="zh-CN" altLang="en-US" sz="3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 Box 12"/>
            <p:cNvSpPr txBox="1">
              <a:spLocks noChangeArrowheads="1"/>
            </p:cNvSpPr>
            <p:nvPr/>
          </p:nvSpPr>
          <p:spPr bwMode="auto">
            <a:xfrm>
              <a:off x="1336" y="3801"/>
              <a:ext cx="2976" cy="40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3600" b="1" dirty="0" smtClean="0">
                  <a:solidFill>
                    <a:schemeClr val="tx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zh-CN" altLang="en-US" sz="3600" b="1" dirty="0" smtClean="0">
                  <a:solidFill>
                    <a:schemeClr val="tx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、</a:t>
              </a:r>
              <a:r>
                <a:rPr lang="zh-CN" altLang="en-US" sz="3600" b="1" dirty="0" smtClean="0">
                  <a:solidFill>
                    <a:schemeClr val="tx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4" action="ppaction://hlinksldjump"/>
                </a:rPr>
                <a:t>分子水平上的相似性</a:t>
              </a:r>
              <a:endParaRPr lang="zh-CN" altLang="en-US" sz="3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文本框 3"/>
          <p:cNvSpPr txBox="1"/>
          <p:nvPr/>
        </p:nvSpPr>
        <p:spPr>
          <a:xfrm>
            <a:off x="453845" y="2372558"/>
            <a:ext cx="800219" cy="18205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000" b="1" dirty="0"/>
              <a:t>统 一 性</a:t>
            </a:r>
          </a:p>
        </p:txBody>
      </p:sp>
    </p:spTree>
    <p:extLst>
      <p:ext uri="{BB962C8B-B14F-4D97-AF65-F5344CB8AC3E}">
        <p14:creationId xmlns:p14="http://schemas.microsoft.com/office/powerpoint/2010/main" val="104214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9"/>
          <p:cNvSpPr txBox="1">
            <a:spLocks noChangeArrowheads="1"/>
          </p:cNvSpPr>
          <p:nvPr/>
        </p:nvSpPr>
        <p:spPr bwMode="auto">
          <a:xfrm>
            <a:off x="677863" y="1268413"/>
            <a:ext cx="5334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、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生物体水平上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的统一性</a:t>
            </a:r>
          </a:p>
        </p:txBody>
      </p:sp>
      <p:sp>
        <p:nvSpPr>
          <p:cNvPr id="14339" name="Text Box 13"/>
          <p:cNvSpPr txBox="1">
            <a:spLocks noChangeArrowheads="1"/>
          </p:cNvSpPr>
          <p:nvPr/>
        </p:nvSpPr>
        <p:spPr bwMode="auto">
          <a:xfrm>
            <a:off x="558800" y="473075"/>
            <a:ext cx="4876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 dirty="0" smtClean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生物的</a:t>
            </a:r>
            <a:r>
              <a:rPr lang="zh-CN" altLang="en-US" sz="3200" b="1" dirty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统一性</a:t>
            </a:r>
          </a:p>
        </p:txBody>
      </p:sp>
      <p:pic>
        <p:nvPicPr>
          <p:cNvPr id="14340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84" y="2171701"/>
            <a:ext cx="3427008" cy="462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915" y="2188029"/>
            <a:ext cx="3111369" cy="466997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385" y="2233158"/>
            <a:ext cx="5240615" cy="462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60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2007072810004262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196975"/>
            <a:ext cx="7543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8"/>
          <p:cNvSpPr txBox="1">
            <a:spLocks noChangeArrowheads="1"/>
          </p:cNvSpPr>
          <p:nvPr/>
        </p:nvSpPr>
        <p:spPr bwMode="auto">
          <a:xfrm>
            <a:off x="674688" y="673100"/>
            <a:ext cx="5410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、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器官水平上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的统一性</a:t>
            </a:r>
          </a:p>
        </p:txBody>
      </p:sp>
    </p:spTree>
    <p:extLst>
      <p:ext uri="{BB962C8B-B14F-4D97-AF65-F5344CB8AC3E}">
        <p14:creationId xmlns:p14="http://schemas.microsoft.com/office/powerpoint/2010/main" val="107309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" b="5582"/>
          <a:stretch/>
        </p:blipFill>
        <p:spPr>
          <a:xfrm>
            <a:off x="1124477" y="0"/>
            <a:ext cx="6895045" cy="5078313"/>
          </a:xfrm>
          <a:prstGeom prst="rect">
            <a:avLst/>
          </a:prstGeom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002261" y="5323948"/>
            <a:ext cx="5766182" cy="738664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defRPr/>
            </a:pPr>
            <a:r>
              <a:rPr lang="zh-CN" altLang="en-US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说明生物体在结构上具有统一性</a:t>
            </a:r>
            <a:endParaRPr lang="zh-CN" altLang="en-US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8200" y="2581041"/>
            <a:ext cx="1832553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同源器官</a:t>
            </a:r>
          </a:p>
        </p:txBody>
      </p:sp>
    </p:spTree>
    <p:extLst>
      <p:ext uri="{BB962C8B-B14F-4D97-AF65-F5344CB8AC3E}">
        <p14:creationId xmlns:p14="http://schemas.microsoft.com/office/powerpoint/2010/main" val="3491571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3"/>
          <p:cNvSpPr txBox="1">
            <a:spLocks noChangeArrowheads="1"/>
          </p:cNvSpPr>
          <p:nvPr/>
        </p:nvSpPr>
        <p:spPr bwMode="auto">
          <a:xfrm>
            <a:off x="499312" y="276177"/>
            <a:ext cx="43434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、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细胞水平上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的统一性</a:t>
            </a:r>
          </a:p>
          <a:p>
            <a:pPr eaLnBrk="1" hangingPunct="1"/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99312" y="4232245"/>
            <a:ext cx="4724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、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分子水平上的统一性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95704" y="4756120"/>
            <a:ext cx="8465019" cy="8309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    DNA</a:t>
            </a:r>
            <a:r>
              <a:rPr lang="zh-CN" altLang="en-US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、</a:t>
            </a:r>
            <a:r>
              <a:rPr lang="en-US" altLang="zh-CN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RNA</a:t>
            </a:r>
            <a:r>
              <a:rPr lang="zh-CN" altLang="en-US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、蛋白质等生物大分子各自的结构单体相同，连接方式</a:t>
            </a:r>
            <a:r>
              <a:rPr lang="zh-CN" altLang="en-US" sz="2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相同，作用相似。</a:t>
            </a:r>
            <a:endParaRPr lang="zh-CN" altLang="en-US" sz="2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070812" y="5587117"/>
            <a:ext cx="3074468" cy="46166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遗传物质是</a:t>
            </a:r>
            <a:r>
              <a:rPr lang="en-US" altLang="zh-CN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DNA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或</a:t>
            </a:r>
            <a:r>
              <a:rPr lang="en-US" altLang="zh-CN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RNA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572000" y="5587116"/>
            <a:ext cx="4388723" cy="46166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所有生物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共用一套遗传密码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070812" y="6110992"/>
            <a:ext cx="4476548" cy="46166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大多数的酶都是蛋白质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itchFamily="18" charset="0"/>
            </a:endParaRPr>
          </a:p>
        </p:txBody>
      </p:sp>
      <p:pic>
        <p:nvPicPr>
          <p:cNvPr id="1026" name="Picture 2" descr="http://wenwen.soso.com/p/20120209/20120209010350-8442395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425" y="851171"/>
            <a:ext cx="6477150" cy="3381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23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498475" y="1243013"/>
            <a:ext cx="4648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特创论观点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930275" y="1819275"/>
            <a:ext cx="4648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＊生物物种由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上帝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分别创造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997075" y="2360613"/>
            <a:ext cx="59594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＊一经创造出来不会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再发生改变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292475" y="2955925"/>
            <a:ext cx="52403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＊不同物种之间没有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亲缘关系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273050" y="396875"/>
            <a:ext cx="44465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多样性和统一性的解释</a:t>
            </a:r>
          </a:p>
        </p:txBody>
      </p:sp>
      <p:pic>
        <p:nvPicPr>
          <p:cNvPr id="7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06" y="3644105"/>
            <a:ext cx="3394075" cy="284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707938"/>
            <a:ext cx="3529013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941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utoUpdateAnimBg="0"/>
      <p:bldP spid="4" grpId="0" autoUpdateAnimBg="0"/>
      <p:bldP spid="5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达尔文环球之旅3"/>
          <p:cNvPicPr>
            <a:picLocks noChangeAspect="1" noChangeArrowheads="1"/>
          </p:cNvPicPr>
          <p:nvPr/>
        </p:nvPicPr>
        <p:blipFill>
          <a:blip r:embed="rId2" cstate="print">
            <a:lum bright="-1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38" name="Picture 2" descr="达尔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" y="-1"/>
            <a:ext cx="4844716" cy="360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05137" y="320842"/>
            <a:ext cx="4229043" cy="5324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/>
              <a:t>达尔文</a:t>
            </a:r>
            <a:endParaRPr lang="en-US" altLang="zh-CN" sz="4000" b="1" dirty="0" smtClean="0"/>
          </a:p>
          <a:p>
            <a:endParaRPr lang="en-US" altLang="zh-CN" sz="2800" dirty="0"/>
          </a:p>
          <a:p>
            <a:r>
              <a:rPr lang="en-US" altLang="zh-CN" sz="2800" dirty="0" smtClean="0"/>
              <a:t>1859</a:t>
            </a:r>
            <a:r>
              <a:rPr lang="zh-CN" altLang="en-US" sz="2800" dirty="0" smtClean="0"/>
              <a:t>年 出版</a:t>
            </a:r>
            <a:r>
              <a:rPr lang="en-US" altLang="zh-CN" sz="2800" dirty="0" smtClean="0">
                <a:solidFill>
                  <a:srgbClr val="FF0000"/>
                </a:solidFill>
              </a:rPr>
              <a:t>《</a:t>
            </a:r>
            <a:r>
              <a:rPr lang="zh-CN" altLang="en-US" sz="2800" dirty="0" smtClean="0">
                <a:solidFill>
                  <a:srgbClr val="FF0000"/>
                </a:solidFill>
              </a:rPr>
              <a:t>物种起源</a:t>
            </a:r>
            <a:r>
              <a:rPr lang="en-US" altLang="zh-CN" sz="2800" dirty="0" smtClean="0">
                <a:solidFill>
                  <a:srgbClr val="FF0000"/>
                </a:solidFill>
              </a:rPr>
              <a:t>》</a:t>
            </a:r>
          </a:p>
          <a:p>
            <a:endParaRPr lang="en-US" altLang="zh-CN" sz="2800" dirty="0"/>
          </a:p>
          <a:p>
            <a:r>
              <a:rPr lang="zh-CN" altLang="en-US" sz="2800" dirty="0" smtClean="0"/>
              <a:t>贝格尔号</a:t>
            </a:r>
            <a:endParaRPr lang="en-US" altLang="zh-CN" sz="2800" dirty="0" smtClean="0"/>
          </a:p>
          <a:p>
            <a:r>
              <a:rPr lang="zh-CN" altLang="en-US" sz="2400" dirty="0" smtClean="0"/>
              <a:t>英国→大西洋→南美洲→</a:t>
            </a:r>
            <a:endParaRPr lang="en-US" altLang="zh-CN" sz="2400" dirty="0" smtClean="0"/>
          </a:p>
          <a:p>
            <a:r>
              <a:rPr lang="zh-CN" altLang="en-US" sz="2400" dirty="0" smtClean="0"/>
              <a:t>太平洋→印度洋→非洲好望角</a:t>
            </a:r>
            <a:endParaRPr lang="en-US" altLang="zh-CN" sz="2400" dirty="0" smtClean="0"/>
          </a:p>
          <a:p>
            <a:r>
              <a:rPr lang="zh-CN" altLang="en-US" sz="2400" dirty="0" smtClean="0"/>
              <a:t>→南美→大西洋→英国</a:t>
            </a:r>
            <a:endParaRPr lang="en-US" altLang="zh-CN" sz="2400" dirty="0" smtClean="0"/>
          </a:p>
          <a:p>
            <a:endParaRPr lang="en-US" altLang="zh-CN" sz="2800" dirty="0"/>
          </a:p>
          <a:p>
            <a:endParaRPr lang="en-US" altLang="zh-CN" sz="4400" b="1" dirty="0" smtClean="0">
              <a:solidFill>
                <a:srgbClr val="FF0000"/>
              </a:solidFill>
            </a:endParaRPr>
          </a:p>
          <a:p>
            <a:r>
              <a:rPr lang="zh-CN" altLang="en-US" sz="4400" b="1" dirty="0" smtClean="0">
                <a:solidFill>
                  <a:srgbClr val="FF0000"/>
                </a:solidFill>
              </a:rPr>
              <a:t>“进化论”</a:t>
            </a:r>
            <a:endParaRPr lang="en-US" altLang="zh-CN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77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加拉帕戈斯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79" y="57150"/>
            <a:ext cx="8311242" cy="680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01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最初的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86" y="42069"/>
            <a:ext cx="8066314" cy="684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88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3831498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chemeClr val="tx1"/>
                </a:solidFill>
              </a:rPr>
              <a:t>进化论主要观点</a:t>
            </a:r>
            <a:endParaRPr lang="zh-CN" altLang="en-US" sz="40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8758" y="716667"/>
            <a:ext cx="858252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 smtClean="0"/>
              <a:t>1.</a:t>
            </a:r>
            <a:r>
              <a:rPr lang="zh-CN" altLang="en-US" sz="2800" dirty="0" smtClean="0"/>
              <a:t>由于</a:t>
            </a:r>
            <a:r>
              <a:rPr lang="zh-CN" altLang="en-US" sz="2800" u="sng" dirty="0" smtClean="0"/>
              <a:t>                    </a:t>
            </a:r>
            <a:r>
              <a:rPr lang="zh-CN" altLang="en-US" sz="2800" dirty="0" smtClean="0"/>
              <a:t>等因素的作用，种群可以发生变化。同一物种的不同种群生活在不同的环境中，可以发生不同的变化来</a:t>
            </a:r>
            <a:r>
              <a:rPr lang="zh-CN" altLang="en-US" sz="2800" u="sng" dirty="0" smtClean="0"/>
              <a:t>           </a:t>
            </a:r>
            <a:r>
              <a:rPr lang="zh-CN" altLang="en-US" sz="2800" dirty="0" smtClean="0"/>
              <a:t>各自的环境</a:t>
            </a:r>
            <a:r>
              <a:rPr lang="zh-CN" altLang="en-US" sz="2800" dirty="0"/>
              <a:t>，</a:t>
            </a:r>
            <a:r>
              <a:rPr lang="zh-CN" altLang="en-US" sz="2800" dirty="0" smtClean="0"/>
              <a:t>种群</a:t>
            </a:r>
            <a:r>
              <a:rPr lang="zh-CN" altLang="en-US" sz="2800" dirty="0"/>
              <a:t>之间</a:t>
            </a:r>
            <a:r>
              <a:rPr lang="zh-CN" altLang="en-US" sz="2800" dirty="0" smtClean="0"/>
              <a:t>发生</a:t>
            </a:r>
            <a:r>
              <a:rPr lang="zh-CN" altLang="en-US" sz="2800" u="sng" dirty="0" smtClean="0"/>
              <a:t>         </a:t>
            </a:r>
            <a:r>
              <a:rPr lang="zh-CN" altLang="en-US" sz="2800" dirty="0" smtClean="0"/>
              <a:t>的</a:t>
            </a:r>
            <a:r>
              <a:rPr lang="zh-CN" altLang="en-US" sz="2800" dirty="0"/>
              <a:t>分歧，一种类型可以发展出多种类型，一个物种可以发展出多个物种。</a:t>
            </a:r>
          </a:p>
          <a:p>
            <a:pPr>
              <a:lnSpc>
                <a:spcPct val="150000"/>
              </a:lnSpc>
            </a:pPr>
            <a:endParaRPr lang="en-US" altLang="zh-CN" sz="2800" dirty="0" smtClean="0"/>
          </a:p>
          <a:p>
            <a:pPr>
              <a:lnSpc>
                <a:spcPct val="150000"/>
              </a:lnSpc>
            </a:pPr>
            <a:r>
              <a:rPr lang="en-US" altLang="zh-CN" sz="2800" dirty="0" smtClean="0"/>
              <a:t>2.</a:t>
            </a:r>
            <a:r>
              <a:rPr lang="zh-CN" altLang="en-US" sz="2800" dirty="0" smtClean="0"/>
              <a:t>彼此不同而又相似的物种，由</a:t>
            </a:r>
            <a:r>
              <a:rPr lang="en-US" altLang="zh-CN" sz="2800" u="sng" dirty="0" smtClean="0"/>
              <a:t>                             </a:t>
            </a:r>
            <a:r>
              <a:rPr lang="zh-CN" altLang="en-US" sz="2800" dirty="0" smtClean="0"/>
              <a:t>发展</a:t>
            </a:r>
            <a:r>
              <a:rPr lang="zh-CN" altLang="en-US" sz="2800" dirty="0"/>
              <a:t>而</a:t>
            </a:r>
            <a:r>
              <a:rPr lang="zh-CN" altLang="en-US" sz="2800" dirty="0" smtClean="0"/>
              <a:t>来，遗传的力量使它们保持某种结构和功能的</a:t>
            </a:r>
            <a:r>
              <a:rPr lang="zh-CN" altLang="en-US" sz="2800" u="sng" dirty="0" smtClean="0"/>
              <a:t>  </a:t>
            </a:r>
            <a:r>
              <a:rPr lang="en-US" altLang="zh-CN" sz="2800" u="sng" dirty="0"/>
              <a:t> </a:t>
            </a:r>
            <a:r>
              <a:rPr lang="en-US" altLang="zh-CN" sz="2800" u="sng" dirty="0" smtClean="0"/>
              <a:t>      </a:t>
            </a:r>
            <a:r>
              <a:rPr lang="zh-CN" altLang="en-US" sz="2800" u="sng" dirty="0" smtClean="0"/>
              <a:t>              </a:t>
            </a:r>
            <a:r>
              <a:rPr lang="zh-CN" altLang="en-US" sz="2800" dirty="0" smtClean="0"/>
              <a:t>。</a:t>
            </a:r>
            <a:endParaRPr lang="zh-CN" alt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402679" y="816472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自然选择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30517" y="209658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适应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13686" y="463123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一个祖先物种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33328" y="3348156"/>
            <a:ext cx="3080084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多样性的解释</a:t>
            </a:r>
            <a:endParaRPr lang="zh-CN" alt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2197" y="5939287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统一模式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55833" y="2101517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性状</a:t>
            </a:r>
          </a:p>
        </p:txBody>
      </p:sp>
      <p:sp>
        <p:nvSpPr>
          <p:cNvPr id="11" name="矩形 10"/>
          <p:cNvSpPr/>
          <p:nvPr/>
        </p:nvSpPr>
        <p:spPr>
          <a:xfrm>
            <a:off x="3433328" y="5877731"/>
            <a:ext cx="3080084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统一性的解释</a:t>
            </a:r>
            <a:endParaRPr lang="zh-CN" alt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2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9" grpId="0"/>
      <p:bldP spid="10" grpId="0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66712" y="135077"/>
            <a:ext cx="223210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678" y="3228472"/>
            <a:ext cx="269817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/>
              <a:t>生物的多样性、</a:t>
            </a:r>
            <a:endParaRPr lang="en-US" altLang="zh-CN" sz="2800" b="1" dirty="0" smtClean="0"/>
          </a:p>
          <a:p>
            <a:r>
              <a:rPr lang="zh-CN" altLang="en-US" sz="2800" b="1" dirty="0" smtClean="0"/>
              <a:t>统一性和进化</a:t>
            </a:r>
            <a:endParaRPr lang="zh-CN" altLang="en-US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304674" y="1738101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生物体既相似</a:t>
            </a:r>
            <a:endParaRPr lang="en-US" altLang="zh-CN" sz="2400" b="1" dirty="0" smtClean="0"/>
          </a:p>
          <a:p>
            <a:r>
              <a:rPr lang="zh-CN" altLang="en-US" sz="2400" b="1" dirty="0" smtClean="0"/>
              <a:t>又相异</a:t>
            </a:r>
            <a:endParaRPr lang="zh-CN" alt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304674" y="5094095"/>
            <a:ext cx="20409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对多样性和</a:t>
            </a:r>
            <a:endParaRPr lang="en-US" altLang="zh-CN" sz="2400" b="1" dirty="0" smtClean="0"/>
          </a:p>
          <a:p>
            <a:r>
              <a:rPr lang="zh-CN" altLang="en-US" sz="2400" b="1" dirty="0" smtClean="0"/>
              <a:t>统一性的解释</a:t>
            </a:r>
            <a:endParaRPr lang="zh-CN" alt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683695" y="1035406"/>
            <a:ext cx="28680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u="sng" dirty="0" smtClean="0"/>
              <a:t>            </a:t>
            </a:r>
            <a:r>
              <a:rPr lang="zh-CN" altLang="en-US" sz="2400" b="1" dirty="0" smtClean="0"/>
              <a:t>是生物分类的</a:t>
            </a:r>
            <a:endParaRPr lang="en-US" altLang="zh-CN" sz="2400" b="1" dirty="0" smtClean="0"/>
          </a:p>
          <a:p>
            <a:r>
              <a:rPr lang="zh-CN" altLang="en-US" sz="2400" b="1" dirty="0" smtClean="0"/>
              <a:t>基本单位</a:t>
            </a:r>
            <a:endParaRPr lang="zh-CN" altLang="en-US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683695" y="2150082"/>
            <a:ext cx="3419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类型上表现为</a:t>
            </a:r>
            <a:r>
              <a:rPr lang="zh-CN" altLang="en-US" sz="2400" b="1" u="sng" dirty="0" smtClean="0"/>
              <a:t>                    </a:t>
            </a:r>
            <a:endParaRPr lang="zh-CN" alt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677853" y="2971800"/>
            <a:ext cx="3419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模式上表现为</a:t>
            </a:r>
            <a:r>
              <a:rPr lang="zh-CN" altLang="en-US" sz="2400" b="1" u="sng" dirty="0" smtClean="0"/>
              <a:t>                    </a:t>
            </a:r>
            <a:endParaRPr lang="zh-CN" altLang="en-US" sz="2400" b="1" dirty="0"/>
          </a:p>
        </p:txBody>
      </p:sp>
      <p:sp>
        <p:nvSpPr>
          <p:cNvPr id="20" name="左大括号 19"/>
          <p:cNvSpPr/>
          <p:nvPr/>
        </p:nvSpPr>
        <p:spPr>
          <a:xfrm>
            <a:off x="2919661" y="1738101"/>
            <a:ext cx="152399" cy="4186991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5839326" y="4528883"/>
            <a:ext cx="2113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u="sng" dirty="0" smtClean="0"/>
              <a:t>                   </a:t>
            </a:r>
            <a:r>
              <a:rPr lang="zh-CN" altLang="en-US" sz="2400" b="1" dirty="0" smtClean="0"/>
              <a:t>观点</a:t>
            </a:r>
            <a:endParaRPr lang="zh-CN" altLang="en-US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839325" y="5694259"/>
            <a:ext cx="2113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u="sng" dirty="0" smtClean="0"/>
              <a:t>                   </a:t>
            </a:r>
            <a:r>
              <a:rPr lang="zh-CN" altLang="en-US" sz="2400" b="1" dirty="0" smtClean="0"/>
              <a:t>观点</a:t>
            </a:r>
            <a:endParaRPr lang="zh-CN" altLang="en-US" sz="2400" b="1" dirty="0"/>
          </a:p>
        </p:txBody>
      </p:sp>
      <p:sp>
        <p:nvSpPr>
          <p:cNvPr id="24" name="左大括号 23"/>
          <p:cNvSpPr/>
          <p:nvPr/>
        </p:nvSpPr>
        <p:spPr>
          <a:xfrm>
            <a:off x="5459107" y="910875"/>
            <a:ext cx="139589" cy="2602146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左大括号 24"/>
          <p:cNvSpPr/>
          <p:nvPr/>
        </p:nvSpPr>
        <p:spPr>
          <a:xfrm>
            <a:off x="5598697" y="4567211"/>
            <a:ext cx="152400" cy="1648887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5807242" y="975043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物种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727816" y="2101956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多样性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59900" y="2923674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统一性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30889" y="4496799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特创论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62973" y="5646133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进化论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09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6" grpId="0"/>
      <p:bldP spid="27" grpId="0"/>
      <p:bldP spid="28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0468" y="809217"/>
            <a:ext cx="8350353" cy="3869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．人们将北京巴儿狗、德国猎犬、澳大利亚牧羊犬等归入家犬这个物种的根本原因是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(  )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A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．它们的形态相似	</a:t>
            </a:r>
            <a:endParaRPr lang="en-US" altLang="zh-CN" sz="28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B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．它们都能吠叫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C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．它们没有生殖隔离	</a:t>
            </a:r>
            <a:endParaRPr lang="en-US" altLang="zh-CN" sz="28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D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．这只是人们的习惯而已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5951361" y="1293284"/>
            <a:ext cx="381000" cy="87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4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C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164934" y="121693"/>
            <a:ext cx="2243137" cy="6477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416666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4190" y="866275"/>
            <a:ext cx="7228261" cy="39035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．下列对生殖隔离的理解，正确的是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(  )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A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．同种生物个体之间不存在生殖隔离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B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．不同种生物个体之间一定不能互相交配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C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．同种生物个体之间也可能存在生殖隔离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D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．不同种生物个体之间也可能产生可育后代</a:t>
            </a:r>
          </a:p>
          <a:p>
            <a:pPr>
              <a:lnSpc>
                <a:spcPct val="150000"/>
              </a:lnSpc>
            </a:pP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6981805" y="725683"/>
            <a:ext cx="381000" cy="87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4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05898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575844" y="502101"/>
            <a:ext cx="762000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.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对于人和大猩猩的骨骼可以说明（    ）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A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.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同一的细胞模式将动物、植物、真菌和众多的原生生物联系在一起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B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.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同种个体之间能相互交配并产生有生育能力的后代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C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.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生物体层次上存在某种结构与功能的统一模式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D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.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人类与大猩猩的生物体结构和功能完全相同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6512834" y="325639"/>
            <a:ext cx="381000" cy="87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4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677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463550" y="794666"/>
            <a:ext cx="8351838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4.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食人鲳是外来物种，如果让其进入我国的河流自然生长，若干年后与原产地的食人鲳相比（     ）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A.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没有任何变化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B.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很快产生生殖隔离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C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.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进化方向可能发生变化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D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.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与我国河流中鱼类杂交产生新物种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1223319" y="2068243"/>
            <a:ext cx="468398" cy="9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23450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</p:bld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2743</TotalTime>
  <Words>865</Words>
  <Application>Microsoft Office PowerPoint</Application>
  <PresentationFormat>全屏显示(4:3)</PresentationFormat>
  <Paragraphs>124</Paragraphs>
  <Slides>22</Slides>
  <Notes>8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ASUS</cp:lastModifiedBy>
  <cp:revision>121</cp:revision>
  <dcterms:created xsi:type="dcterms:W3CDTF">2017-07-27T08:03:50Z</dcterms:created>
  <dcterms:modified xsi:type="dcterms:W3CDTF">2018-09-11T04:53:24Z</dcterms:modified>
</cp:coreProperties>
</file>