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939" r:id="rId2"/>
    <p:sldId id="945" r:id="rId3"/>
    <p:sldId id="1035" r:id="rId4"/>
    <p:sldId id="1036" r:id="rId5"/>
    <p:sldId id="940" r:id="rId6"/>
    <p:sldId id="1042" r:id="rId7"/>
    <p:sldId id="1037" r:id="rId8"/>
    <p:sldId id="1040" r:id="rId9"/>
    <p:sldId id="1043" r:id="rId10"/>
    <p:sldId id="1045" r:id="rId11"/>
    <p:sldId id="1046" r:id="rId12"/>
    <p:sldId id="1047" r:id="rId13"/>
    <p:sldId id="1048" r:id="rId14"/>
    <p:sldId id="1049" r:id="rId15"/>
    <p:sldId id="1050" r:id="rId16"/>
    <p:sldId id="1051" r:id="rId17"/>
    <p:sldId id="1052" r:id="rId18"/>
    <p:sldId id="1039" r:id="rId19"/>
    <p:sldId id="1053" r:id="rId20"/>
    <p:sldId id="1038" r:id="rId21"/>
    <p:sldId id="1055" r:id="rId22"/>
    <p:sldId id="1054" r:id="rId23"/>
    <p:sldId id="1057" r:id="rId24"/>
    <p:sldId id="1059" r:id="rId25"/>
    <p:sldId id="1058" r:id="rId26"/>
    <p:sldId id="1033" r:id="rId2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443D"/>
    <a:srgbClr val="A2CDD2"/>
    <a:srgbClr val="7AB8BF"/>
    <a:srgbClr val="82BDFE"/>
    <a:srgbClr val="B2D6FE"/>
    <a:srgbClr val="5C92CF"/>
    <a:srgbClr val="FA938E"/>
    <a:srgbClr val="9CCBFE"/>
    <a:srgbClr val="AFD5D9"/>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45" autoAdjust="0"/>
    <p:restoredTop sz="90941" autoAdjust="0"/>
  </p:normalViewPr>
  <p:slideViewPr>
    <p:cSldViewPr snapToGrid="0" showGuides="1">
      <p:cViewPr>
        <p:scale>
          <a:sx n="68" d="100"/>
          <a:sy n="68" d="100"/>
        </p:scale>
        <p:origin x="-1200" y="-72"/>
      </p:cViewPr>
      <p:guideLst>
        <p:guide orient="horz" pos="2150"/>
        <p:guide pos="287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13E272-A017-45D1-BF50-E01C56DEC431}" type="datetimeFigureOut">
              <a:rPr lang="zh-CN" altLang="en-US" smtClean="0"/>
              <a:t>2018/9/3</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5DD8BC-D6FC-4DC7-95EE-0B21F35818F6}" type="slidenum">
              <a:rPr lang="zh-CN" altLang="en-US" smtClean="0"/>
              <a:t>‹#›</a:t>
            </a:fld>
            <a:endParaRPr lang="zh-CN" altLang="en-US"/>
          </a:p>
        </p:txBody>
      </p:sp>
    </p:spTree>
    <p:extLst>
      <p:ext uri="{BB962C8B-B14F-4D97-AF65-F5344CB8AC3E}">
        <p14:creationId xmlns:p14="http://schemas.microsoft.com/office/powerpoint/2010/main" val="8521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D5DD8BC-D6FC-4DC7-95EE-0B21F35818F6}"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D5DD8BC-D6FC-4DC7-95EE-0B21F35818F6}"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D5DD8BC-D6FC-4DC7-95EE-0B21F35818F6}"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t>26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E8C1BB4-362A-4FA9-8DB1-67ED03367B5F}" type="datetimeFigureOut">
              <a:rPr lang="zh-CN" altLang="en-US" smtClean="0"/>
              <a:t>2018/9/3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8A68BC-99F0-46F7-8FC8-CC50DBF267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Click="0" advTm="0">
        <p:checker/>
      </p:transition>
    </mc:Choice>
    <mc:Fallback xmlns="">
      <p:transition spd="slow" advClick="0" advTm="0">
        <p:checker/>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E8C1BB4-362A-4FA9-8DB1-67ED03367B5F}" type="datetimeFigureOut">
              <a:rPr lang="zh-CN" altLang="en-US" smtClean="0"/>
              <a:t>2018/9/3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8A68BC-99F0-46F7-8FC8-CC50DBF267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Click="0" advTm="0">
        <p:checker/>
      </p:transition>
    </mc:Choice>
    <mc:Fallback xmlns="">
      <p:transition spd="slow" advClick="0" advTm="0">
        <p:check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EE8C1BB4-362A-4FA9-8DB1-67ED03367B5F}" type="datetimeFigureOut">
              <a:rPr lang="zh-CN" altLang="en-US" smtClean="0"/>
              <a:t>2018/9/3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8A68BC-99F0-46F7-8FC8-CC50DBF267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Click="0" advTm="0">
        <p:checker/>
      </p:transition>
    </mc:Choice>
    <mc:Fallback xmlns="">
      <p:transition spd="slow" advClick="0" advTm="0">
        <p:check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6286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46291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E8C1BB4-362A-4FA9-8DB1-67ED03367B5F}" type="datetimeFigureOut">
              <a:rPr lang="zh-CN" altLang="en-US" smtClean="0"/>
              <a:t>2018/9/3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8A68BC-99F0-46F7-8FC8-CC50DBF267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Click="0" advTm="0">
        <p:checker/>
      </p:transition>
    </mc:Choice>
    <mc:Fallback xmlns="">
      <p:transition spd="slow" advClick="0" advTm="0">
        <p:check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629841"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629841" y="2505075"/>
            <a:ext cx="3868340"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4629150" y="2505075"/>
            <a:ext cx="3887391"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E8C1BB4-362A-4FA9-8DB1-67ED03367B5F}" type="datetimeFigureOut">
              <a:rPr lang="zh-CN" altLang="en-US" smtClean="0"/>
              <a:t>2018/9/3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F8A68BC-99F0-46F7-8FC8-CC50DBF267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Click="0" advTm="0">
        <p:checker/>
      </p:transition>
    </mc:Choice>
    <mc:Fallback xmlns="">
      <p:transition spd="slow" advClick="0" advTm="0">
        <p:check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E8C1BB4-362A-4FA9-8DB1-67ED03367B5F}" type="datetimeFigureOut">
              <a:rPr lang="zh-CN" altLang="en-US" smtClean="0"/>
              <a:t>2018/9/3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F8A68BC-99F0-46F7-8FC8-CC50DBF267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Click="0" advTm="0">
        <p:checker/>
      </p:transition>
    </mc:Choice>
    <mc:Fallback xmlns="">
      <p:transition spd="slow" advClick="0" advTm="0">
        <p:check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E8C1BB4-362A-4FA9-8DB1-67ED03367B5F}" type="datetimeFigureOut">
              <a:rPr lang="zh-CN" altLang="en-US" smtClean="0"/>
              <a:t>2018/9/3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F8A68BC-99F0-46F7-8FC8-CC50DBF267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Click="0" advTm="0">
        <p:checker/>
      </p:transition>
    </mc:Choice>
    <mc:Fallback xmlns="">
      <p:transition spd="slow" advClick="0" advTm="0">
        <p:check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3887391"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E8C1BB4-362A-4FA9-8DB1-67ED03367B5F}" type="datetimeFigureOut">
              <a:rPr lang="zh-CN" altLang="en-US" smtClean="0"/>
              <a:t>2018/9/3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8A68BC-99F0-46F7-8FC8-CC50DBF267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Click="0" advTm="0">
        <p:checker/>
      </p:transition>
    </mc:Choice>
    <mc:Fallback xmlns="">
      <p:transition spd="slow" advClick="0" advTm="0">
        <p:check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391"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E8C1BB4-362A-4FA9-8DB1-67ED03367B5F}" type="datetimeFigureOut">
              <a:rPr lang="zh-CN" altLang="en-US" smtClean="0"/>
              <a:t>2018/9/3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8A68BC-99F0-46F7-8FC8-CC50DBF267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Click="0" advTm="0">
        <p:checker/>
      </p:transition>
    </mc:Choice>
    <mc:Fallback xmlns="">
      <p:transition spd="slow" advClick="0" advTm="0">
        <p:check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E8C1BB4-362A-4FA9-8DB1-67ED03367B5F}" type="datetimeFigureOut">
              <a:rPr lang="zh-CN" altLang="en-US" smtClean="0"/>
              <a:t>2018/9/3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8A68BC-99F0-46F7-8FC8-CC50DBF267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Click="0" advTm="0">
        <p:checker/>
      </p:transition>
    </mc:Choice>
    <mc:Fallback xmlns="">
      <p:transition spd="slow" advClick="0" advTm="0">
        <p:checke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628650" y="365125"/>
            <a:ext cx="5800725"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E8C1BB4-362A-4FA9-8DB1-67ED03367B5F}" type="datetimeFigureOut">
              <a:rPr lang="zh-CN" altLang="en-US" smtClean="0"/>
              <a:t>2018/9/3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8A68BC-99F0-46F7-8FC8-CC50DBF267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Click="0" advTm="0">
        <p:checker/>
      </p:transition>
    </mc:Choice>
    <mc:Fallback xmlns="">
      <p:transition spd="slow" advClick="0" advTm="0">
        <p:checke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8C1BB4-362A-4FA9-8DB1-67ED03367B5F}" type="datetimeFigureOut">
              <a:rPr lang="zh-CN" altLang="en-US" smtClean="0"/>
              <a:t>2018/9/3</a:t>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8A68BC-99F0-46F7-8FC8-CC50DBF267E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500" advClick="0" advTm="0">
        <p:checker/>
      </p:transition>
    </mc:Choice>
    <mc:Fallback xmlns="">
      <p:transition spd="slow" advClick="0" advTm="0">
        <p:checker/>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image" Target="../media/image1.jpeg"/><Relationship Id="rId7" Type="http://schemas.openxmlformats.org/officeDocument/2006/relationships/slide" Target="slide16.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slide" Target="slide7.xml"/><Relationship Id="rId5" Type="http://schemas.openxmlformats.org/officeDocument/2006/relationships/image" Target="../media/image3.png"/><Relationship Id="rId4" Type="http://schemas.openxmlformats.org/officeDocument/2006/relationships/image" Target="../media/image5.png"/><Relationship Id="rId9" Type="http://schemas.openxmlformats.org/officeDocument/2006/relationships/slide" Target="slide20.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jpeg"/><Relationship Id="rId7"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slide" Target="slide4.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3.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19.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6.png"/><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slide" Target="slide7.xml"/><Relationship Id="rId5" Type="http://schemas.openxmlformats.org/officeDocument/2006/relationships/image" Target="../media/image21.jpe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slide" Target="slide25.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slide" Target="slide23.xml"/><Relationship Id="rId5" Type="http://schemas.openxmlformats.org/officeDocument/2006/relationships/image" Target="../media/image3.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23.jpeg"/><Relationship Id="rId2" Type="http://schemas.openxmlformats.org/officeDocument/2006/relationships/slideLayout" Target="../slideLayouts/slideLayout1.xml"/><Relationship Id="rId1" Type="http://schemas.openxmlformats.org/officeDocument/2006/relationships/video" Target="file:///E:\&#36951;&#20256;&#19982;&#21464;&#24322;&#35270;&#39057;\rstb5&#29483;&#21483;&#32508;&#21512;&#30151;.avi" TargetMode="External"/><Relationship Id="rId6" Type="http://schemas.openxmlformats.org/officeDocument/2006/relationships/hyperlink" Target="&#21516;&#27493;&#35838;&#31243;/&#31532;&#20845;&#31456;&#36951;&#20256;&#21644;&#21464;&#24322;/&#35270;&#39057;/&#29483;&#21483;&#32508;&#21512;&#30151;.rm" TargetMode="External"/><Relationship Id="rId5" Type="http://schemas.openxmlformats.org/officeDocument/2006/relationships/image" Target="../media/image6.png"/><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notesSlide" Target="../notesSlides/notesSlide22.xml"/><Relationship Id="rId7"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6.png"/><Relationship Id="rId10" Type="http://schemas.openxmlformats.org/officeDocument/2006/relationships/image" Target="../media/image27.jpeg"/><Relationship Id="rId4" Type="http://schemas.openxmlformats.org/officeDocument/2006/relationships/image" Target="../media/image1.jpeg"/><Relationship Id="rId9"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3.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70"/>
            <a:ext cx="9144000" cy="6866890"/>
          </a:xfrm>
          <a:prstGeom prst="rect">
            <a:avLst/>
          </a:prstGeom>
        </p:spPr>
      </p:pic>
      <p:grpSp>
        <p:nvGrpSpPr>
          <p:cNvPr id="2" name="组合 1"/>
          <p:cNvGrpSpPr/>
          <p:nvPr/>
        </p:nvGrpSpPr>
        <p:grpSpPr>
          <a:xfrm>
            <a:off x="332105" y="518160"/>
            <a:ext cx="8460740" cy="5786120"/>
            <a:chOff x="442913" y="428624"/>
            <a:chExt cx="11280774" cy="5962652"/>
          </a:xfrm>
        </p:grpSpPr>
        <p:sp>
          <p:nvSpPr>
            <p:cNvPr id="9" name="矩形: 圆角 8"/>
            <p:cNvSpPr/>
            <p:nvPr/>
          </p:nvSpPr>
          <p:spPr>
            <a:xfrm>
              <a:off x="442913" y="5232043"/>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10499725" y="428624"/>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673100" y="622300"/>
              <a:ext cx="10858500" cy="5575300"/>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1" name="TextBox 4"/>
          <p:cNvSpPr txBox="1"/>
          <p:nvPr/>
        </p:nvSpPr>
        <p:spPr>
          <a:xfrm>
            <a:off x="2802960" y="2452867"/>
            <a:ext cx="3600986" cy="746679"/>
          </a:xfrm>
          <a:prstGeom prst="rect">
            <a:avLst/>
          </a:prstGeom>
          <a:noFill/>
        </p:spPr>
        <p:txBody>
          <a:bodyPr wrap="square" rtlCol="0">
            <a:spAutoFit/>
          </a:bodyPr>
          <a:lstStyle/>
          <a:p>
            <a:pPr algn="ctr">
              <a:lnSpc>
                <a:spcPts val="6000"/>
              </a:lnSpc>
            </a:pPr>
            <a:r>
              <a:rPr lang="zh-CN" altLang="en-US" sz="3000" b="1" dirty="0">
                <a:solidFill>
                  <a:schemeClr val="tx1">
                    <a:lumMod val="95000"/>
                    <a:lumOff val="5000"/>
                  </a:schemeClr>
                </a:solidFill>
                <a:latin typeface="方正细圆简体" panose="02010601030101010101" pitchFamily="2" charset="-122"/>
                <a:ea typeface="方正细圆简体" panose="02010601030101010101" pitchFamily="2" charset="-122"/>
              </a:rPr>
              <a:t>第六章 人类</a:t>
            </a:r>
            <a:r>
              <a:rPr lang="zh-CN" altLang="en-US" sz="3000" b="1" dirty="0" smtClean="0">
                <a:solidFill>
                  <a:schemeClr val="tx1">
                    <a:lumMod val="95000"/>
                    <a:lumOff val="5000"/>
                  </a:schemeClr>
                </a:solidFill>
                <a:latin typeface="方正细圆简体" panose="02010601030101010101" pitchFamily="2" charset="-122"/>
                <a:ea typeface="方正细圆简体" panose="02010601030101010101" pitchFamily="2" charset="-122"/>
              </a:rPr>
              <a:t>遗传病</a:t>
            </a:r>
            <a:endParaRPr lang="en-US" altLang="zh-CN" sz="3000" b="1" dirty="0" smtClean="0">
              <a:solidFill>
                <a:schemeClr val="tx1">
                  <a:lumMod val="95000"/>
                  <a:lumOff val="5000"/>
                </a:schemeClr>
              </a:solidFill>
              <a:latin typeface="方正细圆简体" panose="02010601030101010101" pitchFamily="2" charset="-122"/>
              <a:ea typeface="方正细圆简体" panose="02010601030101010101" pitchFamily="2" charset="-122"/>
            </a:endParaRPr>
          </a:p>
        </p:txBody>
      </p:sp>
      <p:sp>
        <p:nvSpPr>
          <p:cNvPr id="14" name="TextBox 3"/>
          <p:cNvSpPr txBox="1"/>
          <p:nvPr/>
        </p:nvSpPr>
        <p:spPr>
          <a:xfrm>
            <a:off x="2472205" y="3621835"/>
            <a:ext cx="4561641" cy="523220"/>
          </a:xfrm>
          <a:prstGeom prst="rect">
            <a:avLst/>
          </a:prstGeom>
          <a:noFill/>
        </p:spPr>
        <p:txBody>
          <a:bodyPr wrap="square" rtlCol="0">
            <a:spAutoFit/>
          </a:bodyPr>
          <a:lstStyle/>
          <a:p>
            <a:r>
              <a:rPr lang="zh-CN" altLang="en-US" sz="2800" dirty="0">
                <a:solidFill>
                  <a:schemeClr val="tx1">
                    <a:lumMod val="95000"/>
                    <a:lumOff val="5000"/>
                  </a:schemeClr>
                </a:solidFill>
                <a:latin typeface="+mn-ea"/>
              </a:rPr>
              <a:t>第一节 人类遗传病的</a:t>
            </a:r>
            <a:r>
              <a:rPr lang="zh-CN" altLang="en-US" sz="2800" dirty="0" smtClean="0">
                <a:solidFill>
                  <a:schemeClr val="tx1">
                    <a:lumMod val="95000"/>
                    <a:lumOff val="5000"/>
                  </a:schemeClr>
                </a:solidFill>
                <a:latin typeface="+mn-ea"/>
              </a:rPr>
              <a:t>类型</a:t>
            </a:r>
            <a:endParaRPr lang="zh-CN" altLang="en-US" sz="2800" dirty="0">
              <a:solidFill>
                <a:schemeClr val="tx1">
                  <a:lumMod val="95000"/>
                  <a:lumOff val="5000"/>
                </a:schemeClr>
              </a:solidFill>
              <a:latin typeface="+mn-ea"/>
            </a:endParaRPr>
          </a:p>
        </p:txBody>
      </p:sp>
      <p:grpSp>
        <p:nvGrpSpPr>
          <p:cNvPr id="5" name="组合 4"/>
          <p:cNvGrpSpPr/>
          <p:nvPr/>
        </p:nvGrpSpPr>
        <p:grpSpPr>
          <a:xfrm>
            <a:off x="4960982" y="4757534"/>
            <a:ext cx="2260062" cy="654685"/>
            <a:chOff x="4589876" y="4440124"/>
            <a:chExt cx="3012982" cy="713436"/>
          </a:xfrm>
        </p:grpSpPr>
        <p:sp>
          <p:nvSpPr>
            <p:cNvPr id="29" name="矩形: 圆角 28"/>
            <p:cNvSpPr/>
            <p:nvPr/>
          </p:nvSpPr>
          <p:spPr>
            <a:xfrm>
              <a:off x="4848375" y="4440124"/>
              <a:ext cx="2504926" cy="713436"/>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aseline="-25000" dirty="0"/>
            </a:p>
          </p:txBody>
        </p:sp>
        <p:sp>
          <p:nvSpPr>
            <p:cNvPr id="30" name="矩形 29"/>
            <p:cNvSpPr/>
            <p:nvPr/>
          </p:nvSpPr>
          <p:spPr>
            <a:xfrm>
              <a:off x="4589876" y="4577042"/>
              <a:ext cx="3012982" cy="380115"/>
            </a:xfrm>
            <a:prstGeom prst="rect">
              <a:avLst/>
            </a:prstGeom>
          </p:spPr>
          <p:txBody>
            <a:bodyPr wrap="square">
              <a:spAutoFit/>
            </a:bodyPr>
            <a:lstStyle/>
            <a:p>
              <a:pPr algn="ctr">
                <a:lnSpc>
                  <a:spcPts val="2000"/>
                </a:lnSpc>
              </a:pPr>
              <a:r>
                <a:rPr lang="zh-CN" altLang="en-US" sz="2800" b="1" baseline="-25000" dirty="0" smtClean="0">
                  <a:solidFill>
                    <a:schemeClr val="bg1"/>
                  </a:solidFill>
                  <a:latin typeface="+mn-ea"/>
                </a:rPr>
                <a:t>浙师大 朱慧慧</a:t>
              </a:r>
              <a:endParaRPr lang="zh-CN" altLang="en-US" sz="2800" b="1" baseline="-25000" dirty="0">
                <a:solidFill>
                  <a:schemeClr val="bg1"/>
                </a:solidFill>
                <a:latin typeface="+mn-ea"/>
              </a:endParaRPr>
            </a:p>
          </p:txBody>
        </p:sp>
      </p:grpSp>
      <p:sp>
        <p:nvSpPr>
          <p:cNvPr id="35" name="矩形: 圆顶角 34"/>
          <p:cNvSpPr/>
          <p:nvPr/>
        </p:nvSpPr>
        <p:spPr>
          <a:xfrm rot="10800000">
            <a:off x="3636010" y="548640"/>
            <a:ext cx="1878965" cy="597535"/>
          </a:xfrm>
          <a:prstGeom prst="round2SameRect">
            <a:avLst>
              <a:gd name="adj1" fmla="val 21302"/>
              <a:gd name="adj2" fmla="val 0"/>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3" name="组合 2"/>
          <p:cNvGrpSpPr/>
          <p:nvPr/>
        </p:nvGrpSpPr>
        <p:grpSpPr>
          <a:xfrm>
            <a:off x="3636010" y="5735320"/>
            <a:ext cx="1878965" cy="758825"/>
            <a:chOff x="4848375" y="5799125"/>
            <a:chExt cx="2504926" cy="782650"/>
          </a:xfrm>
        </p:grpSpPr>
        <p:sp>
          <p:nvSpPr>
            <p:cNvPr id="36" name="矩形 35"/>
            <p:cNvSpPr/>
            <p:nvPr/>
          </p:nvSpPr>
          <p:spPr>
            <a:xfrm>
              <a:off x="4848375" y="6197600"/>
              <a:ext cx="2504926" cy="384175"/>
            </a:xfrm>
            <a:prstGeom prst="rect">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等腰三角形 36"/>
            <p:cNvSpPr/>
            <p:nvPr/>
          </p:nvSpPr>
          <p:spPr>
            <a:xfrm>
              <a:off x="5759985" y="5799125"/>
              <a:ext cx="690563" cy="399124"/>
            </a:xfrm>
            <a:prstGeom prst="triangle">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4" name="组合 3"/>
          <p:cNvGrpSpPr/>
          <p:nvPr/>
        </p:nvGrpSpPr>
        <p:grpSpPr>
          <a:xfrm>
            <a:off x="1106170" y="1727835"/>
            <a:ext cx="6899910" cy="2228850"/>
            <a:chOff x="2400588" y="1534224"/>
            <a:chExt cx="7423532" cy="2298022"/>
          </a:xfrm>
        </p:grpSpPr>
        <p:grpSp>
          <p:nvGrpSpPr>
            <p:cNvPr id="53" name="组合 52"/>
            <p:cNvGrpSpPr/>
            <p:nvPr/>
          </p:nvGrpSpPr>
          <p:grpSpPr>
            <a:xfrm>
              <a:off x="2400588" y="1534224"/>
              <a:ext cx="1795213" cy="2238682"/>
              <a:chOff x="-1707351" y="3178155"/>
              <a:chExt cx="1338966" cy="1669729"/>
            </a:xfrm>
          </p:grpSpPr>
          <p:pic>
            <p:nvPicPr>
              <p:cNvPr id="51" name="图片 5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360720">
                <a:off x="-1839893" y="3778712"/>
                <a:ext cx="1201714" cy="936630"/>
              </a:xfrm>
              <a:prstGeom prst="rect">
                <a:avLst/>
              </a:prstGeom>
            </p:spPr>
          </p:pic>
          <p:grpSp>
            <p:nvGrpSpPr>
              <p:cNvPr id="52" name="组合 51"/>
              <p:cNvGrpSpPr/>
              <p:nvPr/>
            </p:nvGrpSpPr>
            <p:grpSpPr>
              <a:xfrm>
                <a:off x="-1614016" y="3178155"/>
                <a:ext cx="1245631" cy="1512324"/>
                <a:chOff x="-1614016" y="3178155"/>
                <a:chExt cx="1245631" cy="1512324"/>
              </a:xfrm>
            </p:grpSpPr>
            <p:pic>
              <p:nvPicPr>
                <p:cNvPr id="50" name="图片 4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868440" flipH="1">
                  <a:off x="-1520622" y="3478369"/>
                  <a:ext cx="1392582" cy="911893"/>
                </a:xfrm>
                <a:prstGeom prst="rect">
                  <a:avLst/>
                </a:prstGeom>
              </p:spPr>
            </p:pic>
            <p:pic>
              <p:nvPicPr>
                <p:cNvPr id="49" name="图片 4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985227">
                  <a:off x="-1614016" y="3178155"/>
                  <a:ext cx="863140" cy="1512324"/>
                </a:xfrm>
                <a:prstGeom prst="rect">
                  <a:avLst/>
                </a:prstGeom>
              </p:spPr>
            </p:pic>
          </p:grpSp>
        </p:grpSp>
        <p:grpSp>
          <p:nvGrpSpPr>
            <p:cNvPr id="54" name="组合 53"/>
            <p:cNvGrpSpPr/>
            <p:nvPr/>
          </p:nvGrpSpPr>
          <p:grpSpPr>
            <a:xfrm flipH="1">
              <a:off x="8028907" y="1593564"/>
              <a:ext cx="1795213" cy="2238682"/>
              <a:chOff x="-1707351" y="3178155"/>
              <a:chExt cx="1338966" cy="1669729"/>
            </a:xfrm>
          </p:grpSpPr>
          <p:pic>
            <p:nvPicPr>
              <p:cNvPr id="55" name="图片 5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360720">
                <a:off x="-1839893" y="3778712"/>
                <a:ext cx="1201714" cy="936630"/>
              </a:xfrm>
              <a:prstGeom prst="rect">
                <a:avLst/>
              </a:prstGeom>
            </p:spPr>
          </p:pic>
          <p:grpSp>
            <p:nvGrpSpPr>
              <p:cNvPr id="56" name="组合 55"/>
              <p:cNvGrpSpPr/>
              <p:nvPr/>
            </p:nvGrpSpPr>
            <p:grpSpPr>
              <a:xfrm>
                <a:off x="-1614016" y="3178155"/>
                <a:ext cx="1245631" cy="1512324"/>
                <a:chOff x="-1614016" y="3178155"/>
                <a:chExt cx="1245631" cy="1512324"/>
              </a:xfrm>
            </p:grpSpPr>
            <p:pic>
              <p:nvPicPr>
                <p:cNvPr id="57" name="图片 5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868440" flipH="1">
                  <a:off x="-1520622" y="3478369"/>
                  <a:ext cx="1392582" cy="911893"/>
                </a:xfrm>
                <a:prstGeom prst="rect">
                  <a:avLst/>
                </a:prstGeom>
              </p:spPr>
            </p:pic>
            <p:pic>
              <p:nvPicPr>
                <p:cNvPr id="58" name="图片 5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985227">
                  <a:off x="-1614016" y="3178155"/>
                  <a:ext cx="863140" cy="1512324"/>
                </a:xfrm>
                <a:prstGeom prst="rect">
                  <a:avLst/>
                </a:prstGeom>
              </p:spPr>
            </p:pic>
          </p:grpSp>
        </p:grpSp>
      </p:grpSp>
    </p:spTree>
  </p:cSld>
  <p:clrMapOvr>
    <a:masterClrMapping/>
  </p:clrMapOvr>
  <mc:AlternateContent xmlns:mc="http://schemas.openxmlformats.org/markup-compatibility/2006" xmlns:p14="http://schemas.microsoft.com/office/powerpoint/2010/main">
    <mc:Choice Requires="p14">
      <p:transition spd="slow" p14:dur="2500" advClick="0" advTm="0">
        <p:checker/>
      </p:transition>
    </mc:Choice>
    <mc:Fallback xmlns="">
      <p:transition spd="slow" advClick="0"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2" presetClass="entr" presetSubtype="1" fill="hold" grpId="0" nodeType="withEffect">
                                  <p:stCondLst>
                                    <p:cond delay="500"/>
                                  </p:stCondLst>
                                  <p:childTnLst>
                                    <p:set>
                                      <p:cBhvr>
                                        <p:cTn id="11" dur="1" fill="hold">
                                          <p:stCondLst>
                                            <p:cond delay="0"/>
                                          </p:stCondLst>
                                        </p:cTn>
                                        <p:tgtEl>
                                          <p:spTgt spid="35"/>
                                        </p:tgtEl>
                                        <p:attrNameLst>
                                          <p:attrName>style.visibility</p:attrName>
                                        </p:attrNameLst>
                                      </p:cBhvr>
                                      <p:to>
                                        <p:strVal val="visible"/>
                                      </p:to>
                                    </p:set>
                                    <p:animEffect transition="in" filter="wipe(up)">
                                      <p:cBhvr>
                                        <p:cTn id="12" dur="500"/>
                                        <p:tgtEl>
                                          <p:spTgt spid="35"/>
                                        </p:tgtEl>
                                      </p:cBhvr>
                                    </p:animEffect>
                                  </p:childTnLst>
                                </p:cTn>
                              </p:par>
                              <p:par>
                                <p:cTn id="13" presetID="22" presetClass="entr" presetSubtype="4" fill="hold" nodeType="withEffect">
                                  <p:stCondLst>
                                    <p:cond delay="100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par>
                                <p:cTn id="16" presetID="16" presetClass="entr" presetSubtype="37" fill="hold" nodeType="withEffect">
                                  <p:stCondLst>
                                    <p:cond delay="1500"/>
                                  </p:stCondLst>
                                  <p:childTnLst>
                                    <p:set>
                                      <p:cBhvr>
                                        <p:cTn id="17" dur="1" fill="hold">
                                          <p:stCondLst>
                                            <p:cond delay="0"/>
                                          </p:stCondLst>
                                        </p:cTn>
                                        <p:tgtEl>
                                          <p:spTgt spid="4"/>
                                        </p:tgtEl>
                                        <p:attrNameLst>
                                          <p:attrName>style.visibility</p:attrName>
                                        </p:attrNameLst>
                                      </p:cBhvr>
                                      <p:to>
                                        <p:strVal val="visible"/>
                                      </p:to>
                                    </p:set>
                                    <p:animEffect transition="in" filter="barn(outVertical)">
                                      <p:cBhvr>
                                        <p:cTn id="18" dur="500"/>
                                        <p:tgtEl>
                                          <p:spTgt spid="4"/>
                                        </p:tgtEl>
                                      </p:cBhvr>
                                    </p:animEffect>
                                  </p:childTnLst>
                                </p:cTn>
                              </p:par>
                              <p:par>
                                <p:cTn id="19" presetID="26" presetClass="entr" presetSubtype="0" fill="hold" grpId="0" nodeType="withEffect">
                                  <p:stCondLst>
                                    <p:cond delay="2750"/>
                                  </p:stCondLst>
                                  <p:iterate type="lt">
                                    <p:tmPct val="6000"/>
                                  </p:iterate>
                                  <p:childTnLst>
                                    <p:set>
                                      <p:cBhvr>
                                        <p:cTn id="20" dur="1" fill="hold">
                                          <p:stCondLst>
                                            <p:cond delay="0"/>
                                          </p:stCondLst>
                                        </p:cTn>
                                        <p:tgtEl>
                                          <p:spTgt spid="11"/>
                                        </p:tgtEl>
                                        <p:attrNameLst>
                                          <p:attrName>style.visibility</p:attrName>
                                        </p:attrNameLst>
                                      </p:cBhvr>
                                      <p:to>
                                        <p:strVal val="visible"/>
                                      </p:to>
                                    </p:set>
                                    <p:animEffect transition="in" filter="wipe(down)">
                                      <p:cBhvr>
                                        <p:cTn id="21" dur="406">
                                          <p:stCondLst>
                                            <p:cond delay="0"/>
                                          </p:stCondLst>
                                        </p:cTn>
                                        <p:tgtEl>
                                          <p:spTgt spid="11"/>
                                        </p:tgtEl>
                                      </p:cBhvr>
                                    </p:animEffect>
                                    <p:anim calcmode="lin" valueType="num">
                                      <p:cBhvr>
                                        <p:cTn id="22" dur="1275"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3" dur="465"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4" dur="465" tmFilter="0, 0; 0.125,0.2665; 0.25,0.4; 0.375,0.465; 0.5,0.5;  0.625,0.535; 0.75,0.6; 0.875,0.7335; 1,1">
                                          <p:stCondLst>
                                            <p:cond delay="465"/>
                                          </p:stCondLst>
                                        </p:cTn>
                                        <p:tgtEl>
                                          <p:spTgt spid="11"/>
                                        </p:tgtEl>
                                        <p:attrNameLst>
                                          <p:attrName>ppt_y</p:attrName>
                                        </p:attrNameLst>
                                      </p:cBhvr>
                                      <p:tavLst>
                                        <p:tav tm="0" fmla="#ppt_y-sin(pi*$)/9">
                                          <p:val>
                                            <p:fltVal val="0"/>
                                          </p:val>
                                        </p:tav>
                                        <p:tav tm="100000">
                                          <p:val>
                                            <p:fltVal val="1"/>
                                          </p:val>
                                        </p:tav>
                                      </p:tavLst>
                                    </p:anim>
                                    <p:anim calcmode="lin" valueType="num">
                                      <p:cBhvr>
                                        <p:cTn id="25" dur="232" tmFilter="0, 0; 0.125,0.2665; 0.25,0.4; 0.375,0.465; 0.5,0.5;  0.625,0.535; 0.75,0.6; 0.875,0.7335; 1,1">
                                          <p:stCondLst>
                                            <p:cond delay="927"/>
                                          </p:stCondLst>
                                        </p:cTn>
                                        <p:tgtEl>
                                          <p:spTgt spid="11"/>
                                        </p:tgtEl>
                                        <p:attrNameLst>
                                          <p:attrName>ppt_y</p:attrName>
                                        </p:attrNameLst>
                                      </p:cBhvr>
                                      <p:tavLst>
                                        <p:tav tm="0" fmla="#ppt_y-sin(pi*$)/27">
                                          <p:val>
                                            <p:fltVal val="0"/>
                                          </p:val>
                                        </p:tav>
                                        <p:tav tm="100000">
                                          <p:val>
                                            <p:fltVal val="1"/>
                                          </p:val>
                                        </p:tav>
                                      </p:tavLst>
                                    </p:anim>
                                    <p:anim calcmode="lin" valueType="num">
                                      <p:cBhvr>
                                        <p:cTn id="26" dur="115" tmFilter="0, 0; 0.125,0.2665; 0.25,0.4; 0.375,0.465; 0.5,0.5;  0.625,0.535; 0.75,0.6; 0.875,0.7335; 1,1">
                                          <p:stCondLst>
                                            <p:cond delay="1159"/>
                                          </p:stCondLst>
                                        </p:cTn>
                                        <p:tgtEl>
                                          <p:spTgt spid="11"/>
                                        </p:tgtEl>
                                        <p:attrNameLst>
                                          <p:attrName>ppt_y</p:attrName>
                                        </p:attrNameLst>
                                      </p:cBhvr>
                                      <p:tavLst>
                                        <p:tav tm="0" fmla="#ppt_y-sin(pi*$)/81">
                                          <p:val>
                                            <p:fltVal val="0"/>
                                          </p:val>
                                        </p:tav>
                                        <p:tav tm="100000">
                                          <p:val>
                                            <p:fltVal val="1"/>
                                          </p:val>
                                        </p:tav>
                                      </p:tavLst>
                                    </p:anim>
                                    <p:animScale>
                                      <p:cBhvr>
                                        <p:cTn id="27" dur="18">
                                          <p:stCondLst>
                                            <p:cond delay="455"/>
                                          </p:stCondLst>
                                        </p:cTn>
                                        <p:tgtEl>
                                          <p:spTgt spid="11"/>
                                        </p:tgtEl>
                                      </p:cBhvr>
                                      <p:to x="100000" y="60000"/>
                                    </p:animScale>
                                    <p:animScale>
                                      <p:cBhvr>
                                        <p:cTn id="28" dur="116" decel="50000">
                                          <p:stCondLst>
                                            <p:cond delay="473"/>
                                          </p:stCondLst>
                                        </p:cTn>
                                        <p:tgtEl>
                                          <p:spTgt spid="11"/>
                                        </p:tgtEl>
                                      </p:cBhvr>
                                      <p:to x="100000" y="100000"/>
                                    </p:animScale>
                                    <p:animScale>
                                      <p:cBhvr>
                                        <p:cTn id="29" dur="18">
                                          <p:stCondLst>
                                            <p:cond delay="918"/>
                                          </p:stCondLst>
                                        </p:cTn>
                                        <p:tgtEl>
                                          <p:spTgt spid="11"/>
                                        </p:tgtEl>
                                      </p:cBhvr>
                                      <p:to x="100000" y="80000"/>
                                    </p:animScale>
                                    <p:animScale>
                                      <p:cBhvr>
                                        <p:cTn id="30" dur="116" decel="50000">
                                          <p:stCondLst>
                                            <p:cond delay="937"/>
                                          </p:stCondLst>
                                        </p:cTn>
                                        <p:tgtEl>
                                          <p:spTgt spid="11"/>
                                        </p:tgtEl>
                                      </p:cBhvr>
                                      <p:to x="100000" y="100000"/>
                                    </p:animScale>
                                    <p:animScale>
                                      <p:cBhvr>
                                        <p:cTn id="31" dur="18">
                                          <p:stCondLst>
                                            <p:cond delay="1149"/>
                                          </p:stCondLst>
                                        </p:cTn>
                                        <p:tgtEl>
                                          <p:spTgt spid="11"/>
                                        </p:tgtEl>
                                      </p:cBhvr>
                                      <p:to x="100000" y="90000"/>
                                    </p:animScale>
                                    <p:animScale>
                                      <p:cBhvr>
                                        <p:cTn id="32" dur="116" decel="50000">
                                          <p:stCondLst>
                                            <p:cond delay="1168"/>
                                          </p:stCondLst>
                                        </p:cTn>
                                        <p:tgtEl>
                                          <p:spTgt spid="11"/>
                                        </p:tgtEl>
                                      </p:cBhvr>
                                      <p:to x="100000" y="100000"/>
                                    </p:animScale>
                                    <p:animScale>
                                      <p:cBhvr>
                                        <p:cTn id="33" dur="18">
                                          <p:stCondLst>
                                            <p:cond delay="1266"/>
                                          </p:stCondLst>
                                        </p:cTn>
                                        <p:tgtEl>
                                          <p:spTgt spid="11"/>
                                        </p:tgtEl>
                                      </p:cBhvr>
                                      <p:to x="100000" y="95000"/>
                                    </p:animScale>
                                    <p:animScale>
                                      <p:cBhvr>
                                        <p:cTn id="34" dur="116" decel="50000">
                                          <p:stCondLst>
                                            <p:cond delay="1284"/>
                                          </p:stCondLst>
                                        </p:cTn>
                                        <p:tgtEl>
                                          <p:spTgt spid="11"/>
                                        </p:tgtEl>
                                      </p:cBhvr>
                                      <p:to x="100000" y="100000"/>
                                    </p:animScale>
                                  </p:childTnLst>
                                </p:cTn>
                              </p:par>
                              <p:par>
                                <p:cTn id="35" presetID="41" presetClass="entr" presetSubtype="0" fill="hold" grpId="0" nodeType="withEffect">
                                  <p:stCondLst>
                                    <p:cond delay="4000"/>
                                  </p:stCondLst>
                                  <p:iterate type="lt">
                                    <p:tmPct val="10000"/>
                                  </p:iterate>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4"/>
                                        </p:tgtEl>
                                        <p:attrNameLst>
                                          <p:attrName>ppt_y</p:attrName>
                                        </p:attrNameLst>
                                      </p:cBhvr>
                                      <p:tavLst>
                                        <p:tav tm="0">
                                          <p:val>
                                            <p:strVal val="#ppt_y"/>
                                          </p:val>
                                        </p:tav>
                                        <p:tav tm="100000">
                                          <p:val>
                                            <p:strVal val="#ppt_y"/>
                                          </p:val>
                                        </p:tav>
                                      </p:tavLst>
                                    </p:anim>
                                    <p:anim calcmode="lin" valueType="num">
                                      <p:cBhvr>
                                        <p:cTn id="3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4"/>
                                        </p:tgtEl>
                                      </p:cBhvr>
                                    </p:animEffect>
                                  </p:childTnLst>
                                </p:cTn>
                              </p:par>
                              <p:par>
                                <p:cTn id="42" presetID="53" presetClass="entr" presetSubtype="16" fill="hold" nodeType="withEffect">
                                  <p:stCondLst>
                                    <p:cond delay="450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ppt_w</p:attrName>
                                        </p:attrNameLst>
                                      </p:cBhvr>
                                      <p:tavLst>
                                        <p:tav tm="0">
                                          <p:val>
                                            <p:fltVal val="0"/>
                                          </p:val>
                                        </p:tav>
                                        <p:tav tm="100000">
                                          <p:val>
                                            <p:strVal val="#ppt_w"/>
                                          </p:val>
                                        </p:tav>
                                      </p:tavLst>
                                    </p:anim>
                                    <p:anim calcmode="lin" valueType="num">
                                      <p:cBhvr>
                                        <p:cTn id="45" dur="500" fill="hold"/>
                                        <p:tgtEl>
                                          <p:spTgt spid="5"/>
                                        </p:tgtEl>
                                        <p:attrNameLst>
                                          <p:attrName>ppt_h</p:attrName>
                                        </p:attrNameLst>
                                      </p:cBhvr>
                                      <p:tavLst>
                                        <p:tav tm="0">
                                          <p:val>
                                            <p:fltVal val="0"/>
                                          </p:val>
                                        </p:tav>
                                        <p:tav tm="100000">
                                          <p:val>
                                            <p:strVal val="#ppt_h"/>
                                          </p:val>
                                        </p:tav>
                                      </p:tavLst>
                                    </p:anim>
                                    <p:animEffect transition="in" filter="fade">
                                      <p:cBhvr>
                                        <p:cTn id="4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35"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590"/>
            <a:ext cx="9144000" cy="6915150"/>
          </a:xfrm>
          <a:prstGeom prst="rect">
            <a:avLst/>
          </a:prstGeom>
        </p:spPr>
      </p:pic>
      <p:grpSp>
        <p:nvGrpSpPr>
          <p:cNvPr id="2" name="组合 1"/>
          <p:cNvGrpSpPr/>
          <p:nvPr/>
        </p:nvGrpSpPr>
        <p:grpSpPr>
          <a:xfrm>
            <a:off x="332105" y="494665"/>
            <a:ext cx="8460740" cy="5840730"/>
            <a:chOff x="442913" y="428624"/>
            <a:chExt cx="11280774" cy="5962652"/>
          </a:xfrm>
        </p:grpSpPr>
        <p:sp>
          <p:nvSpPr>
            <p:cNvPr id="9" name="矩形: 圆角 8"/>
            <p:cNvSpPr/>
            <p:nvPr/>
          </p:nvSpPr>
          <p:spPr>
            <a:xfrm>
              <a:off x="442913" y="5232043"/>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10499725" y="428624"/>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673100" y="622300"/>
              <a:ext cx="10858500" cy="5575300"/>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2" name="组合 11"/>
          <p:cNvGrpSpPr/>
          <p:nvPr/>
        </p:nvGrpSpPr>
        <p:grpSpPr>
          <a:xfrm rot="3647498">
            <a:off x="328879" y="1431439"/>
            <a:ext cx="1089469" cy="870101"/>
            <a:chOff x="3427504" y="564966"/>
            <a:chExt cx="2219438" cy="1772546"/>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478155" flipH="1">
              <a:off x="3650950" y="341520"/>
              <a:ext cx="1772546" cy="2219438"/>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50612" flipH="1">
              <a:off x="4051643" y="712184"/>
              <a:ext cx="1392582" cy="911893"/>
            </a:xfrm>
            <a:prstGeom prst="rect">
              <a:avLst/>
            </a:prstGeom>
          </p:spPr>
        </p:pic>
      </p:grpSp>
      <p:sp>
        <p:nvSpPr>
          <p:cNvPr id="49" name="矩形 48"/>
          <p:cNvSpPr/>
          <p:nvPr/>
        </p:nvSpPr>
        <p:spPr>
          <a:xfrm>
            <a:off x="1774789" y="1267097"/>
            <a:ext cx="4046969" cy="766430"/>
          </a:xfrm>
          <a:prstGeom prst="rect">
            <a:avLst/>
          </a:prstGeom>
        </p:spPr>
        <p:txBody>
          <a:bodyPr wrap="none" lIns="0" tIns="0" rIns="0" bIns="0">
            <a:noAutofit/>
          </a:bodyPr>
          <a:lstStyle/>
          <a:p>
            <a:pPr defTabSz="1218565">
              <a:defRPr/>
            </a:pPr>
            <a:r>
              <a:rPr lang="zh-CN" altLang="en-US" sz="4000" b="1" dirty="0" smtClean="0">
                <a:solidFill>
                  <a:schemeClr val="tx1">
                    <a:lumMod val="95000"/>
                    <a:lumOff val="5000"/>
                  </a:schemeClr>
                </a:solidFill>
                <a:latin typeface="+mn-ea"/>
              </a:rPr>
              <a:t>什么是遗传病？</a:t>
            </a:r>
            <a:endParaRPr lang="zh-CN" altLang="en-US" sz="4000" b="1" dirty="0">
              <a:solidFill>
                <a:schemeClr val="tx1">
                  <a:lumMod val="95000"/>
                  <a:lumOff val="5000"/>
                </a:schemeClr>
              </a:solidFill>
              <a:latin typeface="+mn-ea"/>
            </a:endParaRPr>
          </a:p>
        </p:txBody>
      </p:sp>
      <p:sp>
        <p:nvSpPr>
          <p:cNvPr id="4" name="矩形 3"/>
          <p:cNvSpPr/>
          <p:nvPr/>
        </p:nvSpPr>
        <p:spPr>
          <a:xfrm>
            <a:off x="1617785" y="2238403"/>
            <a:ext cx="6611815" cy="1405193"/>
          </a:xfrm>
          <a:prstGeom prst="rect">
            <a:avLst/>
          </a:prstGeom>
        </p:spPr>
        <p:txBody>
          <a:bodyPr wrap="square">
            <a:spAutoFit/>
          </a:bodyPr>
          <a:lstStyle/>
          <a:p>
            <a:pPr>
              <a:lnSpc>
                <a:spcPct val="150000"/>
              </a:lnSpc>
            </a:pPr>
            <a:r>
              <a:rPr lang="zh-CN" altLang="en-US" sz="2000" b="1" dirty="0">
                <a:solidFill>
                  <a:schemeClr val="tx1">
                    <a:lumMod val="95000"/>
                    <a:lumOff val="5000"/>
                  </a:schemeClr>
                </a:solidFill>
                <a:latin typeface="+mn-ea"/>
              </a:rPr>
              <a:t>凡是由于生殖细胞或受精卵里的</a:t>
            </a:r>
            <a:r>
              <a:rPr lang="zh-CN" altLang="en-US" sz="2000" b="1" dirty="0">
                <a:solidFill>
                  <a:srgbClr val="FF0000"/>
                </a:solidFill>
                <a:latin typeface="+mn-ea"/>
              </a:rPr>
              <a:t>遗传物质</a:t>
            </a:r>
            <a:r>
              <a:rPr lang="zh-CN" altLang="en-US" sz="2000" b="1" dirty="0">
                <a:solidFill>
                  <a:schemeClr val="tx1">
                    <a:lumMod val="95000"/>
                    <a:lumOff val="5000"/>
                  </a:schemeClr>
                </a:solidFill>
                <a:latin typeface="+mn-ea"/>
              </a:rPr>
              <a:t>发生了</a:t>
            </a:r>
            <a:r>
              <a:rPr lang="zh-CN" altLang="en-US" sz="2000" b="1" dirty="0">
                <a:solidFill>
                  <a:srgbClr val="FF0000"/>
                </a:solidFill>
                <a:latin typeface="+mn-ea"/>
              </a:rPr>
              <a:t>改变</a:t>
            </a:r>
            <a:r>
              <a:rPr lang="zh-CN" altLang="en-US" sz="2000" b="1" dirty="0">
                <a:solidFill>
                  <a:schemeClr val="tx1">
                    <a:lumMod val="95000"/>
                    <a:lumOff val="5000"/>
                  </a:schemeClr>
                </a:solidFill>
                <a:latin typeface="+mn-ea"/>
              </a:rPr>
              <a:t>，从而使发育成的个体</a:t>
            </a:r>
            <a:r>
              <a:rPr lang="zh-CN" altLang="en-US" sz="2000" b="1" dirty="0">
                <a:solidFill>
                  <a:srgbClr val="FF0000"/>
                </a:solidFill>
                <a:latin typeface="+mn-ea"/>
              </a:rPr>
              <a:t>患疾病</a:t>
            </a:r>
            <a:r>
              <a:rPr lang="zh-CN" altLang="en-US" sz="2000" b="1" dirty="0">
                <a:solidFill>
                  <a:schemeClr val="tx1">
                    <a:lumMod val="95000"/>
                    <a:lumOff val="5000"/>
                  </a:schemeClr>
                </a:solidFill>
                <a:latin typeface="+mn-ea"/>
              </a:rPr>
              <a:t>，这类疾病都称为</a:t>
            </a:r>
            <a:r>
              <a:rPr lang="zh-CN" altLang="en-US" sz="2000" b="1" dirty="0">
                <a:solidFill>
                  <a:srgbClr val="FF0000"/>
                </a:solidFill>
                <a:latin typeface="+mn-ea"/>
              </a:rPr>
              <a:t>遗传性疾病</a:t>
            </a:r>
            <a:r>
              <a:rPr lang="zh-CN" altLang="en-US" sz="2000" b="1" dirty="0">
                <a:solidFill>
                  <a:schemeClr val="tx1">
                    <a:lumMod val="95000"/>
                    <a:lumOff val="5000"/>
                  </a:schemeClr>
                </a:solidFill>
                <a:latin typeface="+mn-ea"/>
              </a:rPr>
              <a:t>，简称</a:t>
            </a:r>
            <a:r>
              <a:rPr lang="zh-CN" altLang="en-US" sz="2000" b="1" dirty="0">
                <a:solidFill>
                  <a:srgbClr val="FF0000"/>
                </a:solidFill>
                <a:latin typeface="+mn-ea"/>
              </a:rPr>
              <a:t>遗传病</a:t>
            </a:r>
            <a:r>
              <a:rPr lang="zh-CN" altLang="en-US" sz="2000" b="1" dirty="0">
                <a:solidFill>
                  <a:schemeClr val="tx1">
                    <a:lumMod val="95000"/>
                    <a:lumOff val="5000"/>
                  </a:schemeClr>
                </a:solidFill>
                <a:latin typeface="+mn-ea"/>
              </a:rPr>
              <a:t>。</a:t>
            </a:r>
            <a:endParaRPr lang="zh-CN" altLang="en-US" sz="4400" b="1" dirty="0">
              <a:solidFill>
                <a:schemeClr val="tx1">
                  <a:lumMod val="95000"/>
                  <a:lumOff val="5000"/>
                </a:schemeClr>
              </a:solidFill>
              <a:latin typeface="+mn-ea"/>
            </a:endParaRPr>
          </a:p>
        </p:txBody>
      </p:sp>
      <p:sp>
        <p:nvSpPr>
          <p:cNvPr id="34" name="矩形 33"/>
          <p:cNvSpPr/>
          <p:nvPr/>
        </p:nvSpPr>
        <p:spPr>
          <a:xfrm>
            <a:off x="1064527" y="4289306"/>
            <a:ext cx="7269323" cy="493709"/>
          </a:xfrm>
          <a:prstGeom prst="rect">
            <a:avLst/>
          </a:prstGeom>
        </p:spPr>
        <p:style>
          <a:lnRef idx="1">
            <a:schemeClr val="accent2"/>
          </a:lnRef>
          <a:fillRef idx="2">
            <a:schemeClr val="accent2"/>
          </a:fillRef>
          <a:effectRef idx="1">
            <a:schemeClr val="accent2"/>
          </a:effectRef>
          <a:fontRef idx="minor">
            <a:schemeClr val="dk1"/>
          </a:fontRef>
        </p:style>
        <p:txBody>
          <a:bodyPr wrap="none" lIns="0" tIns="0" rIns="0" bIns="0">
            <a:noAutofit/>
          </a:bodyPr>
          <a:lstStyle/>
          <a:p>
            <a:pPr defTabSz="1218565">
              <a:defRPr/>
            </a:pPr>
            <a:r>
              <a:rPr lang="zh-CN" altLang="en-US" sz="2800" b="1" dirty="0" smtClean="0">
                <a:solidFill>
                  <a:schemeClr val="tx1">
                    <a:lumMod val="95000"/>
                    <a:lumOff val="5000"/>
                  </a:schemeClr>
                </a:solidFill>
                <a:latin typeface="+mn-ea"/>
              </a:rPr>
              <a:t>先天性疾病、家族性疾病、遗传病有何区别？</a:t>
            </a:r>
            <a:endParaRPr lang="zh-CN" altLang="en-US" sz="2800" b="1" dirty="0">
              <a:solidFill>
                <a:schemeClr val="tx1">
                  <a:lumMod val="95000"/>
                  <a:lumOff val="5000"/>
                </a:schemeClr>
              </a:solidFill>
              <a:latin typeface="+mn-ea"/>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500"/>
                                        <p:tgtEl>
                                          <p:spTgt spid="49"/>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ppt_x"/>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 grpId="0"/>
      <p:bldP spid="3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590"/>
            <a:ext cx="9144000" cy="6915150"/>
          </a:xfrm>
          <a:prstGeom prst="rect">
            <a:avLst/>
          </a:prstGeom>
        </p:spPr>
      </p:pic>
      <p:grpSp>
        <p:nvGrpSpPr>
          <p:cNvPr id="2" name="组合 1"/>
          <p:cNvGrpSpPr/>
          <p:nvPr/>
        </p:nvGrpSpPr>
        <p:grpSpPr>
          <a:xfrm>
            <a:off x="332105" y="494665"/>
            <a:ext cx="8460740" cy="5840730"/>
            <a:chOff x="442913" y="428624"/>
            <a:chExt cx="11280774" cy="5962652"/>
          </a:xfrm>
        </p:grpSpPr>
        <p:sp>
          <p:nvSpPr>
            <p:cNvPr id="9" name="矩形: 圆角 8"/>
            <p:cNvSpPr/>
            <p:nvPr/>
          </p:nvSpPr>
          <p:spPr>
            <a:xfrm>
              <a:off x="442913" y="5232043"/>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10499725" y="428624"/>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673100" y="622300"/>
              <a:ext cx="10858500" cy="5575300"/>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2" name="组合 11"/>
          <p:cNvGrpSpPr/>
          <p:nvPr/>
        </p:nvGrpSpPr>
        <p:grpSpPr>
          <a:xfrm rot="3647498">
            <a:off x="328879" y="1431439"/>
            <a:ext cx="1089469" cy="870101"/>
            <a:chOff x="3427504" y="564966"/>
            <a:chExt cx="2219438" cy="1772546"/>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478155" flipH="1">
              <a:off x="3650950" y="341520"/>
              <a:ext cx="1772546" cy="2219438"/>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50612" flipH="1">
              <a:off x="4051643" y="712184"/>
              <a:ext cx="1392582" cy="911893"/>
            </a:xfrm>
            <a:prstGeom prst="rect">
              <a:avLst/>
            </a:prstGeom>
          </p:spPr>
        </p:pic>
      </p:grpSp>
      <p:sp>
        <p:nvSpPr>
          <p:cNvPr id="27" name="Text Box 2"/>
          <p:cNvSpPr txBox="1">
            <a:spLocks noChangeArrowheads="1"/>
          </p:cNvSpPr>
          <p:nvPr/>
        </p:nvSpPr>
        <p:spPr bwMode="auto">
          <a:xfrm>
            <a:off x="1772529" y="106610"/>
            <a:ext cx="5725551" cy="46166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a:spcBef>
                <a:spcPct val="50000"/>
              </a:spcBef>
            </a:pPr>
            <a:r>
              <a:rPr kumimoji="1" lang="zh-CN" altLang="en-US" sz="2400" dirty="0">
                <a:solidFill>
                  <a:schemeClr val="tx1"/>
                </a:solidFill>
                <a:latin typeface="Times New Roman" pitchFamily="18" charset="0"/>
                <a:ea typeface="华文中宋" pitchFamily="2" charset="-122"/>
              </a:rPr>
              <a:t>先天性疾病、家族性疾病与遗传病</a:t>
            </a:r>
            <a:r>
              <a:rPr kumimoji="1" lang="zh-CN" altLang="en-US" sz="2400" dirty="0" smtClean="0">
                <a:solidFill>
                  <a:schemeClr val="tx1"/>
                </a:solidFill>
                <a:latin typeface="Times New Roman" pitchFamily="18" charset="0"/>
                <a:ea typeface="华文中宋" pitchFamily="2" charset="-122"/>
              </a:rPr>
              <a:t>的区别</a:t>
            </a:r>
            <a:endParaRPr kumimoji="1" lang="zh-CN" altLang="en-US" sz="2400" dirty="0">
              <a:solidFill>
                <a:schemeClr val="tx1"/>
              </a:solidFill>
              <a:latin typeface="Times New Roman" pitchFamily="18" charset="0"/>
              <a:ea typeface="华文中宋" pitchFamily="2" charset="-122"/>
            </a:endParaRPr>
          </a:p>
        </p:txBody>
      </p:sp>
      <p:graphicFrame>
        <p:nvGraphicFramePr>
          <p:cNvPr id="28" name="Group 33"/>
          <p:cNvGraphicFramePr>
            <a:graphicFrameLocks/>
          </p:cNvGraphicFramePr>
          <p:nvPr>
            <p:extLst>
              <p:ext uri="{D42A27DB-BD31-4B8C-83A1-F6EECF244321}">
                <p14:modId xmlns:p14="http://schemas.microsoft.com/office/powerpoint/2010/main" val="4211194465"/>
              </p:ext>
            </p:extLst>
          </p:nvPr>
        </p:nvGraphicFramePr>
        <p:xfrm>
          <a:off x="791098" y="795041"/>
          <a:ext cx="7663585" cy="5282202"/>
        </p:xfrm>
        <a:graphic>
          <a:graphicData uri="http://schemas.openxmlformats.org/drawingml/2006/table">
            <a:tbl>
              <a:tblPr/>
              <a:tblGrid>
                <a:gridCol w="798613"/>
                <a:gridCol w="2464855"/>
                <a:gridCol w="2269074"/>
                <a:gridCol w="2131043"/>
              </a:tblGrid>
              <a:tr h="499771">
                <a:tc>
                  <a:txBody>
                    <a:bodyPr/>
                    <a:lstStyle>
                      <a:lvl1pPr>
                        <a:spcBef>
                          <a:spcPct val="20000"/>
                        </a:spcBef>
                        <a:buClr>
                          <a:schemeClr val="accent1"/>
                        </a:buClr>
                        <a:buFont typeface="Wingdings" pitchFamily="2" charset="2"/>
                        <a:defRPr sz="2800">
                          <a:solidFill>
                            <a:schemeClr val="tx1"/>
                          </a:solidFill>
                          <a:latin typeface="Arial" pitchFamily="34" charset="0"/>
                          <a:ea typeface="宋体" pitchFamily="2" charset="-122"/>
                        </a:defRPr>
                      </a:lvl1pPr>
                      <a:lvl2pPr>
                        <a:spcBef>
                          <a:spcPct val="20000"/>
                        </a:spcBef>
                        <a:buClr>
                          <a:schemeClr val="accent1"/>
                        </a:buClr>
                        <a:buFont typeface="Wingdings" pitchFamily="2" charset="2"/>
                        <a:defRPr sz="2300">
                          <a:solidFill>
                            <a:schemeClr val="tx1"/>
                          </a:solidFill>
                          <a:latin typeface="Arial" pitchFamily="34" charset="0"/>
                          <a:ea typeface="宋体" pitchFamily="2" charset="-122"/>
                        </a:defRPr>
                      </a:lvl2pPr>
                      <a:lvl3pPr>
                        <a:spcBef>
                          <a:spcPct val="20000"/>
                        </a:spcBef>
                        <a:buClr>
                          <a:schemeClr val="accent1"/>
                        </a:buClr>
                        <a:buFont typeface="Wingdings" pitchFamily="2" charset="2"/>
                        <a:defRPr sz="2100">
                          <a:solidFill>
                            <a:schemeClr val="tx1"/>
                          </a:solidFill>
                          <a:latin typeface="Arial" pitchFamily="34" charset="0"/>
                          <a:ea typeface="宋体" pitchFamily="2" charset="-122"/>
                        </a:defRPr>
                      </a:lvl3pPr>
                      <a:lvl4pPr>
                        <a:spcBef>
                          <a:spcPct val="20000"/>
                        </a:spcBef>
                        <a:buClr>
                          <a:schemeClr val="accent1"/>
                        </a:buClr>
                        <a:defRPr>
                          <a:solidFill>
                            <a:schemeClr val="tx1"/>
                          </a:solidFill>
                          <a:latin typeface="Arial" pitchFamily="34" charset="0"/>
                          <a:ea typeface="宋体" pitchFamily="2" charset="-122"/>
                        </a:defRPr>
                      </a:lvl4pPr>
                      <a:lvl5pPr>
                        <a:spcBef>
                          <a:spcPct val="20000"/>
                        </a:spcBef>
                        <a:buClr>
                          <a:schemeClr val="accent1"/>
                        </a:buClr>
                        <a:buFont typeface="Wingdings" pitchFamily="2" charset="2"/>
                        <a:defRPr>
                          <a:solidFill>
                            <a:schemeClr val="tx1"/>
                          </a:solidFill>
                          <a:latin typeface="Arial" pitchFamily="34" charset="0"/>
                          <a:ea typeface="宋体" pitchFamily="2" charset="-122"/>
                        </a:defRPr>
                      </a:lvl5pPr>
                      <a:lvl6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6pPr>
                      <a:lvl7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7pPr>
                      <a:lvl8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8pPr>
                      <a:lvl9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zh-CN" altLang="zh-CN" sz="2800" b="0"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itchFamily="2" charset="2"/>
                        <a:defRPr sz="2800">
                          <a:solidFill>
                            <a:schemeClr val="tx1"/>
                          </a:solidFill>
                          <a:latin typeface="Arial" pitchFamily="34" charset="0"/>
                          <a:ea typeface="宋体" pitchFamily="2" charset="-122"/>
                        </a:defRPr>
                      </a:lvl1pPr>
                      <a:lvl2pPr>
                        <a:spcBef>
                          <a:spcPct val="20000"/>
                        </a:spcBef>
                        <a:buClr>
                          <a:schemeClr val="accent1"/>
                        </a:buClr>
                        <a:buFont typeface="Wingdings" pitchFamily="2" charset="2"/>
                        <a:defRPr sz="2300">
                          <a:solidFill>
                            <a:schemeClr val="tx1"/>
                          </a:solidFill>
                          <a:latin typeface="Arial" pitchFamily="34" charset="0"/>
                          <a:ea typeface="宋体" pitchFamily="2" charset="-122"/>
                        </a:defRPr>
                      </a:lvl2pPr>
                      <a:lvl3pPr>
                        <a:spcBef>
                          <a:spcPct val="20000"/>
                        </a:spcBef>
                        <a:buClr>
                          <a:schemeClr val="accent1"/>
                        </a:buClr>
                        <a:buFont typeface="Wingdings" pitchFamily="2" charset="2"/>
                        <a:defRPr sz="2100">
                          <a:solidFill>
                            <a:schemeClr val="tx1"/>
                          </a:solidFill>
                          <a:latin typeface="Arial" pitchFamily="34" charset="0"/>
                          <a:ea typeface="宋体" pitchFamily="2" charset="-122"/>
                        </a:defRPr>
                      </a:lvl3pPr>
                      <a:lvl4pPr>
                        <a:spcBef>
                          <a:spcPct val="20000"/>
                        </a:spcBef>
                        <a:buClr>
                          <a:schemeClr val="accent1"/>
                        </a:buClr>
                        <a:defRPr>
                          <a:solidFill>
                            <a:schemeClr val="tx1"/>
                          </a:solidFill>
                          <a:latin typeface="Arial" pitchFamily="34" charset="0"/>
                          <a:ea typeface="宋体" pitchFamily="2" charset="-122"/>
                        </a:defRPr>
                      </a:lvl4pPr>
                      <a:lvl5pPr>
                        <a:spcBef>
                          <a:spcPct val="20000"/>
                        </a:spcBef>
                        <a:buClr>
                          <a:schemeClr val="accent1"/>
                        </a:buClr>
                        <a:buFont typeface="Wingdings" pitchFamily="2" charset="2"/>
                        <a:defRPr>
                          <a:solidFill>
                            <a:schemeClr val="tx1"/>
                          </a:solidFill>
                          <a:latin typeface="Arial" pitchFamily="34" charset="0"/>
                          <a:ea typeface="宋体" pitchFamily="2" charset="-122"/>
                        </a:defRPr>
                      </a:lvl5pPr>
                      <a:lvl6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6pPr>
                      <a:lvl7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7pPr>
                      <a:lvl8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8pPr>
                      <a:lvl9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zh-CN" altLang="en-US" sz="2800" b="0" i="0" u="none" strike="noStrike" cap="none" normalizeH="0" baseline="0" smtClean="0">
                          <a:ln>
                            <a:noFill/>
                          </a:ln>
                          <a:solidFill>
                            <a:schemeClr val="tx1"/>
                          </a:solidFill>
                          <a:effectLst/>
                          <a:latin typeface="Arial" pitchFamily="34" charset="0"/>
                          <a:ea typeface="华文中宋" pitchFamily="2" charset="-122"/>
                        </a:rPr>
                        <a:t>先天性疾病</a:t>
                      </a:r>
                    </a:p>
                  </a:txBody>
                  <a:tcPr horzOverflow="overflow">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itchFamily="2" charset="2"/>
                        <a:defRPr sz="2800">
                          <a:solidFill>
                            <a:schemeClr val="tx1"/>
                          </a:solidFill>
                          <a:latin typeface="Arial" pitchFamily="34" charset="0"/>
                          <a:ea typeface="宋体" pitchFamily="2" charset="-122"/>
                        </a:defRPr>
                      </a:lvl1pPr>
                      <a:lvl2pPr>
                        <a:spcBef>
                          <a:spcPct val="20000"/>
                        </a:spcBef>
                        <a:buClr>
                          <a:schemeClr val="accent1"/>
                        </a:buClr>
                        <a:buFont typeface="Wingdings" pitchFamily="2" charset="2"/>
                        <a:defRPr sz="2300">
                          <a:solidFill>
                            <a:schemeClr val="tx1"/>
                          </a:solidFill>
                          <a:latin typeface="Arial" pitchFamily="34" charset="0"/>
                          <a:ea typeface="宋体" pitchFamily="2" charset="-122"/>
                        </a:defRPr>
                      </a:lvl2pPr>
                      <a:lvl3pPr>
                        <a:spcBef>
                          <a:spcPct val="20000"/>
                        </a:spcBef>
                        <a:buClr>
                          <a:schemeClr val="accent1"/>
                        </a:buClr>
                        <a:buFont typeface="Wingdings" pitchFamily="2" charset="2"/>
                        <a:defRPr sz="2100">
                          <a:solidFill>
                            <a:schemeClr val="tx1"/>
                          </a:solidFill>
                          <a:latin typeface="Arial" pitchFamily="34" charset="0"/>
                          <a:ea typeface="宋体" pitchFamily="2" charset="-122"/>
                        </a:defRPr>
                      </a:lvl3pPr>
                      <a:lvl4pPr>
                        <a:spcBef>
                          <a:spcPct val="20000"/>
                        </a:spcBef>
                        <a:buClr>
                          <a:schemeClr val="accent1"/>
                        </a:buClr>
                        <a:defRPr>
                          <a:solidFill>
                            <a:schemeClr val="tx1"/>
                          </a:solidFill>
                          <a:latin typeface="Arial" pitchFamily="34" charset="0"/>
                          <a:ea typeface="宋体" pitchFamily="2" charset="-122"/>
                        </a:defRPr>
                      </a:lvl4pPr>
                      <a:lvl5pPr>
                        <a:spcBef>
                          <a:spcPct val="20000"/>
                        </a:spcBef>
                        <a:buClr>
                          <a:schemeClr val="accent1"/>
                        </a:buClr>
                        <a:buFont typeface="Wingdings" pitchFamily="2" charset="2"/>
                        <a:defRPr>
                          <a:solidFill>
                            <a:schemeClr val="tx1"/>
                          </a:solidFill>
                          <a:latin typeface="Arial" pitchFamily="34" charset="0"/>
                          <a:ea typeface="宋体" pitchFamily="2" charset="-122"/>
                        </a:defRPr>
                      </a:lvl5pPr>
                      <a:lvl6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6pPr>
                      <a:lvl7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7pPr>
                      <a:lvl8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8pPr>
                      <a:lvl9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zh-CN" altLang="en-US" sz="2800" b="0" i="0" u="none" strike="noStrike" cap="none" normalizeH="0" baseline="0" smtClean="0">
                          <a:ln>
                            <a:noFill/>
                          </a:ln>
                          <a:solidFill>
                            <a:schemeClr val="tx1"/>
                          </a:solidFill>
                          <a:effectLst/>
                          <a:latin typeface="Arial" pitchFamily="34" charset="0"/>
                          <a:ea typeface="华文中宋" pitchFamily="2" charset="-122"/>
                        </a:rPr>
                        <a:t>家族性疾病</a:t>
                      </a:r>
                    </a:p>
                  </a:txBody>
                  <a:tcPr horzOverflow="overflow">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itchFamily="2" charset="2"/>
                        <a:defRPr sz="2800">
                          <a:solidFill>
                            <a:schemeClr val="tx1"/>
                          </a:solidFill>
                          <a:latin typeface="Arial" pitchFamily="34" charset="0"/>
                          <a:ea typeface="宋体" pitchFamily="2" charset="-122"/>
                        </a:defRPr>
                      </a:lvl1pPr>
                      <a:lvl2pPr>
                        <a:spcBef>
                          <a:spcPct val="20000"/>
                        </a:spcBef>
                        <a:buClr>
                          <a:schemeClr val="accent1"/>
                        </a:buClr>
                        <a:buFont typeface="Wingdings" pitchFamily="2" charset="2"/>
                        <a:defRPr sz="2300">
                          <a:solidFill>
                            <a:schemeClr val="tx1"/>
                          </a:solidFill>
                          <a:latin typeface="Arial" pitchFamily="34" charset="0"/>
                          <a:ea typeface="宋体" pitchFamily="2" charset="-122"/>
                        </a:defRPr>
                      </a:lvl2pPr>
                      <a:lvl3pPr>
                        <a:spcBef>
                          <a:spcPct val="20000"/>
                        </a:spcBef>
                        <a:buClr>
                          <a:schemeClr val="accent1"/>
                        </a:buClr>
                        <a:buFont typeface="Wingdings" pitchFamily="2" charset="2"/>
                        <a:defRPr sz="2100">
                          <a:solidFill>
                            <a:schemeClr val="tx1"/>
                          </a:solidFill>
                          <a:latin typeface="Arial" pitchFamily="34" charset="0"/>
                          <a:ea typeface="宋体" pitchFamily="2" charset="-122"/>
                        </a:defRPr>
                      </a:lvl3pPr>
                      <a:lvl4pPr>
                        <a:spcBef>
                          <a:spcPct val="20000"/>
                        </a:spcBef>
                        <a:buClr>
                          <a:schemeClr val="accent1"/>
                        </a:buClr>
                        <a:defRPr>
                          <a:solidFill>
                            <a:schemeClr val="tx1"/>
                          </a:solidFill>
                          <a:latin typeface="Arial" pitchFamily="34" charset="0"/>
                          <a:ea typeface="宋体" pitchFamily="2" charset="-122"/>
                        </a:defRPr>
                      </a:lvl4pPr>
                      <a:lvl5pPr>
                        <a:spcBef>
                          <a:spcPct val="20000"/>
                        </a:spcBef>
                        <a:buClr>
                          <a:schemeClr val="accent1"/>
                        </a:buClr>
                        <a:buFont typeface="Wingdings" pitchFamily="2" charset="2"/>
                        <a:defRPr>
                          <a:solidFill>
                            <a:schemeClr val="tx1"/>
                          </a:solidFill>
                          <a:latin typeface="Arial" pitchFamily="34" charset="0"/>
                          <a:ea typeface="宋体" pitchFamily="2" charset="-122"/>
                        </a:defRPr>
                      </a:lvl5pPr>
                      <a:lvl6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6pPr>
                      <a:lvl7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7pPr>
                      <a:lvl8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8pPr>
                      <a:lvl9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zh-CN" altLang="en-US" sz="2800" b="0" i="0" u="none" strike="noStrike" cap="none" normalizeH="0" baseline="0" smtClean="0">
                          <a:ln>
                            <a:noFill/>
                          </a:ln>
                          <a:solidFill>
                            <a:schemeClr val="tx1"/>
                          </a:solidFill>
                          <a:effectLst/>
                          <a:latin typeface="Arial" pitchFamily="34" charset="0"/>
                          <a:ea typeface="华文中宋" pitchFamily="2" charset="-122"/>
                        </a:rPr>
                        <a:t>遗传病</a:t>
                      </a:r>
                    </a:p>
                  </a:txBody>
                  <a:tcPr horzOverflow="overflow">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r>
              <a:tr h="1823894">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zh-CN" altLang="en-US" sz="3200" b="0" i="0" u="none" strike="noStrike" cap="none" normalizeH="0" baseline="0" dirty="0" smtClean="0">
                          <a:ln>
                            <a:noFill/>
                          </a:ln>
                          <a:solidFill>
                            <a:schemeClr val="tx1"/>
                          </a:solidFill>
                          <a:effectLst/>
                          <a:latin typeface="Arial" pitchFamily="34" charset="0"/>
                          <a:ea typeface="华文中宋" pitchFamily="2" charset="-122"/>
                        </a:rPr>
                        <a:t>概念</a:t>
                      </a:r>
                    </a:p>
                  </a:txBody>
                  <a:tcPr horzOverflow="overflow">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zh-CN" altLang="zh-CN" sz="2800" b="0"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zh-CN" altLang="zh-CN" sz="2800" b="0"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zh-CN" altLang="zh-CN" sz="2800" b="0"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r>
              <a:tr h="773723">
                <a:tc>
                  <a:txBody>
                    <a:bodyPr/>
                    <a:lstStyle>
                      <a:lvl1pPr>
                        <a:spcBef>
                          <a:spcPct val="20000"/>
                        </a:spcBef>
                        <a:buClr>
                          <a:schemeClr val="accent1"/>
                        </a:buClr>
                        <a:buFont typeface="Wingdings" pitchFamily="2" charset="2"/>
                        <a:defRPr sz="2800">
                          <a:solidFill>
                            <a:schemeClr val="tx1"/>
                          </a:solidFill>
                          <a:latin typeface="Arial" pitchFamily="34" charset="0"/>
                          <a:ea typeface="宋体" pitchFamily="2" charset="-122"/>
                        </a:defRPr>
                      </a:lvl1pPr>
                      <a:lvl2pPr>
                        <a:spcBef>
                          <a:spcPct val="20000"/>
                        </a:spcBef>
                        <a:buClr>
                          <a:schemeClr val="accent1"/>
                        </a:buClr>
                        <a:buFont typeface="Wingdings" pitchFamily="2" charset="2"/>
                        <a:defRPr sz="2300">
                          <a:solidFill>
                            <a:schemeClr val="tx1"/>
                          </a:solidFill>
                          <a:latin typeface="Arial" pitchFamily="34" charset="0"/>
                          <a:ea typeface="宋体" pitchFamily="2" charset="-122"/>
                        </a:defRPr>
                      </a:lvl2pPr>
                      <a:lvl3pPr>
                        <a:spcBef>
                          <a:spcPct val="20000"/>
                        </a:spcBef>
                        <a:buClr>
                          <a:schemeClr val="accent1"/>
                        </a:buClr>
                        <a:buFont typeface="Wingdings" pitchFamily="2" charset="2"/>
                        <a:defRPr sz="2100">
                          <a:solidFill>
                            <a:schemeClr val="tx1"/>
                          </a:solidFill>
                          <a:latin typeface="Arial" pitchFamily="34" charset="0"/>
                          <a:ea typeface="宋体" pitchFamily="2" charset="-122"/>
                        </a:defRPr>
                      </a:lvl3pPr>
                      <a:lvl4pPr>
                        <a:spcBef>
                          <a:spcPct val="20000"/>
                        </a:spcBef>
                        <a:buClr>
                          <a:schemeClr val="accent1"/>
                        </a:buClr>
                        <a:defRPr>
                          <a:solidFill>
                            <a:schemeClr val="tx1"/>
                          </a:solidFill>
                          <a:latin typeface="Arial" pitchFamily="34" charset="0"/>
                          <a:ea typeface="宋体" pitchFamily="2" charset="-122"/>
                        </a:defRPr>
                      </a:lvl4pPr>
                      <a:lvl5pPr>
                        <a:spcBef>
                          <a:spcPct val="20000"/>
                        </a:spcBef>
                        <a:buClr>
                          <a:schemeClr val="accent1"/>
                        </a:buClr>
                        <a:buFont typeface="Wingdings" pitchFamily="2" charset="2"/>
                        <a:defRPr>
                          <a:solidFill>
                            <a:schemeClr val="tx1"/>
                          </a:solidFill>
                          <a:latin typeface="Arial" pitchFamily="34" charset="0"/>
                          <a:ea typeface="宋体" pitchFamily="2" charset="-122"/>
                        </a:defRPr>
                      </a:lvl5pPr>
                      <a:lvl6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6pPr>
                      <a:lvl7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7pPr>
                      <a:lvl8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8pPr>
                      <a:lvl9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zh-CN" altLang="en-US" sz="3200" b="0" i="0" u="none" strike="noStrike" cap="none" normalizeH="0" baseline="0" dirty="0" smtClean="0">
                          <a:ln>
                            <a:noFill/>
                          </a:ln>
                          <a:solidFill>
                            <a:schemeClr val="tx1"/>
                          </a:solidFill>
                          <a:effectLst/>
                          <a:latin typeface="Arial" pitchFamily="34" charset="0"/>
                          <a:ea typeface="华文中宋" pitchFamily="2" charset="-122"/>
                        </a:rPr>
                        <a:t>关系</a:t>
                      </a:r>
                    </a:p>
                  </a:txBody>
                  <a:tcPr horzOverflow="overflow">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itchFamily="2" charset="2"/>
                        <a:defRPr sz="2800">
                          <a:solidFill>
                            <a:schemeClr val="tx1"/>
                          </a:solidFill>
                          <a:latin typeface="Arial" pitchFamily="34" charset="0"/>
                          <a:ea typeface="宋体" pitchFamily="2" charset="-122"/>
                        </a:defRPr>
                      </a:lvl1pPr>
                      <a:lvl2pPr>
                        <a:spcBef>
                          <a:spcPct val="20000"/>
                        </a:spcBef>
                        <a:buClr>
                          <a:schemeClr val="accent1"/>
                        </a:buClr>
                        <a:buFont typeface="Wingdings" pitchFamily="2" charset="2"/>
                        <a:defRPr sz="2300">
                          <a:solidFill>
                            <a:schemeClr val="tx1"/>
                          </a:solidFill>
                          <a:latin typeface="Arial" pitchFamily="34" charset="0"/>
                          <a:ea typeface="宋体" pitchFamily="2" charset="-122"/>
                        </a:defRPr>
                      </a:lvl2pPr>
                      <a:lvl3pPr>
                        <a:spcBef>
                          <a:spcPct val="20000"/>
                        </a:spcBef>
                        <a:buClr>
                          <a:schemeClr val="accent1"/>
                        </a:buClr>
                        <a:buFont typeface="Wingdings" pitchFamily="2" charset="2"/>
                        <a:defRPr sz="2100">
                          <a:solidFill>
                            <a:schemeClr val="tx1"/>
                          </a:solidFill>
                          <a:latin typeface="Arial" pitchFamily="34" charset="0"/>
                          <a:ea typeface="宋体" pitchFamily="2" charset="-122"/>
                        </a:defRPr>
                      </a:lvl3pPr>
                      <a:lvl4pPr>
                        <a:spcBef>
                          <a:spcPct val="20000"/>
                        </a:spcBef>
                        <a:buClr>
                          <a:schemeClr val="accent1"/>
                        </a:buClr>
                        <a:defRPr>
                          <a:solidFill>
                            <a:schemeClr val="tx1"/>
                          </a:solidFill>
                          <a:latin typeface="Arial" pitchFamily="34" charset="0"/>
                          <a:ea typeface="宋体" pitchFamily="2" charset="-122"/>
                        </a:defRPr>
                      </a:lvl4pPr>
                      <a:lvl5pPr>
                        <a:spcBef>
                          <a:spcPct val="20000"/>
                        </a:spcBef>
                        <a:buClr>
                          <a:schemeClr val="accent1"/>
                        </a:buClr>
                        <a:buFont typeface="Wingdings" pitchFamily="2" charset="2"/>
                        <a:defRPr>
                          <a:solidFill>
                            <a:schemeClr val="tx1"/>
                          </a:solidFill>
                          <a:latin typeface="Arial" pitchFamily="34" charset="0"/>
                          <a:ea typeface="宋体" pitchFamily="2" charset="-122"/>
                        </a:defRPr>
                      </a:lvl5pPr>
                      <a:lvl6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6pPr>
                      <a:lvl7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7pPr>
                      <a:lvl8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8pPr>
                      <a:lvl9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zh-CN" altLang="zh-CN" sz="2800" b="0" i="0" u="none" strike="noStrike" cap="none" normalizeH="0" baseline="0" smtClean="0">
                        <a:ln>
                          <a:noFill/>
                        </a:ln>
                        <a:solidFill>
                          <a:schemeClr val="tx1"/>
                        </a:solidFill>
                        <a:effectLst/>
                        <a:latin typeface="Arial" pitchFamily="34" charset="0"/>
                        <a:ea typeface="宋体" pitchFamily="2" charset="-122"/>
                      </a:endParaRPr>
                    </a:p>
                  </a:txBody>
                  <a:tcPr horzOverflow="overflow">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itchFamily="2" charset="2"/>
                        <a:defRPr sz="2800">
                          <a:solidFill>
                            <a:schemeClr val="tx1"/>
                          </a:solidFill>
                          <a:latin typeface="Arial" pitchFamily="34" charset="0"/>
                          <a:ea typeface="宋体" pitchFamily="2" charset="-122"/>
                        </a:defRPr>
                      </a:lvl1pPr>
                      <a:lvl2pPr>
                        <a:spcBef>
                          <a:spcPct val="20000"/>
                        </a:spcBef>
                        <a:buClr>
                          <a:schemeClr val="accent1"/>
                        </a:buClr>
                        <a:buFont typeface="Wingdings" pitchFamily="2" charset="2"/>
                        <a:defRPr sz="2300">
                          <a:solidFill>
                            <a:schemeClr val="tx1"/>
                          </a:solidFill>
                          <a:latin typeface="Arial" pitchFamily="34" charset="0"/>
                          <a:ea typeface="宋体" pitchFamily="2" charset="-122"/>
                        </a:defRPr>
                      </a:lvl2pPr>
                      <a:lvl3pPr>
                        <a:spcBef>
                          <a:spcPct val="20000"/>
                        </a:spcBef>
                        <a:buClr>
                          <a:schemeClr val="accent1"/>
                        </a:buClr>
                        <a:buFont typeface="Wingdings" pitchFamily="2" charset="2"/>
                        <a:defRPr sz="2100">
                          <a:solidFill>
                            <a:schemeClr val="tx1"/>
                          </a:solidFill>
                          <a:latin typeface="Arial" pitchFamily="34" charset="0"/>
                          <a:ea typeface="宋体" pitchFamily="2" charset="-122"/>
                        </a:defRPr>
                      </a:lvl3pPr>
                      <a:lvl4pPr>
                        <a:spcBef>
                          <a:spcPct val="20000"/>
                        </a:spcBef>
                        <a:buClr>
                          <a:schemeClr val="accent1"/>
                        </a:buClr>
                        <a:defRPr>
                          <a:solidFill>
                            <a:schemeClr val="tx1"/>
                          </a:solidFill>
                          <a:latin typeface="Arial" pitchFamily="34" charset="0"/>
                          <a:ea typeface="宋体" pitchFamily="2" charset="-122"/>
                        </a:defRPr>
                      </a:lvl4pPr>
                      <a:lvl5pPr>
                        <a:spcBef>
                          <a:spcPct val="20000"/>
                        </a:spcBef>
                        <a:buClr>
                          <a:schemeClr val="accent1"/>
                        </a:buClr>
                        <a:buFont typeface="Wingdings" pitchFamily="2" charset="2"/>
                        <a:defRPr>
                          <a:solidFill>
                            <a:schemeClr val="tx1"/>
                          </a:solidFill>
                          <a:latin typeface="Arial" pitchFamily="34" charset="0"/>
                          <a:ea typeface="宋体" pitchFamily="2" charset="-122"/>
                        </a:defRPr>
                      </a:lvl5pPr>
                      <a:lvl6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6pPr>
                      <a:lvl7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7pPr>
                      <a:lvl8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8pPr>
                      <a:lvl9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zh-CN" altLang="zh-CN" sz="2800" b="0"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itchFamily="2" charset="2"/>
                        <a:defRPr sz="2800">
                          <a:solidFill>
                            <a:schemeClr val="tx1"/>
                          </a:solidFill>
                          <a:latin typeface="Arial" pitchFamily="34" charset="0"/>
                          <a:ea typeface="宋体" pitchFamily="2" charset="-122"/>
                        </a:defRPr>
                      </a:lvl1pPr>
                      <a:lvl2pPr>
                        <a:spcBef>
                          <a:spcPct val="20000"/>
                        </a:spcBef>
                        <a:buClr>
                          <a:schemeClr val="accent1"/>
                        </a:buClr>
                        <a:buFont typeface="Wingdings" pitchFamily="2" charset="2"/>
                        <a:defRPr sz="2300">
                          <a:solidFill>
                            <a:schemeClr val="tx1"/>
                          </a:solidFill>
                          <a:latin typeface="Arial" pitchFamily="34" charset="0"/>
                          <a:ea typeface="宋体" pitchFamily="2" charset="-122"/>
                        </a:defRPr>
                      </a:lvl2pPr>
                      <a:lvl3pPr>
                        <a:spcBef>
                          <a:spcPct val="20000"/>
                        </a:spcBef>
                        <a:buClr>
                          <a:schemeClr val="accent1"/>
                        </a:buClr>
                        <a:buFont typeface="Wingdings" pitchFamily="2" charset="2"/>
                        <a:defRPr sz="2100">
                          <a:solidFill>
                            <a:schemeClr val="tx1"/>
                          </a:solidFill>
                          <a:latin typeface="Arial" pitchFamily="34" charset="0"/>
                          <a:ea typeface="宋体" pitchFamily="2" charset="-122"/>
                        </a:defRPr>
                      </a:lvl3pPr>
                      <a:lvl4pPr>
                        <a:spcBef>
                          <a:spcPct val="20000"/>
                        </a:spcBef>
                        <a:buClr>
                          <a:schemeClr val="accent1"/>
                        </a:buClr>
                        <a:defRPr>
                          <a:solidFill>
                            <a:schemeClr val="tx1"/>
                          </a:solidFill>
                          <a:latin typeface="Arial" pitchFamily="34" charset="0"/>
                          <a:ea typeface="宋体" pitchFamily="2" charset="-122"/>
                        </a:defRPr>
                      </a:lvl4pPr>
                      <a:lvl5pPr>
                        <a:spcBef>
                          <a:spcPct val="20000"/>
                        </a:spcBef>
                        <a:buClr>
                          <a:schemeClr val="accent1"/>
                        </a:buClr>
                        <a:buFont typeface="Wingdings" pitchFamily="2" charset="2"/>
                        <a:defRPr>
                          <a:solidFill>
                            <a:schemeClr val="tx1"/>
                          </a:solidFill>
                          <a:latin typeface="Arial" pitchFamily="34" charset="0"/>
                          <a:ea typeface="宋体" pitchFamily="2" charset="-122"/>
                        </a:defRPr>
                      </a:lvl5pPr>
                      <a:lvl6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6pPr>
                      <a:lvl7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7pPr>
                      <a:lvl8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8pPr>
                      <a:lvl9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zh-CN" altLang="zh-CN" sz="2800" b="0"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r>
              <a:tr h="1873348">
                <a:tc>
                  <a:txBody>
                    <a:bodyPr/>
                    <a:lstStyle>
                      <a:lvl1pPr>
                        <a:spcBef>
                          <a:spcPct val="20000"/>
                        </a:spcBef>
                        <a:buClr>
                          <a:schemeClr val="accent1"/>
                        </a:buClr>
                        <a:buFont typeface="Wingdings" pitchFamily="2" charset="2"/>
                        <a:defRPr sz="2800">
                          <a:solidFill>
                            <a:schemeClr val="tx1"/>
                          </a:solidFill>
                          <a:latin typeface="Arial" pitchFamily="34" charset="0"/>
                          <a:ea typeface="宋体" pitchFamily="2" charset="-122"/>
                        </a:defRPr>
                      </a:lvl1pPr>
                      <a:lvl2pPr>
                        <a:spcBef>
                          <a:spcPct val="20000"/>
                        </a:spcBef>
                        <a:buClr>
                          <a:schemeClr val="accent1"/>
                        </a:buClr>
                        <a:buFont typeface="Wingdings" pitchFamily="2" charset="2"/>
                        <a:defRPr sz="2300">
                          <a:solidFill>
                            <a:schemeClr val="tx1"/>
                          </a:solidFill>
                          <a:latin typeface="Arial" pitchFamily="34" charset="0"/>
                          <a:ea typeface="宋体" pitchFamily="2" charset="-122"/>
                        </a:defRPr>
                      </a:lvl2pPr>
                      <a:lvl3pPr>
                        <a:spcBef>
                          <a:spcPct val="20000"/>
                        </a:spcBef>
                        <a:buClr>
                          <a:schemeClr val="accent1"/>
                        </a:buClr>
                        <a:buFont typeface="Wingdings" pitchFamily="2" charset="2"/>
                        <a:defRPr sz="2100">
                          <a:solidFill>
                            <a:schemeClr val="tx1"/>
                          </a:solidFill>
                          <a:latin typeface="Arial" pitchFamily="34" charset="0"/>
                          <a:ea typeface="宋体" pitchFamily="2" charset="-122"/>
                        </a:defRPr>
                      </a:lvl3pPr>
                      <a:lvl4pPr>
                        <a:spcBef>
                          <a:spcPct val="20000"/>
                        </a:spcBef>
                        <a:buClr>
                          <a:schemeClr val="accent1"/>
                        </a:buClr>
                        <a:defRPr>
                          <a:solidFill>
                            <a:schemeClr val="tx1"/>
                          </a:solidFill>
                          <a:latin typeface="Arial" pitchFamily="34" charset="0"/>
                          <a:ea typeface="宋体" pitchFamily="2" charset="-122"/>
                        </a:defRPr>
                      </a:lvl4pPr>
                      <a:lvl5pPr>
                        <a:spcBef>
                          <a:spcPct val="20000"/>
                        </a:spcBef>
                        <a:buClr>
                          <a:schemeClr val="accent1"/>
                        </a:buClr>
                        <a:buFont typeface="Wingdings" pitchFamily="2" charset="2"/>
                        <a:defRPr>
                          <a:solidFill>
                            <a:schemeClr val="tx1"/>
                          </a:solidFill>
                          <a:latin typeface="Arial" pitchFamily="34" charset="0"/>
                          <a:ea typeface="宋体" pitchFamily="2" charset="-122"/>
                        </a:defRPr>
                      </a:lvl5pPr>
                      <a:lvl6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6pPr>
                      <a:lvl7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7pPr>
                      <a:lvl8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8pPr>
                      <a:lvl9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9pPr>
                    </a:lstStyle>
                    <a:p>
                      <a:pPr marL="0" marR="0" lvl="0" indent="0" algn="r"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en-US" altLang="zh-CN" sz="3200" b="0" i="0" u="none" strike="noStrike" cap="none" normalizeH="0" baseline="0" smtClean="0">
                        <a:ln>
                          <a:noFill/>
                        </a:ln>
                        <a:solidFill>
                          <a:schemeClr val="tx1"/>
                        </a:solidFill>
                        <a:effectLst/>
                        <a:latin typeface="Arial" pitchFamily="34" charset="0"/>
                        <a:ea typeface="华文中宋" pitchFamily="2" charset="-122"/>
                      </a:endParaRPr>
                    </a:p>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zh-CN" altLang="en-US" sz="3200" b="0" i="0" u="none" strike="noStrike" cap="none" normalizeH="0" baseline="0" smtClean="0">
                          <a:ln>
                            <a:noFill/>
                          </a:ln>
                          <a:solidFill>
                            <a:schemeClr val="tx1"/>
                          </a:solidFill>
                          <a:effectLst/>
                          <a:latin typeface="Arial" pitchFamily="34" charset="0"/>
                          <a:ea typeface="华文中宋" pitchFamily="2" charset="-122"/>
                        </a:rPr>
                        <a:t>例子</a:t>
                      </a:r>
                    </a:p>
                  </a:txBody>
                  <a:tcPr horzOverflow="overflow">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itchFamily="2" charset="2"/>
                        <a:defRPr sz="2800">
                          <a:solidFill>
                            <a:schemeClr val="tx1"/>
                          </a:solidFill>
                          <a:latin typeface="Arial" pitchFamily="34" charset="0"/>
                          <a:ea typeface="宋体" pitchFamily="2" charset="-122"/>
                        </a:defRPr>
                      </a:lvl1pPr>
                      <a:lvl2pPr>
                        <a:spcBef>
                          <a:spcPct val="20000"/>
                        </a:spcBef>
                        <a:buClr>
                          <a:schemeClr val="accent1"/>
                        </a:buClr>
                        <a:buFont typeface="Wingdings" pitchFamily="2" charset="2"/>
                        <a:defRPr sz="2300">
                          <a:solidFill>
                            <a:schemeClr val="tx1"/>
                          </a:solidFill>
                          <a:latin typeface="Arial" pitchFamily="34" charset="0"/>
                          <a:ea typeface="宋体" pitchFamily="2" charset="-122"/>
                        </a:defRPr>
                      </a:lvl2pPr>
                      <a:lvl3pPr>
                        <a:spcBef>
                          <a:spcPct val="20000"/>
                        </a:spcBef>
                        <a:buClr>
                          <a:schemeClr val="accent1"/>
                        </a:buClr>
                        <a:buFont typeface="Wingdings" pitchFamily="2" charset="2"/>
                        <a:defRPr sz="2100">
                          <a:solidFill>
                            <a:schemeClr val="tx1"/>
                          </a:solidFill>
                          <a:latin typeface="Arial" pitchFamily="34" charset="0"/>
                          <a:ea typeface="宋体" pitchFamily="2" charset="-122"/>
                        </a:defRPr>
                      </a:lvl3pPr>
                      <a:lvl4pPr>
                        <a:spcBef>
                          <a:spcPct val="20000"/>
                        </a:spcBef>
                        <a:buClr>
                          <a:schemeClr val="accent1"/>
                        </a:buClr>
                        <a:defRPr>
                          <a:solidFill>
                            <a:schemeClr val="tx1"/>
                          </a:solidFill>
                          <a:latin typeface="Arial" pitchFamily="34" charset="0"/>
                          <a:ea typeface="宋体" pitchFamily="2" charset="-122"/>
                        </a:defRPr>
                      </a:lvl4pPr>
                      <a:lvl5pPr>
                        <a:spcBef>
                          <a:spcPct val="20000"/>
                        </a:spcBef>
                        <a:buClr>
                          <a:schemeClr val="accent1"/>
                        </a:buClr>
                        <a:buFont typeface="Wingdings" pitchFamily="2" charset="2"/>
                        <a:defRPr>
                          <a:solidFill>
                            <a:schemeClr val="tx1"/>
                          </a:solidFill>
                          <a:latin typeface="Arial" pitchFamily="34" charset="0"/>
                          <a:ea typeface="宋体" pitchFamily="2" charset="-122"/>
                        </a:defRPr>
                      </a:lvl5pPr>
                      <a:lvl6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6pPr>
                      <a:lvl7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7pPr>
                      <a:lvl8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8pPr>
                      <a:lvl9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zh-CN" altLang="zh-CN" sz="2800" b="0"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itchFamily="2" charset="2"/>
                        <a:defRPr sz="2800">
                          <a:solidFill>
                            <a:schemeClr val="tx1"/>
                          </a:solidFill>
                          <a:latin typeface="Arial" pitchFamily="34" charset="0"/>
                          <a:ea typeface="宋体" pitchFamily="2" charset="-122"/>
                        </a:defRPr>
                      </a:lvl1pPr>
                      <a:lvl2pPr>
                        <a:spcBef>
                          <a:spcPct val="20000"/>
                        </a:spcBef>
                        <a:buClr>
                          <a:schemeClr val="accent1"/>
                        </a:buClr>
                        <a:buFont typeface="Wingdings" pitchFamily="2" charset="2"/>
                        <a:defRPr sz="2300">
                          <a:solidFill>
                            <a:schemeClr val="tx1"/>
                          </a:solidFill>
                          <a:latin typeface="Arial" pitchFamily="34" charset="0"/>
                          <a:ea typeface="宋体" pitchFamily="2" charset="-122"/>
                        </a:defRPr>
                      </a:lvl2pPr>
                      <a:lvl3pPr>
                        <a:spcBef>
                          <a:spcPct val="20000"/>
                        </a:spcBef>
                        <a:buClr>
                          <a:schemeClr val="accent1"/>
                        </a:buClr>
                        <a:buFont typeface="Wingdings" pitchFamily="2" charset="2"/>
                        <a:defRPr sz="2100">
                          <a:solidFill>
                            <a:schemeClr val="tx1"/>
                          </a:solidFill>
                          <a:latin typeface="Arial" pitchFamily="34" charset="0"/>
                          <a:ea typeface="宋体" pitchFamily="2" charset="-122"/>
                        </a:defRPr>
                      </a:lvl3pPr>
                      <a:lvl4pPr>
                        <a:spcBef>
                          <a:spcPct val="20000"/>
                        </a:spcBef>
                        <a:buClr>
                          <a:schemeClr val="accent1"/>
                        </a:buClr>
                        <a:defRPr>
                          <a:solidFill>
                            <a:schemeClr val="tx1"/>
                          </a:solidFill>
                          <a:latin typeface="Arial" pitchFamily="34" charset="0"/>
                          <a:ea typeface="宋体" pitchFamily="2" charset="-122"/>
                        </a:defRPr>
                      </a:lvl4pPr>
                      <a:lvl5pPr>
                        <a:spcBef>
                          <a:spcPct val="20000"/>
                        </a:spcBef>
                        <a:buClr>
                          <a:schemeClr val="accent1"/>
                        </a:buClr>
                        <a:buFont typeface="Wingdings" pitchFamily="2" charset="2"/>
                        <a:defRPr>
                          <a:solidFill>
                            <a:schemeClr val="tx1"/>
                          </a:solidFill>
                          <a:latin typeface="Arial" pitchFamily="34" charset="0"/>
                          <a:ea typeface="宋体" pitchFamily="2" charset="-122"/>
                        </a:defRPr>
                      </a:lvl5pPr>
                      <a:lvl6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6pPr>
                      <a:lvl7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7pPr>
                      <a:lvl8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8pPr>
                      <a:lvl9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zh-CN" altLang="zh-CN" sz="2800" b="0"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itchFamily="2" charset="2"/>
                        <a:defRPr sz="2800">
                          <a:solidFill>
                            <a:schemeClr val="tx1"/>
                          </a:solidFill>
                          <a:latin typeface="Arial" pitchFamily="34" charset="0"/>
                          <a:ea typeface="宋体" pitchFamily="2" charset="-122"/>
                        </a:defRPr>
                      </a:lvl1pPr>
                      <a:lvl2pPr>
                        <a:spcBef>
                          <a:spcPct val="20000"/>
                        </a:spcBef>
                        <a:buClr>
                          <a:schemeClr val="accent1"/>
                        </a:buClr>
                        <a:buFont typeface="Wingdings" pitchFamily="2" charset="2"/>
                        <a:defRPr sz="2300">
                          <a:solidFill>
                            <a:schemeClr val="tx1"/>
                          </a:solidFill>
                          <a:latin typeface="Arial" pitchFamily="34" charset="0"/>
                          <a:ea typeface="宋体" pitchFamily="2" charset="-122"/>
                        </a:defRPr>
                      </a:lvl2pPr>
                      <a:lvl3pPr>
                        <a:spcBef>
                          <a:spcPct val="20000"/>
                        </a:spcBef>
                        <a:buClr>
                          <a:schemeClr val="accent1"/>
                        </a:buClr>
                        <a:buFont typeface="Wingdings" pitchFamily="2" charset="2"/>
                        <a:defRPr sz="2100">
                          <a:solidFill>
                            <a:schemeClr val="tx1"/>
                          </a:solidFill>
                          <a:latin typeface="Arial" pitchFamily="34" charset="0"/>
                          <a:ea typeface="宋体" pitchFamily="2" charset="-122"/>
                        </a:defRPr>
                      </a:lvl3pPr>
                      <a:lvl4pPr>
                        <a:spcBef>
                          <a:spcPct val="20000"/>
                        </a:spcBef>
                        <a:buClr>
                          <a:schemeClr val="accent1"/>
                        </a:buClr>
                        <a:defRPr>
                          <a:solidFill>
                            <a:schemeClr val="tx1"/>
                          </a:solidFill>
                          <a:latin typeface="Arial" pitchFamily="34" charset="0"/>
                          <a:ea typeface="宋体" pitchFamily="2" charset="-122"/>
                        </a:defRPr>
                      </a:lvl4pPr>
                      <a:lvl5pPr>
                        <a:spcBef>
                          <a:spcPct val="20000"/>
                        </a:spcBef>
                        <a:buClr>
                          <a:schemeClr val="accent1"/>
                        </a:buClr>
                        <a:buFont typeface="Wingdings" pitchFamily="2" charset="2"/>
                        <a:defRPr>
                          <a:solidFill>
                            <a:schemeClr val="tx1"/>
                          </a:solidFill>
                          <a:latin typeface="Arial" pitchFamily="34" charset="0"/>
                          <a:ea typeface="宋体" pitchFamily="2" charset="-122"/>
                        </a:defRPr>
                      </a:lvl5pPr>
                      <a:lvl6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6pPr>
                      <a:lvl7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7pPr>
                      <a:lvl8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8pPr>
                      <a:lvl9pPr fontAlgn="base">
                        <a:spcBef>
                          <a:spcPct val="20000"/>
                        </a:spcBef>
                        <a:spcAft>
                          <a:spcPct val="0"/>
                        </a:spcAft>
                        <a:buClr>
                          <a:schemeClr val="accent1"/>
                        </a:buClr>
                        <a:buFont typeface="Wingdings" pitchFamily="2" charset="2"/>
                        <a:defRPr>
                          <a:solidFill>
                            <a:schemeClr val="tx1"/>
                          </a:solidFill>
                          <a:latin typeface="Arial" pitchFamily="34"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zh-CN" altLang="zh-CN" sz="2800" b="0"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a:noFill/>
                    </a:lnTlToBr>
                    <a:lnBlToTr>
                      <a:noFill/>
                    </a:lnBlToTr>
                    <a:noFill/>
                  </a:tcPr>
                </a:tc>
              </a:tr>
            </a:tbl>
          </a:graphicData>
        </a:graphic>
      </p:graphicFrame>
      <p:sp>
        <p:nvSpPr>
          <p:cNvPr id="29" name="Text Box 25"/>
          <p:cNvSpPr txBox="1">
            <a:spLocks noChangeArrowheads="1"/>
          </p:cNvSpPr>
          <p:nvPr/>
        </p:nvSpPr>
        <p:spPr bwMode="auto">
          <a:xfrm>
            <a:off x="1692275" y="3468462"/>
            <a:ext cx="24479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000" dirty="0">
                <a:solidFill>
                  <a:schemeClr val="tx1">
                    <a:lumMod val="95000"/>
                    <a:lumOff val="5000"/>
                  </a:schemeClr>
                </a:solidFill>
                <a:latin typeface="+mn-ea"/>
              </a:rPr>
              <a:t>不一定是遗传病</a:t>
            </a:r>
          </a:p>
        </p:txBody>
      </p:sp>
      <p:sp>
        <p:nvSpPr>
          <p:cNvPr id="30" name="Text Box 26"/>
          <p:cNvSpPr txBox="1">
            <a:spLocks noChangeArrowheads="1"/>
          </p:cNvSpPr>
          <p:nvPr/>
        </p:nvSpPr>
        <p:spPr bwMode="auto">
          <a:xfrm>
            <a:off x="4116362" y="3404780"/>
            <a:ext cx="24479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000" dirty="0">
                <a:solidFill>
                  <a:schemeClr val="tx1">
                    <a:lumMod val="95000"/>
                    <a:lumOff val="5000"/>
                  </a:schemeClr>
                </a:solidFill>
                <a:latin typeface="+mn-ea"/>
              </a:rPr>
              <a:t>不一定是遗传病</a:t>
            </a:r>
          </a:p>
        </p:txBody>
      </p:sp>
      <p:sp>
        <p:nvSpPr>
          <p:cNvPr id="31" name="Text Box 27"/>
          <p:cNvSpPr txBox="1">
            <a:spLocks noChangeArrowheads="1"/>
          </p:cNvSpPr>
          <p:nvPr/>
        </p:nvSpPr>
        <p:spPr bwMode="auto">
          <a:xfrm>
            <a:off x="6445250" y="3314574"/>
            <a:ext cx="198893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zh-CN" altLang="en-US" sz="2000" dirty="0">
                <a:latin typeface="Times New Roman" pitchFamily="18" charset="0"/>
              </a:rPr>
              <a:t>大多数遗传病是先天性疾病</a:t>
            </a:r>
          </a:p>
        </p:txBody>
      </p:sp>
      <p:sp>
        <p:nvSpPr>
          <p:cNvPr id="32" name="Text Box 28"/>
          <p:cNvSpPr txBox="1">
            <a:spLocks noChangeArrowheads="1"/>
          </p:cNvSpPr>
          <p:nvPr/>
        </p:nvSpPr>
        <p:spPr bwMode="auto">
          <a:xfrm>
            <a:off x="1748545" y="4277733"/>
            <a:ext cx="226413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zh-CN" altLang="en-US" dirty="0">
                <a:solidFill>
                  <a:srgbClr val="FF0066"/>
                </a:solidFill>
                <a:latin typeface="Times New Roman" pitchFamily="18" charset="0"/>
              </a:rPr>
              <a:t>遗传病</a:t>
            </a:r>
            <a:r>
              <a:rPr kumimoji="1" lang="zh-CN" altLang="en-US" dirty="0">
                <a:solidFill>
                  <a:srgbClr val="0000FF"/>
                </a:solidFill>
                <a:latin typeface="Times New Roman" pitchFamily="18" charset="0"/>
              </a:rPr>
              <a:t>：</a:t>
            </a:r>
            <a:r>
              <a:rPr kumimoji="1" lang="zh-CN" altLang="en-US" dirty="0">
                <a:latin typeface="Times New Roman" pitchFamily="18" charset="0"/>
              </a:rPr>
              <a:t>先天性愚型，多指，白化病，苯丙酮尿症</a:t>
            </a:r>
          </a:p>
        </p:txBody>
      </p:sp>
      <p:sp>
        <p:nvSpPr>
          <p:cNvPr id="33" name="Text Box 29"/>
          <p:cNvSpPr txBox="1">
            <a:spLocks noChangeArrowheads="1"/>
          </p:cNvSpPr>
          <p:nvPr/>
        </p:nvSpPr>
        <p:spPr bwMode="auto">
          <a:xfrm>
            <a:off x="1748545" y="5140158"/>
            <a:ext cx="244792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zh-CN" altLang="en-US" dirty="0">
                <a:solidFill>
                  <a:srgbClr val="FF0066"/>
                </a:solidFill>
                <a:latin typeface="Times New Roman" pitchFamily="18" charset="0"/>
              </a:rPr>
              <a:t>非遗传病</a:t>
            </a:r>
            <a:r>
              <a:rPr kumimoji="1" lang="zh-CN" altLang="en-US" dirty="0">
                <a:solidFill>
                  <a:srgbClr val="0000FF"/>
                </a:solidFill>
                <a:latin typeface="Times New Roman" pitchFamily="18" charset="0"/>
              </a:rPr>
              <a:t>：</a:t>
            </a:r>
            <a:r>
              <a:rPr kumimoji="1" lang="zh-CN" altLang="en-US" dirty="0">
                <a:latin typeface="Times New Roman" pitchFamily="18" charset="0"/>
              </a:rPr>
              <a:t>胎儿在子宫内受天花病毒感染，出生时留有癜痕</a:t>
            </a:r>
          </a:p>
        </p:txBody>
      </p:sp>
      <p:sp>
        <p:nvSpPr>
          <p:cNvPr id="34" name="Text Box 30"/>
          <p:cNvSpPr txBox="1">
            <a:spLocks noChangeArrowheads="1"/>
          </p:cNvSpPr>
          <p:nvPr/>
        </p:nvSpPr>
        <p:spPr bwMode="auto">
          <a:xfrm>
            <a:off x="4140200" y="4391952"/>
            <a:ext cx="23050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zh-CN" altLang="en-US" dirty="0">
                <a:solidFill>
                  <a:srgbClr val="FF0066"/>
                </a:solidFill>
                <a:latin typeface="Times New Roman" pitchFamily="18" charset="0"/>
              </a:rPr>
              <a:t>遗传病：</a:t>
            </a:r>
            <a:r>
              <a:rPr kumimoji="1" lang="zh-CN" altLang="en-US" dirty="0">
                <a:latin typeface="Times New Roman" pitchFamily="18" charset="0"/>
              </a:rPr>
              <a:t>显性遗传病</a:t>
            </a:r>
          </a:p>
        </p:txBody>
      </p:sp>
      <p:sp>
        <p:nvSpPr>
          <p:cNvPr id="35" name="Text Box 31"/>
          <p:cNvSpPr txBox="1">
            <a:spLocks noChangeArrowheads="1"/>
          </p:cNvSpPr>
          <p:nvPr/>
        </p:nvSpPr>
        <p:spPr bwMode="auto">
          <a:xfrm>
            <a:off x="4140197" y="4779071"/>
            <a:ext cx="230505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zh-CN" altLang="en-US" dirty="0">
                <a:solidFill>
                  <a:srgbClr val="FF0066"/>
                </a:solidFill>
                <a:latin typeface="Times New Roman" pitchFamily="18" charset="0"/>
              </a:rPr>
              <a:t>非遗传病：</a:t>
            </a:r>
            <a:r>
              <a:rPr kumimoji="1" lang="zh-CN" altLang="en-US" dirty="0">
                <a:latin typeface="Times New Roman" pitchFamily="18" charset="0"/>
              </a:rPr>
              <a:t>由于饮食中缺乏维生素</a:t>
            </a:r>
            <a:r>
              <a:rPr kumimoji="1" lang="en-US" altLang="zh-CN" dirty="0">
                <a:latin typeface="Times New Roman" pitchFamily="18" charset="0"/>
              </a:rPr>
              <a:t>A</a:t>
            </a:r>
            <a:r>
              <a:rPr kumimoji="1" lang="zh-CN" altLang="en-US" dirty="0">
                <a:latin typeface="Times New Roman" pitchFamily="18" charset="0"/>
              </a:rPr>
              <a:t>，一家族中多个成员患夜盲症</a:t>
            </a:r>
          </a:p>
        </p:txBody>
      </p:sp>
      <p:sp>
        <p:nvSpPr>
          <p:cNvPr id="3" name="TextBox 2"/>
          <p:cNvSpPr txBox="1"/>
          <p:nvPr/>
        </p:nvSpPr>
        <p:spPr>
          <a:xfrm>
            <a:off x="1692275" y="1866489"/>
            <a:ext cx="2264130" cy="707886"/>
          </a:xfrm>
          <a:prstGeom prst="rect">
            <a:avLst/>
          </a:prstGeom>
          <a:noFill/>
        </p:spPr>
        <p:txBody>
          <a:bodyPr wrap="square" rtlCol="0">
            <a:spAutoFit/>
          </a:bodyPr>
          <a:lstStyle/>
          <a:p>
            <a:r>
              <a:rPr lang="zh-CN" altLang="en-US" sz="2000" dirty="0" smtClean="0">
                <a:solidFill>
                  <a:schemeClr val="tx1">
                    <a:lumMod val="95000"/>
                    <a:lumOff val="5000"/>
                  </a:schemeClr>
                </a:solidFill>
                <a:latin typeface="+mn-ea"/>
              </a:rPr>
              <a:t>个体一出生就有的疾病</a:t>
            </a:r>
            <a:endParaRPr lang="zh-CN" altLang="en-US" sz="2000" dirty="0">
              <a:solidFill>
                <a:schemeClr val="tx1">
                  <a:lumMod val="95000"/>
                  <a:lumOff val="5000"/>
                </a:schemeClr>
              </a:solidFill>
              <a:latin typeface="+mn-ea"/>
            </a:endParaRPr>
          </a:p>
        </p:txBody>
      </p:sp>
      <p:sp>
        <p:nvSpPr>
          <p:cNvPr id="4" name="TextBox 3"/>
          <p:cNvSpPr txBox="1"/>
          <p:nvPr/>
        </p:nvSpPr>
        <p:spPr>
          <a:xfrm>
            <a:off x="4026743" y="1443550"/>
            <a:ext cx="2305050" cy="1631216"/>
          </a:xfrm>
          <a:prstGeom prst="rect">
            <a:avLst/>
          </a:prstGeom>
          <a:noFill/>
        </p:spPr>
        <p:txBody>
          <a:bodyPr wrap="square" rtlCol="0">
            <a:spAutoFit/>
          </a:bodyPr>
          <a:lstStyle/>
          <a:p>
            <a:r>
              <a:rPr lang="zh-CN" altLang="en-US" sz="2000" dirty="0">
                <a:solidFill>
                  <a:schemeClr val="tx1">
                    <a:lumMod val="95000"/>
                    <a:lumOff val="5000"/>
                  </a:schemeClr>
                </a:solidFill>
                <a:latin typeface="+mn-ea"/>
              </a:rPr>
              <a:t>指某种表现出家族聚集现象的疾病，一个家族中多个成员患有同一种疾病</a:t>
            </a:r>
            <a:r>
              <a:rPr lang="zh-CN" altLang="en-US" sz="2000" dirty="0" smtClean="0">
                <a:solidFill>
                  <a:schemeClr val="tx1">
                    <a:lumMod val="95000"/>
                    <a:lumOff val="5000"/>
                  </a:schemeClr>
                </a:solidFill>
                <a:latin typeface="+mn-ea"/>
              </a:rPr>
              <a:t>，也被称为</a:t>
            </a:r>
            <a:r>
              <a:rPr lang="zh-CN" altLang="en-US" sz="2000" dirty="0">
                <a:solidFill>
                  <a:schemeClr val="tx1">
                    <a:lumMod val="95000"/>
                    <a:lumOff val="5000"/>
                  </a:schemeClr>
                </a:solidFill>
                <a:latin typeface="+mn-ea"/>
              </a:rPr>
              <a:t>家族</a:t>
            </a:r>
            <a:r>
              <a:rPr lang="zh-CN" altLang="en-US" sz="2000" dirty="0" smtClean="0">
                <a:solidFill>
                  <a:schemeClr val="tx1">
                    <a:lumMod val="95000"/>
                    <a:lumOff val="5000"/>
                  </a:schemeClr>
                </a:solidFill>
                <a:latin typeface="+mn-ea"/>
              </a:rPr>
              <a:t>史</a:t>
            </a:r>
            <a:endParaRPr lang="zh-CN" altLang="en-US" sz="2000" dirty="0">
              <a:solidFill>
                <a:schemeClr val="tx1">
                  <a:lumMod val="95000"/>
                  <a:lumOff val="5000"/>
                </a:schemeClr>
              </a:solidFill>
              <a:latin typeface="+mn-ea"/>
            </a:endParaRPr>
          </a:p>
        </p:txBody>
      </p:sp>
      <p:sp>
        <p:nvSpPr>
          <p:cNvPr id="5" name="TextBox 4"/>
          <p:cNvSpPr txBox="1"/>
          <p:nvPr/>
        </p:nvSpPr>
        <p:spPr>
          <a:xfrm>
            <a:off x="6373056" y="1663454"/>
            <a:ext cx="1988930" cy="1015663"/>
          </a:xfrm>
          <a:prstGeom prst="rect">
            <a:avLst/>
          </a:prstGeom>
          <a:noFill/>
        </p:spPr>
        <p:txBody>
          <a:bodyPr wrap="square" rtlCol="0">
            <a:spAutoFit/>
          </a:bodyPr>
          <a:lstStyle/>
          <a:p>
            <a:r>
              <a:rPr lang="zh-CN" altLang="en-US" sz="2000" dirty="0"/>
              <a:t>由于遗传物质改变而引起的人类</a:t>
            </a:r>
            <a:r>
              <a:rPr lang="zh-CN" altLang="en-US" sz="2000" dirty="0" smtClean="0"/>
              <a:t>疾病</a:t>
            </a:r>
            <a:endParaRPr lang="zh-CN" altLang="en-US" sz="2000" dirty="0"/>
          </a:p>
        </p:txBody>
      </p:sp>
      <p:sp>
        <p:nvSpPr>
          <p:cNvPr id="6" name="TextBox 5"/>
          <p:cNvSpPr txBox="1"/>
          <p:nvPr/>
        </p:nvSpPr>
        <p:spPr>
          <a:xfrm>
            <a:off x="6401193" y="4488083"/>
            <a:ext cx="2166032" cy="1200329"/>
          </a:xfrm>
          <a:prstGeom prst="rect">
            <a:avLst/>
          </a:prstGeom>
          <a:noFill/>
        </p:spPr>
        <p:txBody>
          <a:bodyPr wrap="square" rtlCol="0">
            <a:spAutoFit/>
          </a:bodyPr>
          <a:lstStyle/>
          <a:p>
            <a:r>
              <a:rPr lang="zh-CN" altLang="en-US" dirty="0"/>
              <a:t>主要可以分为</a:t>
            </a:r>
            <a:r>
              <a:rPr kumimoji="1" lang="zh-CN" altLang="en-US" dirty="0">
                <a:solidFill>
                  <a:srgbClr val="FF0066"/>
                </a:solidFill>
                <a:latin typeface="Times New Roman" pitchFamily="18" charset="0"/>
              </a:rPr>
              <a:t>单基因遗传病</a:t>
            </a:r>
            <a:r>
              <a:rPr lang="zh-CN" altLang="en-US" dirty="0"/>
              <a:t>、</a:t>
            </a:r>
            <a:r>
              <a:rPr kumimoji="1" lang="zh-CN" altLang="en-US" dirty="0">
                <a:solidFill>
                  <a:srgbClr val="FF0066"/>
                </a:solidFill>
                <a:latin typeface="Times New Roman" pitchFamily="18" charset="0"/>
              </a:rPr>
              <a:t>多基因遗传病</a:t>
            </a:r>
            <a:r>
              <a:rPr lang="zh-CN" altLang="en-US" dirty="0"/>
              <a:t>和</a:t>
            </a:r>
            <a:r>
              <a:rPr kumimoji="1" lang="zh-CN" altLang="en-US" dirty="0">
                <a:solidFill>
                  <a:srgbClr val="FF0066"/>
                </a:solidFill>
                <a:latin typeface="Times New Roman" pitchFamily="18" charset="0"/>
              </a:rPr>
              <a:t>染色体异常遗传病</a:t>
            </a:r>
            <a:r>
              <a:rPr lang="zh-CN" altLang="en-US" dirty="0"/>
              <a:t>三大</a:t>
            </a:r>
            <a:r>
              <a:rPr lang="zh-CN" altLang="en-US" dirty="0" smtClean="0"/>
              <a:t>类</a:t>
            </a:r>
            <a:endParaRPr lang="zh-CN" altLang="en-US" dirty="0"/>
          </a:p>
        </p:txBody>
      </p:sp>
    </p:spTree>
    <p:extLst>
      <p:ext uri="{BB962C8B-B14F-4D97-AF65-F5344CB8AC3E}">
        <p14:creationId xmlns:p14="http://schemas.microsoft.com/office/powerpoint/2010/main" val="5785835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1000"/>
                                        <p:tgtEl>
                                          <p:spTgt spid="27"/>
                                        </p:tgtEl>
                                      </p:cBhvr>
                                    </p:animEffect>
                                    <p:anim calcmode="lin" valueType="num">
                                      <p:cBhvr>
                                        <p:cTn id="17" dur="1000" fill="hold"/>
                                        <p:tgtEl>
                                          <p:spTgt spid="27"/>
                                        </p:tgtEl>
                                        <p:attrNameLst>
                                          <p:attrName>ppt_x</p:attrName>
                                        </p:attrNameLst>
                                      </p:cBhvr>
                                      <p:tavLst>
                                        <p:tav tm="0">
                                          <p:val>
                                            <p:strVal val="#ppt_x"/>
                                          </p:val>
                                        </p:tav>
                                        <p:tav tm="100000">
                                          <p:val>
                                            <p:strVal val="#ppt_x"/>
                                          </p:val>
                                        </p:tav>
                                      </p:tavLst>
                                    </p:anim>
                                    <p:anim calcmode="lin" valueType="num">
                                      <p:cBhvr>
                                        <p:cTn id="18" dur="1000" fill="hold"/>
                                        <p:tgtEl>
                                          <p:spTgt spid="2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anim calcmode="lin" valueType="num">
                                      <p:cBhvr>
                                        <p:cTn id="22" dur="1000" fill="hold"/>
                                        <p:tgtEl>
                                          <p:spTgt spid="28"/>
                                        </p:tgtEl>
                                        <p:attrNameLst>
                                          <p:attrName>ppt_x</p:attrName>
                                        </p:attrNameLst>
                                      </p:cBhvr>
                                      <p:tavLst>
                                        <p:tav tm="0">
                                          <p:val>
                                            <p:strVal val="#ppt_x"/>
                                          </p:val>
                                        </p:tav>
                                        <p:tav tm="100000">
                                          <p:val>
                                            <p:strVal val="#ppt_x"/>
                                          </p:val>
                                        </p:tav>
                                      </p:tavLst>
                                    </p:anim>
                                    <p:anim calcmode="lin" valueType="num">
                                      <p:cBhvr>
                                        <p:cTn id="2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ppt_x"/>
                                          </p:val>
                                        </p:tav>
                                        <p:tav tm="100000">
                                          <p:val>
                                            <p:strVal val="#ppt_x"/>
                                          </p:val>
                                        </p:tav>
                                      </p:tavLst>
                                    </p:anim>
                                    <p:anim calcmode="lin" valueType="num">
                                      <p:cBhvr additive="base">
                                        <p:cTn id="2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ppt_x"/>
                                          </p:val>
                                        </p:tav>
                                        <p:tav tm="100000">
                                          <p:val>
                                            <p:strVal val="#ppt_x"/>
                                          </p:val>
                                        </p:tav>
                                      </p:tavLst>
                                    </p:anim>
                                    <p:anim calcmode="lin" valueType="num">
                                      <p:cBhvr additive="base">
                                        <p:cTn id="35"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additive="base">
                                        <p:cTn id="40" dur="500" fill="hold"/>
                                        <p:tgtEl>
                                          <p:spTgt spid="32"/>
                                        </p:tgtEl>
                                        <p:attrNameLst>
                                          <p:attrName>ppt_x</p:attrName>
                                        </p:attrNameLst>
                                      </p:cBhvr>
                                      <p:tavLst>
                                        <p:tav tm="0">
                                          <p:val>
                                            <p:strVal val="#ppt_x"/>
                                          </p:val>
                                        </p:tav>
                                        <p:tav tm="100000">
                                          <p:val>
                                            <p:strVal val="#ppt_x"/>
                                          </p:val>
                                        </p:tav>
                                      </p:tavLst>
                                    </p:anim>
                                    <p:anim calcmode="lin" valueType="num">
                                      <p:cBhvr additive="base">
                                        <p:cTn id="41"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fill="hold"/>
                                        <p:tgtEl>
                                          <p:spTgt spid="33"/>
                                        </p:tgtEl>
                                        <p:attrNameLst>
                                          <p:attrName>ppt_x</p:attrName>
                                        </p:attrNameLst>
                                      </p:cBhvr>
                                      <p:tavLst>
                                        <p:tav tm="0">
                                          <p:val>
                                            <p:strVal val="#ppt_x"/>
                                          </p:val>
                                        </p:tav>
                                        <p:tav tm="100000">
                                          <p:val>
                                            <p:strVal val="#ppt_x"/>
                                          </p:val>
                                        </p:tav>
                                      </p:tavLst>
                                    </p:anim>
                                    <p:anim calcmode="lin" valueType="num">
                                      <p:cBhvr additive="base">
                                        <p:cTn id="47"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500" fill="hold"/>
                                        <p:tgtEl>
                                          <p:spTgt spid="4"/>
                                        </p:tgtEl>
                                        <p:attrNameLst>
                                          <p:attrName>ppt_x</p:attrName>
                                        </p:attrNameLst>
                                      </p:cBhvr>
                                      <p:tavLst>
                                        <p:tav tm="0">
                                          <p:val>
                                            <p:strVal val="#ppt_x"/>
                                          </p:val>
                                        </p:tav>
                                        <p:tav tm="100000">
                                          <p:val>
                                            <p:strVal val="#ppt_x"/>
                                          </p:val>
                                        </p:tav>
                                      </p:tavLst>
                                    </p:anim>
                                    <p:anim calcmode="lin" valueType="num">
                                      <p:cBhvr additive="base">
                                        <p:cTn id="5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additive="base">
                                        <p:cTn id="58" dur="500" fill="hold"/>
                                        <p:tgtEl>
                                          <p:spTgt spid="30"/>
                                        </p:tgtEl>
                                        <p:attrNameLst>
                                          <p:attrName>ppt_x</p:attrName>
                                        </p:attrNameLst>
                                      </p:cBhvr>
                                      <p:tavLst>
                                        <p:tav tm="0">
                                          <p:val>
                                            <p:strVal val="#ppt_x"/>
                                          </p:val>
                                        </p:tav>
                                        <p:tav tm="100000">
                                          <p:val>
                                            <p:strVal val="#ppt_x"/>
                                          </p:val>
                                        </p:tav>
                                      </p:tavLst>
                                    </p:anim>
                                    <p:anim calcmode="lin" valueType="num">
                                      <p:cBhvr additive="base">
                                        <p:cTn id="59"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34"/>
                                        </p:tgtEl>
                                        <p:attrNameLst>
                                          <p:attrName>style.visibility</p:attrName>
                                        </p:attrNameLst>
                                      </p:cBhvr>
                                      <p:to>
                                        <p:strVal val="visible"/>
                                      </p:to>
                                    </p:set>
                                    <p:anim calcmode="lin" valueType="num">
                                      <p:cBhvr additive="base">
                                        <p:cTn id="64" dur="500" fill="hold"/>
                                        <p:tgtEl>
                                          <p:spTgt spid="34"/>
                                        </p:tgtEl>
                                        <p:attrNameLst>
                                          <p:attrName>ppt_x</p:attrName>
                                        </p:attrNameLst>
                                      </p:cBhvr>
                                      <p:tavLst>
                                        <p:tav tm="0">
                                          <p:val>
                                            <p:strVal val="#ppt_x"/>
                                          </p:val>
                                        </p:tav>
                                        <p:tav tm="100000">
                                          <p:val>
                                            <p:strVal val="#ppt_x"/>
                                          </p:val>
                                        </p:tav>
                                      </p:tavLst>
                                    </p:anim>
                                    <p:anim calcmode="lin" valueType="num">
                                      <p:cBhvr additive="base">
                                        <p:cTn id="65"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additive="base">
                                        <p:cTn id="70" dur="500" fill="hold"/>
                                        <p:tgtEl>
                                          <p:spTgt spid="35"/>
                                        </p:tgtEl>
                                        <p:attrNameLst>
                                          <p:attrName>ppt_x</p:attrName>
                                        </p:attrNameLst>
                                      </p:cBhvr>
                                      <p:tavLst>
                                        <p:tav tm="0">
                                          <p:val>
                                            <p:strVal val="#ppt_x"/>
                                          </p:val>
                                        </p:tav>
                                        <p:tav tm="100000">
                                          <p:val>
                                            <p:strVal val="#ppt_x"/>
                                          </p:val>
                                        </p:tav>
                                      </p:tavLst>
                                    </p:anim>
                                    <p:anim calcmode="lin" valueType="num">
                                      <p:cBhvr additive="base">
                                        <p:cTn id="71"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5"/>
                                        </p:tgtEl>
                                        <p:attrNameLst>
                                          <p:attrName>style.visibility</p:attrName>
                                        </p:attrNameLst>
                                      </p:cBhvr>
                                      <p:to>
                                        <p:strVal val="visible"/>
                                      </p:to>
                                    </p:set>
                                    <p:anim calcmode="lin" valueType="num">
                                      <p:cBhvr additive="base">
                                        <p:cTn id="76" dur="500" fill="hold"/>
                                        <p:tgtEl>
                                          <p:spTgt spid="5"/>
                                        </p:tgtEl>
                                        <p:attrNameLst>
                                          <p:attrName>ppt_x</p:attrName>
                                        </p:attrNameLst>
                                      </p:cBhvr>
                                      <p:tavLst>
                                        <p:tav tm="0">
                                          <p:val>
                                            <p:strVal val="#ppt_x"/>
                                          </p:val>
                                        </p:tav>
                                        <p:tav tm="100000">
                                          <p:val>
                                            <p:strVal val="#ppt_x"/>
                                          </p:val>
                                        </p:tav>
                                      </p:tavLst>
                                    </p:anim>
                                    <p:anim calcmode="lin" valueType="num">
                                      <p:cBhvr additive="base">
                                        <p:cTn id="7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31"/>
                                        </p:tgtEl>
                                        <p:attrNameLst>
                                          <p:attrName>style.visibility</p:attrName>
                                        </p:attrNameLst>
                                      </p:cBhvr>
                                      <p:to>
                                        <p:strVal val="visible"/>
                                      </p:to>
                                    </p:set>
                                    <p:anim calcmode="lin" valueType="num">
                                      <p:cBhvr additive="base">
                                        <p:cTn id="82" dur="500" fill="hold"/>
                                        <p:tgtEl>
                                          <p:spTgt spid="31"/>
                                        </p:tgtEl>
                                        <p:attrNameLst>
                                          <p:attrName>ppt_x</p:attrName>
                                        </p:attrNameLst>
                                      </p:cBhvr>
                                      <p:tavLst>
                                        <p:tav tm="0">
                                          <p:val>
                                            <p:strVal val="#ppt_x"/>
                                          </p:val>
                                        </p:tav>
                                        <p:tav tm="100000">
                                          <p:val>
                                            <p:strVal val="#ppt_x"/>
                                          </p:val>
                                        </p:tav>
                                      </p:tavLst>
                                    </p:anim>
                                    <p:anim calcmode="lin" valueType="num">
                                      <p:cBhvr additive="base">
                                        <p:cTn id="83"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6"/>
                                        </p:tgtEl>
                                        <p:attrNameLst>
                                          <p:attrName>style.visibility</p:attrName>
                                        </p:attrNameLst>
                                      </p:cBhvr>
                                      <p:to>
                                        <p:strVal val="visible"/>
                                      </p:to>
                                    </p:set>
                                    <p:anim calcmode="lin" valueType="num">
                                      <p:cBhvr additive="base">
                                        <p:cTn id="88" dur="500" fill="hold"/>
                                        <p:tgtEl>
                                          <p:spTgt spid="6"/>
                                        </p:tgtEl>
                                        <p:attrNameLst>
                                          <p:attrName>ppt_x</p:attrName>
                                        </p:attrNameLst>
                                      </p:cBhvr>
                                      <p:tavLst>
                                        <p:tav tm="0">
                                          <p:val>
                                            <p:strVal val="#ppt_x"/>
                                          </p:val>
                                        </p:tav>
                                        <p:tav tm="100000">
                                          <p:val>
                                            <p:strVal val="#ppt_x"/>
                                          </p:val>
                                        </p:tav>
                                      </p:tavLst>
                                    </p:anim>
                                    <p:anim calcmode="lin" valueType="num">
                                      <p:cBhvr additive="base">
                                        <p:cTn id="8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p:bldP spid="30" grpId="0"/>
      <p:bldP spid="31" grpId="0"/>
      <p:bldP spid="32" grpId="0"/>
      <p:bldP spid="33" grpId="0"/>
      <p:bldP spid="34" grpId="0"/>
      <p:bldP spid="35" grpId="0"/>
      <p:bldP spid="3" grpId="0"/>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590"/>
            <a:ext cx="9144000" cy="6915150"/>
          </a:xfrm>
          <a:prstGeom prst="rect">
            <a:avLst/>
          </a:prstGeom>
        </p:spPr>
      </p:pic>
      <p:grpSp>
        <p:nvGrpSpPr>
          <p:cNvPr id="2" name="组合 1"/>
          <p:cNvGrpSpPr/>
          <p:nvPr/>
        </p:nvGrpSpPr>
        <p:grpSpPr>
          <a:xfrm>
            <a:off x="332105" y="494665"/>
            <a:ext cx="8460740" cy="5840730"/>
            <a:chOff x="442913" y="428624"/>
            <a:chExt cx="11280774" cy="5962652"/>
          </a:xfrm>
        </p:grpSpPr>
        <p:sp>
          <p:nvSpPr>
            <p:cNvPr id="9" name="矩形: 圆角 8"/>
            <p:cNvSpPr/>
            <p:nvPr/>
          </p:nvSpPr>
          <p:spPr>
            <a:xfrm>
              <a:off x="442913" y="5232043"/>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10499725" y="428624"/>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673100" y="622300"/>
              <a:ext cx="10858500" cy="5575300"/>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2" name="组合 11"/>
          <p:cNvGrpSpPr/>
          <p:nvPr/>
        </p:nvGrpSpPr>
        <p:grpSpPr>
          <a:xfrm rot="3647498">
            <a:off x="328879" y="1431439"/>
            <a:ext cx="1089469" cy="870101"/>
            <a:chOff x="3427504" y="564966"/>
            <a:chExt cx="2219438" cy="1772546"/>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478155" flipH="1">
              <a:off x="3650950" y="341520"/>
              <a:ext cx="1772546" cy="2219438"/>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50612" flipH="1">
              <a:off x="4051643" y="712184"/>
              <a:ext cx="1392582" cy="911893"/>
            </a:xfrm>
            <a:prstGeom prst="rect">
              <a:avLst/>
            </a:prstGeom>
          </p:spPr>
        </p:pic>
      </p:grpSp>
      <p:sp>
        <p:nvSpPr>
          <p:cNvPr id="18" name="TextBox 10"/>
          <p:cNvSpPr txBox="1"/>
          <p:nvPr/>
        </p:nvSpPr>
        <p:spPr>
          <a:xfrm>
            <a:off x="721620" y="2965990"/>
            <a:ext cx="615553" cy="2689221"/>
          </a:xfrm>
          <a:prstGeom prst="rect">
            <a:avLst/>
          </a:prstGeom>
          <a:noFill/>
        </p:spPr>
        <p:txBody>
          <a:bodyPr vert="eaVert" wrap="square" rtlCol="0">
            <a:spAutoFit/>
          </a:bodyPr>
          <a:lstStyle/>
          <a:p>
            <a:pPr lvl="0" algn="dist"/>
            <a:r>
              <a:rPr lang="zh-CN" altLang="en-US" sz="2800" b="1" dirty="0" smtClean="0">
                <a:solidFill>
                  <a:schemeClr val="tx1">
                    <a:lumMod val="95000"/>
                    <a:lumOff val="5000"/>
                  </a:schemeClr>
                </a:solidFill>
                <a:latin typeface="方正细圆简体" panose="02010601030101010101" pitchFamily="2" charset="-122"/>
                <a:ea typeface="方正细圆简体" panose="02010601030101010101" pitchFamily="2" charset="-122"/>
                <a:cs typeface="Roboto Condensed" panose="02000000000000000000"/>
              </a:rPr>
              <a:t>单</a:t>
            </a:r>
            <a:r>
              <a:rPr lang="zh-CN" altLang="en-US" sz="2800" b="1" dirty="0">
                <a:solidFill>
                  <a:schemeClr val="tx1">
                    <a:lumMod val="95000"/>
                    <a:lumOff val="5000"/>
                  </a:schemeClr>
                </a:solidFill>
                <a:latin typeface="方正细圆简体" panose="02010601030101010101" pitchFamily="2" charset="-122"/>
                <a:ea typeface="方正细圆简体" panose="02010601030101010101" pitchFamily="2" charset="-122"/>
                <a:cs typeface="Roboto Condensed" panose="02000000000000000000"/>
              </a:rPr>
              <a:t>基因遗传病</a:t>
            </a:r>
          </a:p>
        </p:txBody>
      </p:sp>
      <p:sp>
        <p:nvSpPr>
          <p:cNvPr id="11" name="Rectangle 2"/>
          <p:cNvSpPr/>
          <p:nvPr/>
        </p:nvSpPr>
        <p:spPr>
          <a:xfrm>
            <a:off x="746677" y="2021230"/>
            <a:ext cx="619125" cy="860425"/>
          </a:xfrm>
          <a:prstGeom prst="rect">
            <a:avLst/>
          </a:prstGeom>
          <a:noFill/>
        </p:spPr>
        <p:txBody>
          <a:bodyPr wrap="square" rtlCol="0">
            <a:spAutoFit/>
          </a:bodyPr>
          <a:lstStyle/>
          <a:p>
            <a:pPr algn="ctr">
              <a:lnSpc>
                <a:spcPts val="6000"/>
              </a:lnSpc>
            </a:pPr>
            <a:r>
              <a:rPr lang="en-US" altLang="zh-CN" sz="4000" b="1" dirty="0">
                <a:solidFill>
                  <a:schemeClr val="tx1">
                    <a:lumMod val="95000"/>
                    <a:lumOff val="5000"/>
                  </a:schemeClr>
                </a:solidFill>
                <a:latin typeface="方正细圆简体" panose="02010601030101010101" pitchFamily="2" charset="-122"/>
                <a:ea typeface="方正细圆简体" panose="02010601030101010101" pitchFamily="2" charset="-122"/>
                <a:sym typeface="+mn-lt"/>
              </a:rPr>
              <a:t>1</a:t>
            </a:r>
          </a:p>
        </p:txBody>
      </p:sp>
      <p:sp>
        <p:nvSpPr>
          <p:cNvPr id="49" name="矩形 48"/>
          <p:cNvSpPr/>
          <p:nvPr/>
        </p:nvSpPr>
        <p:spPr>
          <a:xfrm>
            <a:off x="1984693" y="1134124"/>
            <a:ext cx="5594741" cy="930310"/>
          </a:xfrm>
          <a:prstGeom prst="rect">
            <a:avLst/>
          </a:prstGeom>
        </p:spPr>
        <p:txBody>
          <a:bodyPr wrap="none" lIns="0" tIns="0" rIns="0" bIns="0">
            <a:noAutofit/>
          </a:bodyPr>
          <a:lstStyle/>
          <a:p>
            <a:pPr defTabSz="1218565">
              <a:lnSpc>
                <a:spcPct val="150000"/>
              </a:lnSpc>
              <a:defRPr/>
            </a:pPr>
            <a:r>
              <a:rPr lang="zh-CN" altLang="en-US" b="1" dirty="0">
                <a:solidFill>
                  <a:schemeClr val="tx1">
                    <a:lumMod val="95000"/>
                    <a:lumOff val="5000"/>
                  </a:schemeClr>
                </a:solidFill>
                <a:latin typeface="+mn-ea"/>
              </a:rPr>
              <a:t>概念</a:t>
            </a:r>
            <a:r>
              <a:rPr lang="zh-CN" altLang="en-US" b="1" dirty="0" smtClean="0">
                <a:solidFill>
                  <a:schemeClr val="tx1">
                    <a:lumMod val="95000"/>
                    <a:lumOff val="5000"/>
                  </a:schemeClr>
                </a:solidFill>
                <a:latin typeface="+mn-ea"/>
              </a:rPr>
              <a:t>：是由染色体上</a:t>
            </a:r>
            <a:r>
              <a:rPr lang="zh-CN" altLang="en-US" b="1" dirty="0" smtClean="0">
                <a:solidFill>
                  <a:srgbClr val="FF0000"/>
                </a:solidFill>
                <a:latin typeface="+mn-ea"/>
              </a:rPr>
              <a:t>单个基因</a:t>
            </a:r>
            <a:r>
              <a:rPr lang="zh-CN" altLang="en-US" b="1" dirty="0" smtClean="0">
                <a:solidFill>
                  <a:schemeClr val="tx1">
                    <a:lumMod val="95000"/>
                    <a:lumOff val="5000"/>
                  </a:schemeClr>
                </a:solidFill>
                <a:latin typeface="+mn-ea"/>
              </a:rPr>
              <a:t>的</a:t>
            </a:r>
            <a:r>
              <a:rPr lang="zh-CN" altLang="en-US" b="1" dirty="0" smtClean="0">
                <a:solidFill>
                  <a:srgbClr val="FF0000"/>
                </a:solidFill>
                <a:latin typeface="+mn-ea"/>
              </a:rPr>
              <a:t>异常</a:t>
            </a:r>
            <a:r>
              <a:rPr lang="zh-CN" altLang="en-US" b="1" dirty="0" smtClean="0">
                <a:solidFill>
                  <a:schemeClr val="tx1">
                    <a:lumMod val="95000"/>
                    <a:lumOff val="5000"/>
                  </a:schemeClr>
                </a:solidFill>
                <a:latin typeface="+mn-ea"/>
              </a:rPr>
              <a:t>所引起的疾病。</a:t>
            </a:r>
            <a:endParaRPr lang="en-US" altLang="zh-CN" b="1" dirty="0" smtClean="0">
              <a:solidFill>
                <a:schemeClr val="tx1">
                  <a:lumMod val="95000"/>
                  <a:lumOff val="5000"/>
                </a:schemeClr>
              </a:solidFill>
              <a:latin typeface="+mn-ea"/>
            </a:endParaRPr>
          </a:p>
          <a:p>
            <a:pPr defTabSz="1218565">
              <a:lnSpc>
                <a:spcPct val="150000"/>
              </a:lnSpc>
              <a:defRPr/>
            </a:pPr>
            <a:r>
              <a:rPr lang="zh-CN" altLang="en-US" b="1" dirty="0" smtClean="0">
                <a:solidFill>
                  <a:schemeClr val="tx1">
                    <a:lumMod val="95000"/>
                    <a:lumOff val="5000"/>
                  </a:schemeClr>
                </a:solidFill>
                <a:latin typeface="+mn-ea"/>
              </a:rPr>
              <a:t>目前</a:t>
            </a:r>
            <a:r>
              <a:rPr lang="zh-CN" altLang="en-US" b="1" dirty="0">
                <a:solidFill>
                  <a:schemeClr val="tx1">
                    <a:lumMod val="95000"/>
                    <a:lumOff val="5000"/>
                  </a:schemeClr>
                </a:solidFill>
                <a:latin typeface="+mn-ea"/>
              </a:rPr>
              <a:t>已发现</a:t>
            </a:r>
            <a:r>
              <a:rPr lang="en-US" altLang="zh-CN" b="1" dirty="0">
                <a:solidFill>
                  <a:schemeClr val="tx1">
                    <a:lumMod val="95000"/>
                    <a:lumOff val="5000"/>
                  </a:schemeClr>
                </a:solidFill>
                <a:latin typeface="+mn-ea"/>
              </a:rPr>
              <a:t>6600</a:t>
            </a:r>
            <a:r>
              <a:rPr lang="zh-CN" altLang="en-US" b="1" dirty="0" smtClean="0">
                <a:solidFill>
                  <a:schemeClr val="tx1">
                    <a:lumMod val="95000"/>
                    <a:lumOff val="5000"/>
                  </a:schemeClr>
                </a:solidFill>
                <a:latin typeface="+mn-ea"/>
              </a:rPr>
              <a:t>多种。</a:t>
            </a:r>
            <a:endParaRPr lang="en-US" altLang="zh-CN" b="1" dirty="0">
              <a:solidFill>
                <a:schemeClr val="tx1">
                  <a:lumMod val="95000"/>
                  <a:lumOff val="5000"/>
                </a:schemeClr>
              </a:solidFill>
              <a:latin typeface="+mn-ea"/>
            </a:endParaRPr>
          </a:p>
        </p:txBody>
      </p:sp>
      <p:sp>
        <p:nvSpPr>
          <p:cNvPr id="27" name="Text Box 5"/>
          <p:cNvSpPr txBox="1">
            <a:spLocks noChangeArrowheads="1"/>
          </p:cNvSpPr>
          <p:nvPr/>
        </p:nvSpPr>
        <p:spPr bwMode="auto">
          <a:xfrm>
            <a:off x="1593928" y="2696989"/>
            <a:ext cx="219649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kumimoji="1" lang="zh-CN" altLang="en-US" dirty="0">
                <a:solidFill>
                  <a:srgbClr val="FF0000"/>
                </a:solidFill>
                <a:latin typeface="宋体" pitchFamily="2" charset="-122"/>
              </a:rPr>
              <a:t>显性</a:t>
            </a:r>
            <a:r>
              <a:rPr kumimoji="1" lang="zh-CN" altLang="en-US" dirty="0">
                <a:latin typeface="宋体" pitchFamily="2" charset="-122"/>
              </a:rPr>
              <a:t>致病基因</a:t>
            </a:r>
          </a:p>
        </p:txBody>
      </p:sp>
      <p:sp>
        <p:nvSpPr>
          <p:cNvPr id="28" name="AutoShape 6"/>
          <p:cNvSpPr>
            <a:spLocks/>
          </p:cNvSpPr>
          <p:nvPr/>
        </p:nvSpPr>
        <p:spPr bwMode="auto">
          <a:xfrm>
            <a:off x="3595039" y="2246496"/>
            <a:ext cx="142875" cy="1389063"/>
          </a:xfrm>
          <a:prstGeom prst="leftBrace">
            <a:avLst>
              <a:gd name="adj1" fmla="val 81019"/>
              <a:gd name="adj2" fmla="val 50000"/>
            </a:avLst>
          </a:prstGeom>
          <a:noFill/>
          <a:ln w="476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a:p>
        </p:txBody>
      </p:sp>
      <p:sp>
        <p:nvSpPr>
          <p:cNvPr id="29" name="Text Box 7"/>
          <p:cNvSpPr txBox="1">
            <a:spLocks noChangeArrowheads="1"/>
          </p:cNvSpPr>
          <p:nvPr/>
        </p:nvSpPr>
        <p:spPr bwMode="auto">
          <a:xfrm>
            <a:off x="3790422" y="2096554"/>
            <a:ext cx="22526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dirty="0">
                <a:latin typeface="宋体" pitchFamily="2" charset="-122"/>
              </a:rPr>
              <a:t>常染色体：</a:t>
            </a:r>
          </a:p>
        </p:txBody>
      </p:sp>
      <p:sp>
        <p:nvSpPr>
          <p:cNvPr id="30" name="Text Box 8"/>
          <p:cNvSpPr txBox="1">
            <a:spLocks noChangeArrowheads="1"/>
          </p:cNvSpPr>
          <p:nvPr/>
        </p:nvSpPr>
        <p:spPr bwMode="auto">
          <a:xfrm>
            <a:off x="3811618" y="2756361"/>
            <a:ext cx="26082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dirty="0">
                <a:latin typeface="宋体" pitchFamily="2" charset="-122"/>
              </a:rPr>
              <a:t>伴</a:t>
            </a:r>
            <a:r>
              <a:rPr kumimoji="1" lang="en-US" altLang="zh-CN" dirty="0">
                <a:latin typeface="宋体" pitchFamily="2" charset="-122"/>
              </a:rPr>
              <a:t>X</a:t>
            </a:r>
            <a:r>
              <a:rPr kumimoji="1" lang="zh-CN" altLang="en-US" dirty="0">
                <a:latin typeface="宋体" pitchFamily="2" charset="-122"/>
              </a:rPr>
              <a:t>染色体：</a:t>
            </a:r>
          </a:p>
        </p:txBody>
      </p:sp>
      <p:sp>
        <p:nvSpPr>
          <p:cNvPr id="31" name="Text Box 9">
            <a:hlinkClick r:id="rId6" action="ppaction://hlinksldjump"/>
          </p:cNvPr>
          <p:cNvSpPr txBox="1">
            <a:spLocks noChangeArrowheads="1"/>
          </p:cNvSpPr>
          <p:nvPr/>
        </p:nvSpPr>
        <p:spPr bwMode="auto">
          <a:xfrm>
            <a:off x="5071498" y="2127332"/>
            <a:ext cx="4572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1600" dirty="0">
                <a:latin typeface="宋体" pitchFamily="2" charset="-122"/>
              </a:rPr>
              <a:t>多指、并指、软骨发育不全</a:t>
            </a:r>
          </a:p>
        </p:txBody>
      </p:sp>
      <p:sp>
        <p:nvSpPr>
          <p:cNvPr id="32" name="Text Box 10">
            <a:hlinkClick r:id="rId7" action="ppaction://hlinksldjump"/>
          </p:cNvPr>
          <p:cNvSpPr txBox="1">
            <a:spLocks noChangeArrowheads="1"/>
          </p:cNvSpPr>
          <p:nvPr/>
        </p:nvSpPr>
        <p:spPr bwMode="auto">
          <a:xfrm>
            <a:off x="5162628" y="2756361"/>
            <a:ext cx="3733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1600" dirty="0">
                <a:latin typeface="宋体" pitchFamily="2" charset="-122"/>
              </a:rPr>
              <a:t>抗维生素</a:t>
            </a:r>
            <a:r>
              <a:rPr kumimoji="1" lang="en-US" altLang="zh-CN" sz="1600" dirty="0">
                <a:latin typeface="宋体" pitchFamily="2" charset="-122"/>
              </a:rPr>
              <a:t>D</a:t>
            </a:r>
            <a:r>
              <a:rPr kumimoji="1" lang="zh-CN" altLang="en-US" sz="1600" dirty="0">
                <a:latin typeface="宋体" pitchFamily="2" charset="-122"/>
              </a:rPr>
              <a:t>佝偻病</a:t>
            </a:r>
            <a:r>
              <a:rPr kumimoji="1" lang="zh-CN" altLang="en-US" b="0" dirty="0">
                <a:latin typeface="宋体" pitchFamily="2" charset="-122"/>
              </a:rPr>
              <a:t>  </a:t>
            </a:r>
          </a:p>
        </p:txBody>
      </p:sp>
      <p:sp>
        <p:nvSpPr>
          <p:cNvPr id="33" name="Text Box 11">
            <a:hlinkClick r:id="rId8" action="ppaction://hlinksldjump"/>
          </p:cNvPr>
          <p:cNvSpPr txBox="1">
            <a:spLocks noChangeArrowheads="1"/>
          </p:cNvSpPr>
          <p:nvPr/>
        </p:nvSpPr>
        <p:spPr bwMode="auto">
          <a:xfrm>
            <a:off x="1789310" y="4822662"/>
            <a:ext cx="180572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kumimoji="1" lang="zh-CN" altLang="en-US" dirty="0">
                <a:solidFill>
                  <a:srgbClr val="FF0000"/>
                </a:solidFill>
                <a:latin typeface="宋体" pitchFamily="2" charset="-122"/>
              </a:rPr>
              <a:t>隐性</a:t>
            </a:r>
            <a:r>
              <a:rPr kumimoji="1" lang="zh-CN" altLang="en-US" dirty="0">
                <a:latin typeface="宋体" pitchFamily="2" charset="-122"/>
              </a:rPr>
              <a:t>致病基因</a:t>
            </a:r>
          </a:p>
        </p:txBody>
      </p:sp>
      <p:sp>
        <p:nvSpPr>
          <p:cNvPr id="34" name="AutoShape 12"/>
          <p:cNvSpPr>
            <a:spLocks/>
          </p:cNvSpPr>
          <p:nvPr/>
        </p:nvSpPr>
        <p:spPr bwMode="auto">
          <a:xfrm>
            <a:off x="3595039" y="4240436"/>
            <a:ext cx="358775" cy="1414775"/>
          </a:xfrm>
          <a:prstGeom prst="leftBrace">
            <a:avLst>
              <a:gd name="adj1" fmla="val 36984"/>
              <a:gd name="adj2" fmla="val 50000"/>
            </a:avLst>
          </a:prstGeom>
          <a:noFill/>
          <a:ln w="476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a:p>
        </p:txBody>
      </p:sp>
      <p:sp>
        <p:nvSpPr>
          <p:cNvPr id="35" name="Text Box 13"/>
          <p:cNvSpPr txBox="1">
            <a:spLocks noChangeArrowheads="1"/>
          </p:cNvSpPr>
          <p:nvPr/>
        </p:nvSpPr>
        <p:spPr bwMode="auto">
          <a:xfrm>
            <a:off x="4074067" y="4055770"/>
            <a:ext cx="259238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dirty="0">
                <a:latin typeface="宋体" pitchFamily="2" charset="-122"/>
              </a:rPr>
              <a:t>常染色体</a:t>
            </a:r>
            <a:r>
              <a:rPr kumimoji="1" lang="zh-CN" altLang="en-US" b="0" dirty="0">
                <a:latin typeface="宋体" pitchFamily="2" charset="-122"/>
              </a:rPr>
              <a:t>：</a:t>
            </a:r>
          </a:p>
        </p:txBody>
      </p:sp>
      <p:sp>
        <p:nvSpPr>
          <p:cNvPr id="36" name="Text Box 14"/>
          <p:cNvSpPr txBox="1">
            <a:spLocks noChangeArrowheads="1"/>
          </p:cNvSpPr>
          <p:nvPr/>
        </p:nvSpPr>
        <p:spPr bwMode="auto">
          <a:xfrm>
            <a:off x="3989755" y="5424524"/>
            <a:ext cx="259238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dirty="0">
                <a:latin typeface="宋体" pitchFamily="2" charset="-122"/>
              </a:rPr>
              <a:t>伴</a:t>
            </a:r>
            <a:r>
              <a:rPr kumimoji="1" lang="en-US" altLang="zh-CN" dirty="0">
                <a:latin typeface="宋体" pitchFamily="2" charset="-122"/>
              </a:rPr>
              <a:t>X</a:t>
            </a:r>
            <a:r>
              <a:rPr kumimoji="1" lang="zh-CN" altLang="en-US" dirty="0">
                <a:latin typeface="宋体" pitchFamily="2" charset="-122"/>
              </a:rPr>
              <a:t>染色体</a:t>
            </a:r>
            <a:r>
              <a:rPr kumimoji="1" lang="zh-CN" altLang="en-US" b="0" dirty="0">
                <a:latin typeface="宋体" pitchFamily="2" charset="-122"/>
              </a:rPr>
              <a:t>：</a:t>
            </a:r>
          </a:p>
        </p:txBody>
      </p:sp>
      <p:sp>
        <p:nvSpPr>
          <p:cNvPr id="37" name="Text Box 15">
            <a:hlinkClick r:id="rId9" action="ppaction://hlinksldjump"/>
          </p:cNvPr>
          <p:cNvSpPr txBox="1">
            <a:spLocks noChangeArrowheads="1"/>
          </p:cNvSpPr>
          <p:nvPr/>
        </p:nvSpPr>
        <p:spPr bwMode="auto">
          <a:xfrm>
            <a:off x="5285948" y="4055770"/>
            <a:ext cx="304790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zh-CN" altLang="en-US" sz="1600" dirty="0">
                <a:latin typeface="宋体" pitchFamily="2" charset="-122"/>
              </a:rPr>
              <a:t>白化病、先天性聋哑、苯丙酮尿症、</a:t>
            </a:r>
            <a:r>
              <a:rPr lang="zh-CN" altLang="en-US" sz="1600" dirty="0">
                <a:latin typeface="Times New Roman" pitchFamily="18" charset="0"/>
              </a:rPr>
              <a:t>囊性纤维病、镰刀型细胞贫血症</a:t>
            </a:r>
          </a:p>
        </p:txBody>
      </p:sp>
      <p:sp>
        <p:nvSpPr>
          <p:cNvPr id="38" name="Text Box 16"/>
          <p:cNvSpPr txBox="1">
            <a:spLocks noChangeArrowheads="1"/>
          </p:cNvSpPr>
          <p:nvPr/>
        </p:nvSpPr>
        <p:spPr bwMode="auto">
          <a:xfrm>
            <a:off x="5285949" y="5362823"/>
            <a:ext cx="282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zh-CN" altLang="en-US" sz="1600" dirty="0">
                <a:latin typeface="宋体" pitchFamily="2" charset="-122"/>
              </a:rPr>
              <a:t>色盲症、血友病、进行性肌营养不良</a:t>
            </a:r>
          </a:p>
        </p:txBody>
      </p:sp>
      <p:sp>
        <p:nvSpPr>
          <p:cNvPr id="39" name="Text Box 25"/>
          <p:cNvSpPr txBox="1">
            <a:spLocks noChangeArrowheads="1"/>
          </p:cNvSpPr>
          <p:nvPr/>
        </p:nvSpPr>
        <p:spPr bwMode="auto">
          <a:xfrm>
            <a:off x="3856902" y="3415030"/>
            <a:ext cx="26082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dirty="0">
                <a:latin typeface="宋体" pitchFamily="2" charset="-122"/>
              </a:rPr>
              <a:t>伴</a:t>
            </a:r>
            <a:r>
              <a:rPr kumimoji="1" lang="en-US" altLang="zh-CN" dirty="0">
                <a:latin typeface="宋体" pitchFamily="2" charset="-122"/>
              </a:rPr>
              <a:t>Y</a:t>
            </a:r>
            <a:r>
              <a:rPr kumimoji="1" lang="zh-CN" altLang="en-US" dirty="0">
                <a:latin typeface="宋体" pitchFamily="2" charset="-122"/>
              </a:rPr>
              <a:t>染色体：</a:t>
            </a:r>
          </a:p>
        </p:txBody>
      </p:sp>
      <p:sp>
        <p:nvSpPr>
          <p:cNvPr id="40" name="Text Box 26">
            <a:hlinkClick r:id="rId9" action="ppaction://hlinksldjump"/>
          </p:cNvPr>
          <p:cNvSpPr txBox="1">
            <a:spLocks noChangeArrowheads="1"/>
          </p:cNvSpPr>
          <p:nvPr/>
        </p:nvSpPr>
        <p:spPr bwMode="auto">
          <a:xfrm>
            <a:off x="5194378" y="3445808"/>
            <a:ext cx="38163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1600" dirty="0">
                <a:latin typeface="宋体" pitchFamily="2" charset="-122"/>
              </a:rPr>
              <a:t>男性外耳道多毛症</a:t>
            </a:r>
          </a:p>
        </p:txBody>
      </p:sp>
    </p:spTree>
    <p:extLst>
      <p:ext uri="{BB962C8B-B14F-4D97-AF65-F5344CB8AC3E}">
        <p14:creationId xmlns:p14="http://schemas.microsoft.com/office/powerpoint/2010/main" val="5785835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wipe(down)">
                                      <p:cBhvr>
                                        <p:cTn id="30" dur="500"/>
                                        <p:tgtEl>
                                          <p:spTgt spid="49"/>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dissolve">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dissolve">
                                      <p:cBhvr>
                                        <p:cTn id="40" dur="500"/>
                                        <p:tgtEl>
                                          <p:spTgt spid="33"/>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dissolve">
                                      <p:cBhvr>
                                        <p:cTn id="45" dur="500"/>
                                        <p:tgtEl>
                                          <p:spTgt spid="28"/>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dissolve">
                                      <p:cBhvr>
                                        <p:cTn id="50" dur="500"/>
                                        <p:tgtEl>
                                          <p:spTgt spid="29"/>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dissolve">
                                      <p:cBhvr>
                                        <p:cTn id="53" dur="500"/>
                                        <p:tgtEl>
                                          <p:spTgt spid="31"/>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dissolve">
                                      <p:cBhvr>
                                        <p:cTn id="58" dur="500"/>
                                        <p:tgtEl>
                                          <p:spTgt spid="30"/>
                                        </p:tgtEl>
                                      </p:cBhvr>
                                    </p:animEffect>
                                  </p:childTnLst>
                                </p:cTn>
                              </p:par>
                            </p:childTnLst>
                          </p:cTn>
                        </p:par>
                        <p:par>
                          <p:cTn id="59" fill="hold">
                            <p:stCondLst>
                              <p:cond delay="500"/>
                            </p:stCondLst>
                            <p:childTnLst>
                              <p:par>
                                <p:cTn id="60" presetID="9" presetClass="entr" presetSubtype="0" fill="hold" grpId="0" nodeType="after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dissolve">
                                      <p:cBhvr>
                                        <p:cTn id="62" dur="500"/>
                                        <p:tgtEl>
                                          <p:spTgt spid="32"/>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dissolve">
                                      <p:cBhvr>
                                        <p:cTn id="67" dur="500"/>
                                        <p:tgtEl>
                                          <p:spTgt spid="39"/>
                                        </p:tgtEl>
                                      </p:cBhvr>
                                    </p:animEffect>
                                  </p:childTnLst>
                                </p:cTn>
                              </p:par>
                            </p:childTnLst>
                          </p:cTn>
                        </p:par>
                        <p:par>
                          <p:cTn id="68" fill="hold">
                            <p:stCondLst>
                              <p:cond delay="500"/>
                            </p:stCondLst>
                            <p:childTnLst>
                              <p:par>
                                <p:cTn id="69" presetID="9" presetClass="entr" presetSubtype="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dissolve">
                                      <p:cBhvr>
                                        <p:cTn id="71" dur="500"/>
                                        <p:tgtEl>
                                          <p:spTgt spid="40"/>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grpId="0" nodeType="click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dissolve">
                                      <p:cBhvr>
                                        <p:cTn id="76" dur="500"/>
                                        <p:tgtEl>
                                          <p:spTgt spid="34"/>
                                        </p:tgtEl>
                                      </p:cBhvr>
                                    </p:animEffect>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grpId="0" nodeType="click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dissolve">
                                      <p:cBhvr>
                                        <p:cTn id="81" dur="500"/>
                                        <p:tgtEl>
                                          <p:spTgt spid="35"/>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dissolve">
                                      <p:cBhvr>
                                        <p:cTn id="84" dur="500"/>
                                        <p:tgtEl>
                                          <p:spTgt spid="37"/>
                                        </p:tgtEl>
                                      </p:cBhvr>
                                    </p:animEffect>
                                  </p:childTnLst>
                                </p:cTn>
                              </p:par>
                            </p:childTnLst>
                          </p:cTn>
                        </p:par>
                      </p:childTnLst>
                    </p:cTn>
                  </p:par>
                  <p:par>
                    <p:cTn id="85" fill="hold">
                      <p:stCondLst>
                        <p:cond delay="indefinite"/>
                      </p:stCondLst>
                      <p:childTnLst>
                        <p:par>
                          <p:cTn id="86" fill="hold">
                            <p:stCondLst>
                              <p:cond delay="0"/>
                            </p:stCondLst>
                            <p:childTnLst>
                              <p:par>
                                <p:cTn id="87" presetID="9" presetClass="entr" presetSubtype="0" fill="hold" grpId="0" nodeType="clickEffect">
                                  <p:stCondLst>
                                    <p:cond delay="0"/>
                                  </p:stCondLst>
                                  <p:childTnLst>
                                    <p:set>
                                      <p:cBhvr>
                                        <p:cTn id="88" dur="1" fill="hold">
                                          <p:stCondLst>
                                            <p:cond delay="0"/>
                                          </p:stCondLst>
                                        </p:cTn>
                                        <p:tgtEl>
                                          <p:spTgt spid="36"/>
                                        </p:tgtEl>
                                        <p:attrNameLst>
                                          <p:attrName>style.visibility</p:attrName>
                                        </p:attrNameLst>
                                      </p:cBhvr>
                                      <p:to>
                                        <p:strVal val="visible"/>
                                      </p:to>
                                    </p:set>
                                    <p:animEffect transition="in" filter="dissolve">
                                      <p:cBhvr>
                                        <p:cTn id="89" dur="500"/>
                                        <p:tgtEl>
                                          <p:spTgt spid="36"/>
                                        </p:tgtEl>
                                      </p:cBhvr>
                                    </p:animEffect>
                                  </p:childTnLst>
                                </p:cTn>
                              </p:par>
                            </p:childTnLst>
                          </p:cTn>
                        </p:par>
                        <p:par>
                          <p:cTn id="90" fill="hold">
                            <p:stCondLst>
                              <p:cond delay="500"/>
                            </p:stCondLst>
                            <p:childTnLst>
                              <p:par>
                                <p:cTn id="91" presetID="9" presetClass="entr" presetSubtype="0" fill="hold" grpId="0" nodeType="afterEffect">
                                  <p:stCondLst>
                                    <p:cond delay="0"/>
                                  </p:stCondLst>
                                  <p:childTnLst>
                                    <p:set>
                                      <p:cBhvr>
                                        <p:cTn id="92" dur="1" fill="hold">
                                          <p:stCondLst>
                                            <p:cond delay="0"/>
                                          </p:stCondLst>
                                        </p:cTn>
                                        <p:tgtEl>
                                          <p:spTgt spid="38"/>
                                        </p:tgtEl>
                                        <p:attrNameLst>
                                          <p:attrName>style.visibility</p:attrName>
                                        </p:attrNameLst>
                                      </p:cBhvr>
                                      <p:to>
                                        <p:strVal val="visible"/>
                                      </p:to>
                                    </p:set>
                                    <p:animEffect transition="in" filter="dissolve">
                                      <p:cBhvr>
                                        <p:cTn id="9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1" grpId="0"/>
      <p:bldP spid="49" grpId="0"/>
      <p:bldP spid="27" grpId="0" autoUpdateAnimBg="0"/>
      <p:bldP spid="28" grpId="0" animBg="1"/>
      <p:bldP spid="29" grpId="0" autoUpdateAnimBg="0"/>
      <p:bldP spid="30" grpId="0" autoUpdateAnimBg="0"/>
      <p:bldP spid="31" grpId="0" autoUpdateAnimBg="0"/>
      <p:bldP spid="32" grpId="0" autoUpdateAnimBg="0"/>
      <p:bldP spid="33" grpId="0" autoUpdateAnimBg="0"/>
      <p:bldP spid="34" grpId="0" animBg="1"/>
      <p:bldP spid="35" grpId="0" autoUpdateAnimBg="0"/>
      <p:bldP spid="36" grpId="0" autoUpdateAnimBg="0"/>
      <p:bldP spid="37" grpId="0" autoUpdateAnimBg="0"/>
      <p:bldP spid="38" grpId="0" autoUpdateAnimBg="0"/>
      <p:bldP spid="39" grpId="0" autoUpdateAnimBg="0"/>
      <p:bldP spid="40"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15150"/>
          </a:xfrm>
          <a:prstGeom prst="rect">
            <a:avLst/>
          </a:prstGeom>
        </p:spPr>
      </p:pic>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pic>
        <p:nvPicPr>
          <p:cNvPr id="59" name="图片 5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3665" y="2243455"/>
            <a:ext cx="727075" cy="1347470"/>
          </a:xfrm>
          <a:prstGeom prst="rect">
            <a:avLst/>
          </a:prstGeom>
        </p:spPr>
      </p:pic>
      <p:sp>
        <p:nvSpPr>
          <p:cNvPr id="24" name="Rectangle 2"/>
          <p:cNvSpPr/>
          <p:nvPr/>
        </p:nvSpPr>
        <p:spPr>
          <a:xfrm>
            <a:off x="5848365" y="1066800"/>
            <a:ext cx="888241" cy="1516121"/>
          </a:xfrm>
          <a:prstGeom prst="rect">
            <a:avLst/>
          </a:prstGeom>
          <a:noFill/>
        </p:spPr>
        <p:txBody>
          <a:bodyPr wrap="square" rtlCol="0">
            <a:spAutoFit/>
          </a:bodyPr>
          <a:lstStyle/>
          <a:p>
            <a:pPr algn="ctr">
              <a:lnSpc>
                <a:spcPts val="6000"/>
              </a:lnSpc>
            </a:pPr>
            <a:r>
              <a:rPr lang="zh-CN" altLang="en-US" sz="3000" b="1" dirty="0" smtClean="0">
                <a:solidFill>
                  <a:schemeClr val="tx1">
                    <a:lumMod val="95000"/>
                    <a:lumOff val="5000"/>
                  </a:schemeClr>
                </a:solidFill>
                <a:latin typeface="方正细圆简体" panose="02010601030101010101" pitchFamily="2" charset="-122"/>
                <a:ea typeface="方正细圆简体" panose="02010601030101010101" pitchFamily="2" charset="-122"/>
                <a:sym typeface="+mn-lt"/>
              </a:rPr>
              <a:t>短指</a:t>
            </a:r>
            <a:endParaRPr lang="zh-CN" altLang="en-US" sz="3000" b="1" dirty="0">
              <a:solidFill>
                <a:schemeClr val="tx1">
                  <a:lumMod val="95000"/>
                  <a:lumOff val="5000"/>
                </a:schemeClr>
              </a:solidFill>
              <a:latin typeface="方正细圆简体" panose="02010601030101010101" pitchFamily="2" charset="-122"/>
              <a:ea typeface="方正细圆简体" panose="02010601030101010101" pitchFamily="2" charset="-122"/>
              <a:sym typeface="+mn-lt"/>
            </a:endParaRPr>
          </a:p>
        </p:txBody>
      </p:sp>
      <p:pic>
        <p:nvPicPr>
          <p:cNvPr id="35" name="Picture 4" descr="P173">
            <a:hlinkClick r:id="rId5" action="ppaction://hlinksldjump"/>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4825" y="678179"/>
            <a:ext cx="4616450" cy="2709863"/>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9" descr="短指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6462" y="3135116"/>
            <a:ext cx="6100144" cy="2917460"/>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2"/>
          <p:cNvSpPr/>
          <p:nvPr/>
        </p:nvSpPr>
        <p:spPr>
          <a:xfrm>
            <a:off x="7208961" y="3835785"/>
            <a:ext cx="888241" cy="1516121"/>
          </a:xfrm>
          <a:prstGeom prst="rect">
            <a:avLst/>
          </a:prstGeom>
          <a:noFill/>
        </p:spPr>
        <p:txBody>
          <a:bodyPr wrap="square" rtlCol="0">
            <a:spAutoFit/>
          </a:bodyPr>
          <a:lstStyle/>
          <a:p>
            <a:pPr algn="ctr">
              <a:lnSpc>
                <a:spcPts val="6000"/>
              </a:lnSpc>
            </a:pPr>
            <a:r>
              <a:rPr lang="zh-CN" altLang="en-US" sz="3000" b="1" dirty="0" smtClean="0">
                <a:solidFill>
                  <a:schemeClr val="tx1">
                    <a:lumMod val="95000"/>
                    <a:lumOff val="5000"/>
                  </a:schemeClr>
                </a:solidFill>
                <a:latin typeface="方正细圆简体" panose="02010601030101010101" pitchFamily="2" charset="-122"/>
                <a:ea typeface="方正细圆简体" panose="02010601030101010101" pitchFamily="2" charset="-122"/>
                <a:sym typeface="+mn-lt"/>
              </a:rPr>
              <a:t>并指</a:t>
            </a:r>
            <a:endParaRPr lang="zh-CN" altLang="en-US" sz="3000" b="1" dirty="0">
              <a:solidFill>
                <a:schemeClr val="tx1">
                  <a:lumMod val="95000"/>
                  <a:lumOff val="5000"/>
                </a:schemeClr>
              </a:solidFill>
              <a:latin typeface="方正细圆简体" panose="02010601030101010101" pitchFamily="2" charset="-122"/>
              <a:ea typeface="方正细圆简体" panose="02010601030101010101" pitchFamily="2" charset="-122"/>
              <a:sym typeface="+mn-lt"/>
            </a:endParaRPr>
          </a:p>
        </p:txBody>
      </p:sp>
      <p:pic>
        <p:nvPicPr>
          <p:cNvPr id="47"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3717" y="883490"/>
            <a:ext cx="8046089" cy="516908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910686" y="5184775"/>
            <a:ext cx="1210588" cy="707886"/>
          </a:xfrm>
          <a:prstGeom prst="rect">
            <a:avLst/>
          </a:prstGeom>
          <a:noFill/>
        </p:spPr>
        <p:txBody>
          <a:bodyPr wrap="none" rtlCol="0">
            <a:spAutoFit/>
          </a:bodyPr>
          <a:lstStyle/>
          <a:p>
            <a:r>
              <a:rPr lang="zh-CN" altLang="en-US" sz="4000" b="1" dirty="0" smtClean="0"/>
              <a:t>多指</a:t>
            </a:r>
            <a:endParaRPr lang="zh-CN" altLang="en-US" sz="4000" b="1" dirty="0"/>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750"/>
                                        <p:tgtEl>
                                          <p:spTgt spid="5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1000"/>
                                        <p:tgtEl>
                                          <p:spTgt spid="36"/>
                                        </p:tgtEl>
                                      </p:cBhvr>
                                    </p:animEffect>
                                    <p:anim calcmode="lin" valueType="num">
                                      <p:cBhvr>
                                        <p:cTn id="25" dur="1000" fill="hold"/>
                                        <p:tgtEl>
                                          <p:spTgt spid="36"/>
                                        </p:tgtEl>
                                        <p:attrNameLst>
                                          <p:attrName>ppt_x</p:attrName>
                                        </p:attrNameLst>
                                      </p:cBhvr>
                                      <p:tavLst>
                                        <p:tav tm="0">
                                          <p:val>
                                            <p:strVal val="#ppt_x"/>
                                          </p:val>
                                        </p:tav>
                                        <p:tav tm="100000">
                                          <p:val>
                                            <p:strVal val="#ppt_x"/>
                                          </p:val>
                                        </p:tav>
                                      </p:tavLst>
                                    </p:anim>
                                    <p:anim calcmode="lin" valueType="num">
                                      <p:cBhvr>
                                        <p:cTn id="26" dur="1000" fill="hold"/>
                                        <p:tgtEl>
                                          <p:spTgt spid="3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1000"/>
                                        <p:tgtEl>
                                          <p:spTgt spid="37"/>
                                        </p:tgtEl>
                                      </p:cBhvr>
                                    </p:animEffect>
                                    <p:anim calcmode="lin" valueType="num">
                                      <p:cBhvr>
                                        <p:cTn id="30" dur="1000" fill="hold"/>
                                        <p:tgtEl>
                                          <p:spTgt spid="37"/>
                                        </p:tgtEl>
                                        <p:attrNameLst>
                                          <p:attrName>ppt_x</p:attrName>
                                        </p:attrNameLst>
                                      </p:cBhvr>
                                      <p:tavLst>
                                        <p:tav tm="0">
                                          <p:val>
                                            <p:strVal val="#ppt_x"/>
                                          </p:val>
                                        </p:tav>
                                        <p:tav tm="100000">
                                          <p:val>
                                            <p:strVal val="#ppt_x"/>
                                          </p:val>
                                        </p:tav>
                                      </p:tavLst>
                                    </p:anim>
                                    <p:anim calcmode="lin" valueType="num">
                                      <p:cBhvr>
                                        <p:cTn id="31"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1000"/>
                                        <p:tgtEl>
                                          <p:spTgt spid="47"/>
                                        </p:tgtEl>
                                      </p:cBhvr>
                                    </p:animEffect>
                                    <p:anim calcmode="lin" valueType="num">
                                      <p:cBhvr>
                                        <p:cTn id="42" dur="1000" fill="hold"/>
                                        <p:tgtEl>
                                          <p:spTgt spid="47"/>
                                        </p:tgtEl>
                                        <p:attrNameLst>
                                          <p:attrName>ppt_x</p:attrName>
                                        </p:attrNameLst>
                                      </p:cBhvr>
                                      <p:tavLst>
                                        <p:tav tm="0">
                                          <p:val>
                                            <p:strVal val="#ppt_x"/>
                                          </p:val>
                                        </p:tav>
                                        <p:tav tm="100000">
                                          <p:val>
                                            <p:strVal val="#ppt_x"/>
                                          </p:val>
                                        </p:tav>
                                      </p:tavLst>
                                    </p:anim>
                                    <p:anim calcmode="lin" valueType="num">
                                      <p:cBhvr>
                                        <p:cTn id="43"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7"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15150"/>
          </a:xfrm>
          <a:prstGeom prst="rect">
            <a:avLst/>
          </a:prstGeom>
        </p:spPr>
      </p:pic>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pic>
        <p:nvPicPr>
          <p:cNvPr id="59" name="图片 5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3665" y="2243455"/>
            <a:ext cx="727075" cy="1347470"/>
          </a:xfrm>
          <a:prstGeom prst="rect">
            <a:avLst/>
          </a:prstGeom>
        </p:spPr>
      </p:pic>
      <p:pic>
        <p:nvPicPr>
          <p:cNvPr id="12" name="Picture 2" descr="58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1210" y="1002188"/>
            <a:ext cx="2948476" cy="485298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164038" y="1080868"/>
            <a:ext cx="3569628" cy="4801314"/>
          </a:xfrm>
          <a:prstGeom prst="rect">
            <a:avLst/>
          </a:prstGeom>
          <a:noFill/>
        </p:spPr>
        <p:txBody>
          <a:bodyPr wrap="square" rtlCol="0">
            <a:spAutoFit/>
          </a:bodyPr>
          <a:lstStyle/>
          <a:p>
            <a:pPr>
              <a:lnSpc>
                <a:spcPct val="150000"/>
              </a:lnSpc>
            </a:pPr>
            <a:r>
              <a:rPr lang="zh-CN" altLang="en-US" sz="2400" b="1" dirty="0" smtClean="0">
                <a:solidFill>
                  <a:srgbClr val="FF0000"/>
                </a:solidFill>
              </a:rPr>
              <a:t>软骨发育不全</a:t>
            </a:r>
            <a:endParaRPr lang="en-US" altLang="zh-CN" sz="2400" b="1" dirty="0" smtClean="0">
              <a:solidFill>
                <a:srgbClr val="FF0000"/>
              </a:solidFill>
            </a:endParaRPr>
          </a:p>
          <a:p>
            <a:pPr>
              <a:lnSpc>
                <a:spcPct val="150000"/>
              </a:lnSpc>
            </a:pPr>
            <a:endParaRPr lang="en-US" altLang="zh-CN" b="1" dirty="0"/>
          </a:p>
          <a:p>
            <a:pPr>
              <a:lnSpc>
                <a:spcPct val="150000"/>
              </a:lnSpc>
            </a:pPr>
            <a:r>
              <a:rPr lang="zh-CN" altLang="en-US" dirty="0" smtClean="0"/>
              <a:t>由</a:t>
            </a:r>
            <a:r>
              <a:rPr lang="zh-CN" altLang="en-US" dirty="0" smtClean="0">
                <a:solidFill>
                  <a:srgbClr val="FF0000"/>
                </a:solidFill>
              </a:rPr>
              <a:t>常染色体</a:t>
            </a:r>
            <a:r>
              <a:rPr lang="zh-CN" altLang="en-US" dirty="0" smtClean="0"/>
              <a:t>上的</a:t>
            </a:r>
            <a:r>
              <a:rPr lang="zh-CN" altLang="en-US" dirty="0" smtClean="0">
                <a:solidFill>
                  <a:srgbClr val="FF0000"/>
                </a:solidFill>
              </a:rPr>
              <a:t>致病</a:t>
            </a:r>
            <a:r>
              <a:rPr lang="zh-CN" altLang="en-US" dirty="0">
                <a:solidFill>
                  <a:srgbClr val="FF0000"/>
                </a:solidFill>
              </a:rPr>
              <a:t>基因</a:t>
            </a:r>
            <a:r>
              <a:rPr lang="en-US" altLang="zh-CN" dirty="0">
                <a:solidFill>
                  <a:srgbClr val="FF0000"/>
                </a:solidFill>
              </a:rPr>
              <a:t>A</a:t>
            </a:r>
            <a:r>
              <a:rPr lang="zh-CN" altLang="en-US" dirty="0"/>
              <a:t>导致长骨端部软骨细胞的形成出现障碍而引起的一种侏儒症。 </a:t>
            </a:r>
            <a:endParaRPr lang="en-US" altLang="zh-CN" dirty="0" smtClean="0"/>
          </a:p>
          <a:p>
            <a:pPr>
              <a:lnSpc>
                <a:spcPct val="150000"/>
              </a:lnSpc>
            </a:pPr>
            <a:endParaRPr lang="en-US" altLang="zh-CN" dirty="0"/>
          </a:p>
          <a:p>
            <a:pPr>
              <a:lnSpc>
                <a:spcPct val="150000"/>
              </a:lnSpc>
            </a:pPr>
            <a:r>
              <a:rPr lang="zh-CN" altLang="en-US" dirty="0" smtClean="0"/>
              <a:t>主要</a:t>
            </a:r>
            <a:r>
              <a:rPr lang="zh-CN" altLang="en-US" dirty="0"/>
              <a:t>影响长骨，临床表现为特殊类型的侏儒</a:t>
            </a:r>
            <a:r>
              <a:rPr lang="en-US" altLang="zh-CN" dirty="0"/>
              <a:t>-</a:t>
            </a:r>
            <a:r>
              <a:rPr lang="zh-CN" altLang="en-US" dirty="0"/>
              <a:t>短肢型侏儒。智力及体力发育良好，病人常作为剧团或马戏团的杂技小丑。 </a:t>
            </a:r>
          </a:p>
          <a:p>
            <a:pPr>
              <a:lnSpc>
                <a:spcPct val="150000"/>
              </a:lnSpc>
            </a:pPr>
            <a:endParaRPr lang="zh-CN" altLang="en-US" b="1" dirty="0"/>
          </a:p>
        </p:txBody>
      </p:sp>
    </p:spTree>
    <p:extLst>
      <p:ext uri="{BB962C8B-B14F-4D97-AF65-F5344CB8AC3E}">
        <p14:creationId xmlns:p14="http://schemas.microsoft.com/office/powerpoint/2010/main" val="156417070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750"/>
                                        <p:tgtEl>
                                          <p:spTgt spid="59"/>
                                        </p:tgtEl>
                                      </p:cBhvr>
                                    </p:animEffect>
                                  </p:childTnLst>
                                </p:cTn>
                              </p:par>
                              <p:par>
                                <p:cTn id="8" presetID="42"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anim calcmode="lin" valueType="num">
                                      <p:cBhvr>
                                        <p:cTn id="11" dur="1000" fill="hold"/>
                                        <p:tgtEl>
                                          <p:spTgt spid="12"/>
                                        </p:tgtEl>
                                        <p:attrNameLst>
                                          <p:attrName>ppt_x</p:attrName>
                                        </p:attrNameLst>
                                      </p:cBhvr>
                                      <p:tavLst>
                                        <p:tav tm="0">
                                          <p:val>
                                            <p:strVal val="#ppt_x"/>
                                          </p:val>
                                        </p:tav>
                                        <p:tav tm="100000">
                                          <p:val>
                                            <p:strVal val="#ppt_x"/>
                                          </p:val>
                                        </p:tav>
                                      </p:tavLst>
                                    </p:anim>
                                    <p:anim calcmode="lin" valueType="num">
                                      <p:cBhvr>
                                        <p:cTn id="12" dur="1000" fill="hold"/>
                                        <p:tgtEl>
                                          <p:spTgt spid="12"/>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590"/>
            <a:ext cx="9144000" cy="6915150"/>
          </a:xfrm>
          <a:prstGeom prst="rect">
            <a:avLst/>
          </a:prstGeom>
        </p:spPr>
      </p:pic>
      <p:grpSp>
        <p:nvGrpSpPr>
          <p:cNvPr id="2" name="组合 1"/>
          <p:cNvGrpSpPr/>
          <p:nvPr/>
        </p:nvGrpSpPr>
        <p:grpSpPr>
          <a:xfrm>
            <a:off x="332105" y="494665"/>
            <a:ext cx="8460740" cy="5840730"/>
            <a:chOff x="442913" y="428624"/>
            <a:chExt cx="11280774" cy="5962652"/>
          </a:xfrm>
        </p:grpSpPr>
        <p:sp>
          <p:nvSpPr>
            <p:cNvPr id="9" name="矩形: 圆角 8"/>
            <p:cNvSpPr/>
            <p:nvPr/>
          </p:nvSpPr>
          <p:spPr>
            <a:xfrm>
              <a:off x="442913" y="5232043"/>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10499725" y="428624"/>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673100" y="622300"/>
              <a:ext cx="10858500" cy="5575300"/>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2" name="组合 11"/>
          <p:cNvGrpSpPr/>
          <p:nvPr/>
        </p:nvGrpSpPr>
        <p:grpSpPr>
          <a:xfrm rot="3647498">
            <a:off x="328879" y="1431439"/>
            <a:ext cx="1089469" cy="870101"/>
            <a:chOff x="3427504" y="564966"/>
            <a:chExt cx="2219438" cy="1772546"/>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478155" flipH="1">
              <a:off x="3650950" y="341520"/>
              <a:ext cx="1772546" cy="2219438"/>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50612" flipH="1">
              <a:off x="4051643" y="712184"/>
              <a:ext cx="1392582" cy="911893"/>
            </a:xfrm>
            <a:prstGeom prst="rect">
              <a:avLst/>
            </a:prstGeom>
          </p:spPr>
        </p:pic>
      </p:grpSp>
      <p:sp>
        <p:nvSpPr>
          <p:cNvPr id="27" name="Rectangle 2"/>
          <p:cNvSpPr txBox="1">
            <a:spLocks noChangeArrowheads="1"/>
          </p:cNvSpPr>
          <p:nvPr/>
        </p:nvSpPr>
        <p:spPr>
          <a:xfrm>
            <a:off x="1379455" y="1267093"/>
            <a:ext cx="5505450" cy="762000"/>
          </a:xfrm>
          <a:prstGeom prst="rect">
            <a:avLst/>
          </a:prstGeom>
          <a:noFill/>
          <a:ln/>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b="1" dirty="0" smtClean="0">
                <a:solidFill>
                  <a:srgbClr val="FF0000"/>
                </a:solidFill>
              </a:rPr>
              <a:t>常</a:t>
            </a:r>
            <a:r>
              <a:rPr lang="zh-CN" altLang="en-US" b="1" dirty="0" smtClean="0"/>
              <a:t>染色体</a:t>
            </a:r>
            <a:r>
              <a:rPr lang="zh-CN" altLang="en-US" b="1" dirty="0" smtClean="0">
                <a:solidFill>
                  <a:srgbClr val="FF0000"/>
                </a:solidFill>
              </a:rPr>
              <a:t>显</a:t>
            </a:r>
            <a:r>
              <a:rPr lang="zh-CN" altLang="en-US" b="1" dirty="0" smtClean="0"/>
              <a:t>性遗传病</a:t>
            </a:r>
            <a:endParaRPr lang="zh-CN" altLang="en-US" b="1" dirty="0"/>
          </a:p>
        </p:txBody>
      </p:sp>
      <p:sp>
        <p:nvSpPr>
          <p:cNvPr id="34" name="Text Box 9"/>
          <p:cNvSpPr txBox="1">
            <a:spLocks noChangeArrowheads="1"/>
          </p:cNvSpPr>
          <p:nvPr/>
        </p:nvSpPr>
        <p:spPr bwMode="auto">
          <a:xfrm>
            <a:off x="4862513" y="3116802"/>
            <a:ext cx="3606238" cy="1938992"/>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2400" dirty="0"/>
              <a:t>遗传特点</a:t>
            </a:r>
            <a:r>
              <a:rPr lang="en-US" altLang="zh-CN" sz="2400" dirty="0"/>
              <a:t>:</a:t>
            </a:r>
          </a:p>
          <a:p>
            <a:pPr>
              <a:spcBef>
                <a:spcPct val="50000"/>
              </a:spcBef>
            </a:pPr>
            <a:r>
              <a:rPr lang="zh-CN" altLang="en-US" sz="2400" dirty="0"/>
              <a:t>在家族中表现为</a:t>
            </a:r>
            <a:r>
              <a:rPr lang="zh-CN" altLang="en-US" sz="2400" dirty="0">
                <a:solidFill>
                  <a:srgbClr val="FF0000"/>
                </a:solidFill>
              </a:rPr>
              <a:t>代代相传</a:t>
            </a:r>
          </a:p>
          <a:p>
            <a:pPr>
              <a:spcBef>
                <a:spcPct val="50000"/>
              </a:spcBef>
            </a:pPr>
            <a:r>
              <a:rPr lang="zh-CN" altLang="en-US" sz="2400" dirty="0"/>
              <a:t>家族中</a:t>
            </a:r>
            <a:r>
              <a:rPr lang="zh-CN" altLang="en-US" sz="2400" dirty="0" smtClean="0">
                <a:solidFill>
                  <a:srgbClr val="FF0000"/>
                </a:solidFill>
              </a:rPr>
              <a:t>男女</a:t>
            </a:r>
            <a:r>
              <a:rPr lang="zh-CN" altLang="en-US" sz="2400" dirty="0" smtClean="0"/>
              <a:t>通常</a:t>
            </a:r>
            <a:r>
              <a:rPr lang="zh-CN" altLang="en-US" sz="2400" dirty="0"/>
              <a:t>发</a:t>
            </a:r>
            <a:r>
              <a:rPr lang="zh-CN" altLang="en-US" sz="2400" dirty="0" smtClean="0"/>
              <a:t>病</a:t>
            </a:r>
            <a:r>
              <a:rPr lang="zh-CN" altLang="en-US" sz="2400" dirty="0"/>
              <a:t>概率</a:t>
            </a:r>
            <a:r>
              <a:rPr lang="zh-CN" altLang="en-US" sz="2400" dirty="0">
                <a:solidFill>
                  <a:srgbClr val="FF0000"/>
                </a:solidFill>
              </a:rPr>
              <a:t>基本相等</a:t>
            </a:r>
          </a:p>
        </p:txBody>
      </p:sp>
      <p:pic>
        <p:nvPicPr>
          <p:cNvPr id="35" name="Picture 10" descr="pic_251255"/>
          <p:cNvPicPr>
            <a:picLocks noChangeAspect="1" noChangeArrowheads="1"/>
          </p:cNvPicPr>
          <p:nvPr/>
        </p:nvPicPr>
        <p:blipFill>
          <a:blip r:embed="rId6">
            <a:extLst>
              <a:ext uri="{28A0092B-C50C-407E-A947-70E740481C1C}">
                <a14:useLocalDpi xmlns:a14="http://schemas.microsoft.com/office/drawing/2010/main" val="0"/>
              </a:ext>
            </a:extLst>
          </a:blip>
          <a:srcRect l="17244" t="12303" r="51968" b="62634"/>
          <a:stretch>
            <a:fillRect/>
          </a:stretch>
        </p:blipFill>
        <p:spPr>
          <a:xfrm>
            <a:off x="1045388" y="2273226"/>
            <a:ext cx="3609162" cy="345722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5785835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1000"/>
                                        <p:tgtEl>
                                          <p:spTgt spid="35"/>
                                        </p:tgtEl>
                                      </p:cBhvr>
                                    </p:animEffect>
                                    <p:anim calcmode="lin" valueType="num">
                                      <p:cBhvr>
                                        <p:cTn id="23" dur="1000" fill="hold"/>
                                        <p:tgtEl>
                                          <p:spTgt spid="35"/>
                                        </p:tgtEl>
                                        <p:attrNameLst>
                                          <p:attrName>ppt_x</p:attrName>
                                        </p:attrNameLst>
                                      </p:cBhvr>
                                      <p:tavLst>
                                        <p:tav tm="0">
                                          <p:val>
                                            <p:strVal val="#ppt_x"/>
                                          </p:val>
                                        </p:tav>
                                        <p:tav tm="100000">
                                          <p:val>
                                            <p:strVal val="#ppt_x"/>
                                          </p:val>
                                        </p:tav>
                                      </p:tavLst>
                                    </p:anim>
                                    <p:anim calcmode="lin" valueType="num">
                                      <p:cBhvr>
                                        <p:cTn id="24" dur="1000" fill="hold"/>
                                        <p:tgtEl>
                                          <p:spTgt spid="3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anim calcmode="lin" valueType="num">
                                      <p:cBhvr>
                                        <p:cTn id="28" dur="1000" fill="hold"/>
                                        <p:tgtEl>
                                          <p:spTgt spid="34"/>
                                        </p:tgtEl>
                                        <p:attrNameLst>
                                          <p:attrName>ppt_x</p:attrName>
                                        </p:attrNameLst>
                                      </p:cBhvr>
                                      <p:tavLst>
                                        <p:tav tm="0">
                                          <p:val>
                                            <p:strVal val="#ppt_x"/>
                                          </p:val>
                                        </p:tav>
                                        <p:tav tm="100000">
                                          <p:val>
                                            <p:strVal val="#ppt_x"/>
                                          </p:val>
                                        </p:tav>
                                      </p:tavLst>
                                    </p:anim>
                                    <p:anim calcmode="lin" valueType="num">
                                      <p:cBhvr>
                                        <p:cTn id="2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225"/>
            <a:ext cx="9144000" cy="6915150"/>
          </a:xfrm>
          <a:prstGeom prst="rect">
            <a:avLst/>
          </a:prstGeom>
        </p:spPr>
      </p:pic>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59" name="图片 5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3665" y="2243455"/>
            <a:ext cx="727075" cy="1347470"/>
          </a:xfrm>
          <a:prstGeom prst="rect">
            <a:avLst/>
          </a:prstGeom>
        </p:spPr>
      </p:pic>
      <p:pic>
        <p:nvPicPr>
          <p:cNvPr id="35" name="Picture 3" descr="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504825" y="681843"/>
            <a:ext cx="2436813" cy="48974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6" name="Group 6"/>
          <p:cNvGrpSpPr>
            <a:grpSpLocks/>
          </p:cNvGrpSpPr>
          <p:nvPr/>
        </p:nvGrpSpPr>
        <p:grpSpPr bwMode="auto">
          <a:xfrm>
            <a:off x="2821331" y="678180"/>
            <a:ext cx="2201863" cy="4213225"/>
            <a:chOff x="720" y="1872"/>
            <a:chExt cx="1536" cy="2154"/>
          </a:xfrm>
        </p:grpSpPr>
        <p:pic>
          <p:nvPicPr>
            <p:cNvPr id="37" name="Picture 7" descr="佝偻病下肢透视照片"/>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3" y="1872"/>
              <a:ext cx="1453" cy="1872"/>
            </a:xfrm>
            <a:prstGeom prst="rect">
              <a:avLst/>
            </a:prstGeom>
            <a:noFill/>
            <a:extLst>
              <a:ext uri="{909E8E84-426E-40DD-AFC4-6F175D3DCCD1}">
                <a14:hiddenFill xmlns:a14="http://schemas.microsoft.com/office/drawing/2010/main">
                  <a:solidFill>
                    <a:srgbClr val="FFFFFF"/>
                  </a:solidFill>
                </a14:hiddenFill>
              </a:ext>
            </a:extLst>
          </p:spPr>
        </p:pic>
        <p:sp>
          <p:nvSpPr>
            <p:cNvPr id="47" name="Text Box 8"/>
            <p:cNvSpPr txBox="1">
              <a:spLocks noChangeArrowheads="1"/>
            </p:cNvSpPr>
            <p:nvPr/>
          </p:nvSpPr>
          <p:spPr bwMode="auto">
            <a:xfrm>
              <a:off x="720" y="3792"/>
              <a:ext cx="93"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kumimoji="1" lang="zh-CN" altLang="zh-CN" sz="2400" b="0">
                <a:latin typeface="宋体" pitchFamily="2" charset="-122"/>
              </a:endParaRPr>
            </a:p>
          </p:txBody>
        </p:sp>
      </p:grpSp>
      <p:sp>
        <p:nvSpPr>
          <p:cNvPr id="2" name="TextBox 1"/>
          <p:cNvSpPr txBox="1"/>
          <p:nvPr/>
        </p:nvSpPr>
        <p:spPr>
          <a:xfrm>
            <a:off x="5162843" y="2431694"/>
            <a:ext cx="2711792" cy="3139321"/>
          </a:xfrm>
          <a:prstGeom prst="rect">
            <a:avLst/>
          </a:prstGeom>
          <a:noFill/>
        </p:spPr>
        <p:txBody>
          <a:bodyPr wrap="square" rtlCol="0">
            <a:spAutoFit/>
          </a:bodyPr>
          <a:lstStyle/>
          <a:p>
            <a:pPr>
              <a:lnSpc>
                <a:spcPct val="150000"/>
              </a:lnSpc>
            </a:pPr>
            <a:r>
              <a:rPr lang="zh-CN" altLang="en-US" sz="2400" b="1" dirty="0">
                <a:solidFill>
                  <a:srgbClr val="FF0000"/>
                </a:solidFill>
              </a:rPr>
              <a:t>抗维生素</a:t>
            </a:r>
            <a:r>
              <a:rPr lang="en-US" altLang="zh-CN" sz="2400" b="1" dirty="0">
                <a:solidFill>
                  <a:srgbClr val="FF0000"/>
                </a:solidFill>
              </a:rPr>
              <a:t>D</a:t>
            </a:r>
            <a:r>
              <a:rPr lang="zh-CN" altLang="en-US" sz="2400" b="1" dirty="0" smtClean="0">
                <a:solidFill>
                  <a:srgbClr val="FF0000"/>
                </a:solidFill>
              </a:rPr>
              <a:t>佝偻病</a:t>
            </a:r>
            <a:endParaRPr lang="en-US" altLang="zh-CN" sz="2400" b="1" dirty="0" smtClean="0">
              <a:solidFill>
                <a:srgbClr val="FF0000"/>
              </a:solidFill>
            </a:endParaRPr>
          </a:p>
          <a:p>
            <a:pPr>
              <a:lnSpc>
                <a:spcPct val="150000"/>
              </a:lnSpc>
            </a:pPr>
            <a:endParaRPr lang="en-US" altLang="zh-CN" dirty="0"/>
          </a:p>
          <a:p>
            <a:pPr>
              <a:lnSpc>
                <a:spcPct val="150000"/>
              </a:lnSpc>
            </a:pPr>
            <a:r>
              <a:rPr lang="zh-CN" altLang="en-US" dirty="0"/>
              <a:t>是由</a:t>
            </a:r>
            <a:r>
              <a:rPr lang="en-US" altLang="zh-CN" dirty="0">
                <a:solidFill>
                  <a:srgbClr val="FF0000"/>
                </a:solidFill>
              </a:rPr>
              <a:t>X</a:t>
            </a:r>
            <a:r>
              <a:rPr lang="zh-CN" altLang="en-US" dirty="0">
                <a:solidFill>
                  <a:srgbClr val="FF0000"/>
                </a:solidFill>
              </a:rPr>
              <a:t>染色体</a:t>
            </a:r>
            <a:r>
              <a:rPr lang="zh-CN" altLang="en-US" dirty="0"/>
              <a:t>上</a:t>
            </a:r>
            <a:r>
              <a:rPr lang="zh-CN" altLang="en-US" dirty="0">
                <a:solidFill>
                  <a:srgbClr val="FF0000"/>
                </a:solidFill>
              </a:rPr>
              <a:t>显性</a:t>
            </a:r>
            <a:r>
              <a:rPr lang="zh-CN" altLang="en-US" dirty="0"/>
              <a:t>基因控制的一种显性遗传病</a:t>
            </a:r>
            <a:r>
              <a:rPr lang="zh-CN" altLang="en-US" dirty="0" smtClean="0"/>
              <a:t>。</a:t>
            </a:r>
            <a:endParaRPr lang="en-US" altLang="zh-CN" dirty="0" smtClean="0"/>
          </a:p>
          <a:p>
            <a:pPr>
              <a:lnSpc>
                <a:spcPct val="150000"/>
              </a:lnSpc>
            </a:pPr>
            <a:r>
              <a:rPr lang="zh-CN" altLang="en-US" dirty="0" smtClean="0"/>
              <a:t>患者</a:t>
            </a:r>
            <a:r>
              <a:rPr lang="zh-CN" altLang="en-US" dirty="0"/>
              <a:t>对磷、钙吸收不良而导致骨发育障碍。</a:t>
            </a:r>
          </a:p>
          <a:p>
            <a:pPr>
              <a:lnSpc>
                <a:spcPct val="150000"/>
              </a:lnSpc>
            </a:pPr>
            <a:endParaRPr lang="zh-CN" altLang="en-US" dirty="0"/>
          </a:p>
        </p:txBody>
      </p:sp>
    </p:spTree>
    <p:extLst>
      <p:ext uri="{BB962C8B-B14F-4D97-AF65-F5344CB8AC3E}">
        <p14:creationId xmlns:p14="http://schemas.microsoft.com/office/powerpoint/2010/main" val="143975366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750"/>
                                        <p:tgtEl>
                                          <p:spTgt spid="59"/>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1000"/>
                                        <p:tgtEl>
                                          <p:spTgt spid="36"/>
                                        </p:tgtEl>
                                      </p:cBhvr>
                                    </p:animEffect>
                                    <p:anim calcmode="lin" valueType="num">
                                      <p:cBhvr>
                                        <p:cTn id="12" dur="1000" fill="hold"/>
                                        <p:tgtEl>
                                          <p:spTgt spid="36"/>
                                        </p:tgtEl>
                                        <p:attrNameLst>
                                          <p:attrName>ppt_x</p:attrName>
                                        </p:attrNameLst>
                                      </p:cBhvr>
                                      <p:tavLst>
                                        <p:tav tm="0">
                                          <p:val>
                                            <p:strVal val="#ppt_x"/>
                                          </p:val>
                                        </p:tav>
                                        <p:tav tm="100000">
                                          <p:val>
                                            <p:strVal val="#ppt_x"/>
                                          </p:val>
                                        </p:tav>
                                      </p:tavLst>
                                    </p:anim>
                                    <p:anim calcmode="lin" valueType="num">
                                      <p:cBhvr>
                                        <p:cTn id="13" dur="1000" fill="hold"/>
                                        <p:tgtEl>
                                          <p:spTgt spid="3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1000"/>
                                        <p:tgtEl>
                                          <p:spTgt spid="35"/>
                                        </p:tgtEl>
                                      </p:cBhvr>
                                    </p:animEffect>
                                    <p:anim calcmode="lin" valueType="num">
                                      <p:cBhvr>
                                        <p:cTn id="17" dur="1000" fill="hold"/>
                                        <p:tgtEl>
                                          <p:spTgt spid="35"/>
                                        </p:tgtEl>
                                        <p:attrNameLst>
                                          <p:attrName>ppt_x</p:attrName>
                                        </p:attrNameLst>
                                      </p:cBhvr>
                                      <p:tavLst>
                                        <p:tav tm="0">
                                          <p:val>
                                            <p:strVal val="#ppt_x"/>
                                          </p:val>
                                        </p:tav>
                                        <p:tav tm="100000">
                                          <p:val>
                                            <p:strVal val="#ppt_x"/>
                                          </p:val>
                                        </p:tav>
                                      </p:tavLst>
                                    </p:anim>
                                    <p:anim calcmode="lin" valueType="num">
                                      <p:cBhvr>
                                        <p:cTn id="18" dur="1000" fill="hold"/>
                                        <p:tgtEl>
                                          <p:spTgt spid="35"/>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225"/>
            <a:ext cx="9144000" cy="6915150"/>
          </a:xfrm>
          <a:prstGeom prst="rect">
            <a:avLst/>
          </a:prstGeom>
        </p:spPr>
      </p:pic>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59" name="图片 5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3665" y="2243455"/>
            <a:ext cx="727075" cy="1347470"/>
          </a:xfrm>
          <a:prstGeom prst="rect">
            <a:avLst/>
          </a:prstGeom>
        </p:spPr>
      </p:pic>
      <p:sp>
        <p:nvSpPr>
          <p:cNvPr id="35" name="Rectangle 2"/>
          <p:cNvSpPr txBox="1">
            <a:spLocks noChangeArrowheads="1"/>
          </p:cNvSpPr>
          <p:nvPr/>
        </p:nvSpPr>
        <p:spPr>
          <a:xfrm>
            <a:off x="926853" y="1165274"/>
            <a:ext cx="3865411" cy="639603"/>
          </a:xfrm>
          <a:prstGeom prst="rect">
            <a:avLst/>
          </a:prstGeom>
          <a:no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tLang="zh-CN" sz="3200" b="1" dirty="0" smtClean="0">
                <a:solidFill>
                  <a:srgbClr val="FF0000"/>
                </a:solidFill>
              </a:rPr>
              <a:t>X</a:t>
            </a:r>
            <a:r>
              <a:rPr lang="zh-CN" altLang="en-US" sz="3200" b="1" dirty="0" smtClean="0"/>
              <a:t>染色体</a:t>
            </a:r>
            <a:r>
              <a:rPr lang="zh-CN" altLang="en-US" sz="3200" b="1" dirty="0" smtClean="0">
                <a:solidFill>
                  <a:srgbClr val="FF0000"/>
                </a:solidFill>
              </a:rPr>
              <a:t>显</a:t>
            </a:r>
            <a:r>
              <a:rPr lang="zh-CN" altLang="en-US" sz="3200" b="1" dirty="0" smtClean="0"/>
              <a:t>性遗传病</a:t>
            </a:r>
            <a:endParaRPr lang="zh-CN" altLang="en-US" sz="3200" b="1" dirty="0"/>
          </a:p>
        </p:txBody>
      </p:sp>
      <p:sp>
        <p:nvSpPr>
          <p:cNvPr id="52" name="Text Box 10"/>
          <p:cNvSpPr txBox="1">
            <a:spLocks noChangeArrowheads="1"/>
          </p:cNvSpPr>
          <p:nvPr/>
        </p:nvSpPr>
        <p:spPr bwMode="auto">
          <a:xfrm>
            <a:off x="4682000" y="2249928"/>
            <a:ext cx="3415202" cy="3354765"/>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3200" dirty="0"/>
              <a:t>遗传特点</a:t>
            </a:r>
            <a:r>
              <a:rPr lang="en-US" altLang="zh-CN" sz="3200" dirty="0"/>
              <a:t>:</a:t>
            </a:r>
          </a:p>
          <a:p>
            <a:pPr>
              <a:spcBef>
                <a:spcPct val="50000"/>
              </a:spcBef>
            </a:pPr>
            <a:r>
              <a:rPr lang="en-US" altLang="zh-CN" sz="2400" dirty="0"/>
              <a:t>1.</a:t>
            </a:r>
            <a:r>
              <a:rPr lang="zh-CN" altLang="en-US" sz="2400" dirty="0"/>
              <a:t>通常在家族中表现为</a:t>
            </a:r>
            <a:r>
              <a:rPr lang="zh-CN" altLang="en-US" sz="2400" dirty="0">
                <a:solidFill>
                  <a:srgbClr val="FF0000"/>
                </a:solidFill>
              </a:rPr>
              <a:t>代代相传</a:t>
            </a:r>
          </a:p>
          <a:p>
            <a:pPr>
              <a:spcBef>
                <a:spcPct val="50000"/>
              </a:spcBef>
            </a:pPr>
            <a:r>
              <a:rPr lang="en-US" altLang="zh-CN" sz="2400" dirty="0"/>
              <a:t>2.</a:t>
            </a:r>
            <a:r>
              <a:rPr lang="zh-CN" altLang="en-US" sz="2400" dirty="0">
                <a:solidFill>
                  <a:srgbClr val="FF0000"/>
                </a:solidFill>
              </a:rPr>
              <a:t>女性</a:t>
            </a:r>
            <a:r>
              <a:rPr lang="zh-CN" altLang="en-US" sz="2400" dirty="0"/>
              <a:t>患者</a:t>
            </a:r>
            <a:r>
              <a:rPr lang="zh-CN" altLang="en-US" sz="2400" dirty="0">
                <a:solidFill>
                  <a:srgbClr val="FF0000"/>
                </a:solidFill>
              </a:rPr>
              <a:t>多于男性</a:t>
            </a:r>
            <a:r>
              <a:rPr lang="zh-CN" altLang="en-US" sz="2400" dirty="0"/>
              <a:t>患者</a:t>
            </a:r>
          </a:p>
          <a:p>
            <a:pPr>
              <a:spcBef>
                <a:spcPct val="50000"/>
              </a:spcBef>
            </a:pPr>
            <a:r>
              <a:rPr lang="en-US" altLang="zh-CN" sz="2400" dirty="0">
                <a:solidFill>
                  <a:srgbClr val="FF0000"/>
                </a:solidFill>
              </a:rPr>
              <a:t>3.</a:t>
            </a:r>
            <a:r>
              <a:rPr lang="zh-CN" altLang="en-US" sz="2400" dirty="0">
                <a:solidFill>
                  <a:srgbClr val="FF0000"/>
                </a:solidFill>
              </a:rPr>
              <a:t>显性遗传看男病，母女皆病为伴性</a:t>
            </a:r>
          </a:p>
        </p:txBody>
      </p:sp>
      <p:pic>
        <p:nvPicPr>
          <p:cNvPr id="54" name="Picture 12" descr="pic_251255"/>
          <p:cNvPicPr>
            <a:picLocks noChangeAspect="1" noChangeArrowheads="1"/>
          </p:cNvPicPr>
          <p:nvPr/>
        </p:nvPicPr>
        <p:blipFill>
          <a:blip r:embed="rId5">
            <a:extLst>
              <a:ext uri="{28A0092B-C50C-407E-A947-70E740481C1C}">
                <a14:useLocalDpi xmlns:a14="http://schemas.microsoft.com/office/drawing/2010/main" val="0"/>
              </a:ext>
            </a:extLst>
          </a:blip>
          <a:srcRect l="61417" t="11632" r="7086" b="62634"/>
          <a:stretch>
            <a:fillRect/>
          </a:stretch>
        </p:blipFill>
        <p:spPr>
          <a:xfrm>
            <a:off x="670023" y="2243455"/>
            <a:ext cx="3773658" cy="34925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7211200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750"/>
                                        <p:tgtEl>
                                          <p:spTgt spid="59"/>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1000"/>
                                        <p:tgtEl>
                                          <p:spTgt spid="35"/>
                                        </p:tgtEl>
                                      </p:cBhvr>
                                    </p:animEffect>
                                    <p:anim calcmode="lin" valueType="num">
                                      <p:cBhvr>
                                        <p:cTn id="12" dur="1000" fill="hold"/>
                                        <p:tgtEl>
                                          <p:spTgt spid="35"/>
                                        </p:tgtEl>
                                        <p:attrNameLst>
                                          <p:attrName>ppt_x</p:attrName>
                                        </p:attrNameLst>
                                      </p:cBhvr>
                                      <p:tavLst>
                                        <p:tav tm="0">
                                          <p:val>
                                            <p:strVal val="#ppt_x"/>
                                          </p:val>
                                        </p:tav>
                                        <p:tav tm="100000">
                                          <p:val>
                                            <p:strVal val="#ppt_x"/>
                                          </p:val>
                                        </p:tav>
                                      </p:tavLst>
                                    </p:anim>
                                    <p:anim calcmode="lin" valueType="num">
                                      <p:cBhvr>
                                        <p:cTn id="13" dur="1000" fill="hold"/>
                                        <p:tgtEl>
                                          <p:spTgt spid="3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fade">
                                      <p:cBhvr>
                                        <p:cTn id="16" dur="1000"/>
                                        <p:tgtEl>
                                          <p:spTgt spid="54"/>
                                        </p:tgtEl>
                                      </p:cBhvr>
                                    </p:animEffect>
                                    <p:anim calcmode="lin" valueType="num">
                                      <p:cBhvr>
                                        <p:cTn id="17" dur="1000" fill="hold"/>
                                        <p:tgtEl>
                                          <p:spTgt spid="54"/>
                                        </p:tgtEl>
                                        <p:attrNameLst>
                                          <p:attrName>ppt_x</p:attrName>
                                        </p:attrNameLst>
                                      </p:cBhvr>
                                      <p:tavLst>
                                        <p:tav tm="0">
                                          <p:val>
                                            <p:strVal val="#ppt_x"/>
                                          </p:val>
                                        </p:tav>
                                        <p:tav tm="100000">
                                          <p:val>
                                            <p:strVal val="#ppt_x"/>
                                          </p:val>
                                        </p:tav>
                                      </p:tavLst>
                                    </p:anim>
                                    <p:anim calcmode="lin" valueType="num">
                                      <p:cBhvr>
                                        <p:cTn id="18" dur="1000" fill="hold"/>
                                        <p:tgtEl>
                                          <p:spTgt spid="5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1000"/>
                                        <p:tgtEl>
                                          <p:spTgt spid="52"/>
                                        </p:tgtEl>
                                      </p:cBhvr>
                                    </p:animEffect>
                                    <p:anim calcmode="lin" valueType="num">
                                      <p:cBhvr>
                                        <p:cTn id="22" dur="1000" fill="hold"/>
                                        <p:tgtEl>
                                          <p:spTgt spid="52"/>
                                        </p:tgtEl>
                                        <p:attrNameLst>
                                          <p:attrName>ppt_x</p:attrName>
                                        </p:attrNameLst>
                                      </p:cBhvr>
                                      <p:tavLst>
                                        <p:tav tm="0">
                                          <p:val>
                                            <p:strVal val="#ppt_x"/>
                                          </p:val>
                                        </p:tav>
                                        <p:tav tm="100000">
                                          <p:val>
                                            <p:strVal val="#ppt_x"/>
                                          </p:val>
                                        </p:tav>
                                      </p:tavLst>
                                    </p:anim>
                                    <p:anim calcmode="lin" valueType="num">
                                      <p:cBhvr>
                                        <p:cTn id="23"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225"/>
            <a:ext cx="9144000" cy="6915150"/>
          </a:xfrm>
          <a:prstGeom prst="rect">
            <a:avLst/>
          </a:prstGeom>
        </p:spPr>
      </p:pic>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59" name="图片 5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3665" y="2243455"/>
            <a:ext cx="727075" cy="1347470"/>
          </a:xfrm>
          <a:prstGeom prst="rect">
            <a:avLst/>
          </a:prstGeom>
        </p:spPr>
      </p:pic>
      <p:sp>
        <p:nvSpPr>
          <p:cNvPr id="2" name="TextBox 1"/>
          <p:cNvSpPr txBox="1"/>
          <p:nvPr/>
        </p:nvSpPr>
        <p:spPr>
          <a:xfrm>
            <a:off x="3312681" y="714911"/>
            <a:ext cx="2518638" cy="523220"/>
          </a:xfrm>
          <a:prstGeom prst="rect">
            <a:avLst/>
          </a:prstGeom>
          <a:noFill/>
        </p:spPr>
        <p:txBody>
          <a:bodyPr wrap="none" rtlCol="0">
            <a:spAutoFit/>
          </a:bodyPr>
          <a:lstStyle/>
          <a:p>
            <a:r>
              <a:rPr kumimoji="1" lang="en-US" altLang="zh-CN" sz="2800" dirty="0">
                <a:latin typeface="+mn-ea"/>
              </a:rPr>
              <a:t>Y</a:t>
            </a:r>
            <a:r>
              <a:rPr kumimoji="1" lang="zh-CN" altLang="en-US" sz="2800" dirty="0">
                <a:latin typeface="+mn-ea"/>
              </a:rPr>
              <a:t>染色体</a:t>
            </a:r>
            <a:r>
              <a:rPr kumimoji="1" lang="zh-CN" altLang="en-US" sz="2800" dirty="0" smtClean="0">
                <a:latin typeface="+mn-ea"/>
              </a:rPr>
              <a:t>遗传病</a:t>
            </a:r>
            <a:endParaRPr kumimoji="1" lang="zh-CN" altLang="en-US" sz="2800" dirty="0">
              <a:latin typeface="+mn-ea"/>
            </a:endParaRPr>
          </a:p>
        </p:txBody>
      </p:sp>
      <p:grpSp>
        <p:nvGrpSpPr>
          <p:cNvPr id="8" name="Group 2"/>
          <p:cNvGrpSpPr>
            <a:grpSpLocks/>
          </p:cNvGrpSpPr>
          <p:nvPr/>
        </p:nvGrpSpPr>
        <p:grpSpPr bwMode="auto">
          <a:xfrm>
            <a:off x="2029179" y="1326212"/>
            <a:ext cx="5085642" cy="4706349"/>
            <a:chOff x="2617" y="720"/>
            <a:chExt cx="2985" cy="3682"/>
          </a:xfrm>
        </p:grpSpPr>
        <p:pic>
          <p:nvPicPr>
            <p:cNvPr id="11" name="Picture 3" descr="无标题"/>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17" y="720"/>
              <a:ext cx="2985" cy="3254"/>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4"/>
            <p:cNvSpPr txBox="1">
              <a:spLocks noChangeArrowheads="1"/>
            </p:cNvSpPr>
            <p:nvPr/>
          </p:nvSpPr>
          <p:spPr bwMode="auto">
            <a:xfrm>
              <a:off x="3651" y="3993"/>
              <a:ext cx="951" cy="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a:t>男人毛耳</a:t>
              </a:r>
            </a:p>
          </p:txBody>
        </p:sp>
      </p:grpSp>
    </p:spTree>
    <p:extLst>
      <p:ext uri="{BB962C8B-B14F-4D97-AF65-F5344CB8AC3E}">
        <p14:creationId xmlns:p14="http://schemas.microsoft.com/office/powerpoint/2010/main" val="421662726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750"/>
                                        <p:tgtEl>
                                          <p:spTgt spid="59"/>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225"/>
            <a:ext cx="9144000" cy="6915150"/>
          </a:xfrm>
          <a:prstGeom prst="rect">
            <a:avLst/>
          </a:prstGeom>
        </p:spPr>
      </p:pic>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59" name="图片 5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3665" y="2243455"/>
            <a:ext cx="727075" cy="1347470"/>
          </a:xfrm>
          <a:prstGeom prst="rect">
            <a:avLst/>
          </a:prstGeom>
        </p:spPr>
      </p:pic>
      <p:sp>
        <p:nvSpPr>
          <p:cNvPr id="8" name="Rectangle 2"/>
          <p:cNvSpPr txBox="1">
            <a:spLocks noChangeArrowheads="1"/>
          </p:cNvSpPr>
          <p:nvPr/>
        </p:nvSpPr>
        <p:spPr>
          <a:xfrm>
            <a:off x="1293303" y="1036320"/>
            <a:ext cx="3462998" cy="508904"/>
          </a:xfrm>
          <a:prstGeom prst="rect">
            <a:avLst/>
          </a:prstGeom>
          <a:noFill/>
          <a:ln/>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tLang="zh-CN" b="1" dirty="0" smtClean="0">
                <a:solidFill>
                  <a:srgbClr val="FF0000"/>
                </a:solidFill>
              </a:rPr>
              <a:t>Y</a:t>
            </a:r>
            <a:r>
              <a:rPr lang="zh-CN" altLang="en-US" b="1" dirty="0" smtClean="0"/>
              <a:t>染色体遗传病</a:t>
            </a:r>
            <a:endParaRPr lang="zh-CN" altLang="en-US" b="1" dirty="0"/>
          </a:p>
        </p:txBody>
      </p:sp>
      <p:sp>
        <p:nvSpPr>
          <p:cNvPr id="24" name="Text Box 16"/>
          <p:cNvSpPr txBox="1">
            <a:spLocks noChangeArrowheads="1"/>
          </p:cNvSpPr>
          <p:nvPr/>
        </p:nvSpPr>
        <p:spPr bwMode="auto">
          <a:xfrm>
            <a:off x="5260496" y="2610895"/>
            <a:ext cx="2614139" cy="1815882"/>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2800" dirty="0"/>
              <a:t>遗传特点</a:t>
            </a:r>
            <a:r>
              <a:rPr lang="en-US" altLang="zh-CN" sz="2800" dirty="0"/>
              <a:t>:</a:t>
            </a:r>
          </a:p>
          <a:p>
            <a:pPr>
              <a:spcBef>
                <a:spcPct val="50000"/>
              </a:spcBef>
            </a:pPr>
            <a:r>
              <a:rPr lang="zh-CN" altLang="en-US" sz="2800" dirty="0"/>
              <a:t>传男不传女</a:t>
            </a:r>
            <a:r>
              <a:rPr lang="en-US" altLang="zh-CN" sz="2800" dirty="0"/>
              <a:t>,</a:t>
            </a:r>
          </a:p>
          <a:p>
            <a:pPr>
              <a:spcBef>
                <a:spcPct val="50000"/>
              </a:spcBef>
            </a:pPr>
            <a:r>
              <a:rPr lang="zh-CN" altLang="en-US" sz="2800" dirty="0"/>
              <a:t>父病儿必病</a:t>
            </a:r>
          </a:p>
        </p:txBody>
      </p:sp>
      <p:sp>
        <p:nvSpPr>
          <p:cNvPr id="25" name="Oval 3"/>
          <p:cNvSpPr>
            <a:spLocks noChangeArrowheads="1"/>
          </p:cNvSpPr>
          <p:nvPr/>
        </p:nvSpPr>
        <p:spPr bwMode="auto">
          <a:xfrm>
            <a:off x="3690024" y="2266190"/>
            <a:ext cx="576263" cy="576262"/>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Rectangle 4"/>
          <p:cNvSpPr>
            <a:spLocks noChangeArrowheads="1"/>
          </p:cNvSpPr>
          <p:nvPr/>
        </p:nvSpPr>
        <p:spPr bwMode="auto">
          <a:xfrm>
            <a:off x="1529437" y="2266190"/>
            <a:ext cx="576262" cy="576262"/>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Rectangle 5"/>
          <p:cNvSpPr>
            <a:spLocks noChangeArrowheads="1"/>
          </p:cNvSpPr>
          <p:nvPr/>
        </p:nvSpPr>
        <p:spPr bwMode="auto">
          <a:xfrm>
            <a:off x="4266287" y="4137852"/>
            <a:ext cx="576262" cy="576263"/>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 name="Oval 6"/>
          <p:cNvSpPr>
            <a:spLocks noChangeArrowheads="1"/>
          </p:cNvSpPr>
          <p:nvPr/>
        </p:nvSpPr>
        <p:spPr bwMode="auto">
          <a:xfrm>
            <a:off x="3401099" y="4137852"/>
            <a:ext cx="576263" cy="576263"/>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 name="Line 7"/>
          <p:cNvSpPr>
            <a:spLocks noChangeShapeType="1"/>
          </p:cNvSpPr>
          <p:nvPr/>
        </p:nvSpPr>
        <p:spPr bwMode="auto">
          <a:xfrm>
            <a:off x="2105699" y="2553527"/>
            <a:ext cx="1584325"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 name="Line 8"/>
          <p:cNvSpPr>
            <a:spLocks noChangeShapeType="1"/>
          </p:cNvSpPr>
          <p:nvPr/>
        </p:nvSpPr>
        <p:spPr bwMode="auto">
          <a:xfrm>
            <a:off x="2753399" y="2553527"/>
            <a:ext cx="0" cy="15843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 name="Line 9"/>
          <p:cNvSpPr>
            <a:spLocks noChangeShapeType="1"/>
          </p:cNvSpPr>
          <p:nvPr/>
        </p:nvSpPr>
        <p:spPr bwMode="auto">
          <a:xfrm flipV="1">
            <a:off x="1818362" y="3490152"/>
            <a:ext cx="0" cy="936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 name="Line 10"/>
          <p:cNvSpPr>
            <a:spLocks noChangeShapeType="1"/>
          </p:cNvSpPr>
          <p:nvPr/>
        </p:nvSpPr>
        <p:spPr bwMode="auto">
          <a:xfrm>
            <a:off x="1818362" y="3490152"/>
            <a:ext cx="27352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 name="Line 11"/>
          <p:cNvSpPr>
            <a:spLocks noChangeShapeType="1"/>
          </p:cNvSpPr>
          <p:nvPr/>
        </p:nvSpPr>
        <p:spPr bwMode="auto">
          <a:xfrm>
            <a:off x="4553624" y="3490152"/>
            <a:ext cx="0" cy="6477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 name="Rectangle 12"/>
          <p:cNvSpPr>
            <a:spLocks noChangeArrowheads="1"/>
          </p:cNvSpPr>
          <p:nvPr/>
        </p:nvSpPr>
        <p:spPr bwMode="auto">
          <a:xfrm>
            <a:off x="1529437" y="4137852"/>
            <a:ext cx="576262" cy="576263"/>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 name="Rectangle 13"/>
          <p:cNvSpPr>
            <a:spLocks noChangeArrowheads="1"/>
          </p:cNvSpPr>
          <p:nvPr/>
        </p:nvSpPr>
        <p:spPr bwMode="auto">
          <a:xfrm>
            <a:off x="2466062" y="4137852"/>
            <a:ext cx="576262" cy="576263"/>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 name="Line 14"/>
          <p:cNvSpPr>
            <a:spLocks noChangeShapeType="1"/>
          </p:cNvSpPr>
          <p:nvPr/>
        </p:nvSpPr>
        <p:spPr bwMode="auto">
          <a:xfrm>
            <a:off x="3690024" y="3490152"/>
            <a:ext cx="0" cy="6477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421662726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750"/>
                                        <p:tgtEl>
                                          <p:spTgt spid="59"/>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1000"/>
                                        <p:tgtEl>
                                          <p:spTgt spid="27"/>
                                        </p:tgtEl>
                                      </p:cBhvr>
                                    </p:animEffect>
                                    <p:anim calcmode="lin" valueType="num">
                                      <p:cBhvr>
                                        <p:cTn id="32" dur="1000" fill="hold"/>
                                        <p:tgtEl>
                                          <p:spTgt spid="27"/>
                                        </p:tgtEl>
                                        <p:attrNameLst>
                                          <p:attrName>ppt_x</p:attrName>
                                        </p:attrNameLst>
                                      </p:cBhvr>
                                      <p:tavLst>
                                        <p:tav tm="0">
                                          <p:val>
                                            <p:strVal val="#ppt_x"/>
                                          </p:val>
                                        </p:tav>
                                        <p:tav tm="100000">
                                          <p:val>
                                            <p:strVal val="#ppt_x"/>
                                          </p:val>
                                        </p:tav>
                                      </p:tavLst>
                                    </p:anim>
                                    <p:anim calcmode="lin" valueType="num">
                                      <p:cBhvr>
                                        <p:cTn id="33" dur="1000" fill="hold"/>
                                        <p:tgtEl>
                                          <p:spTgt spid="2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1000"/>
                                        <p:tgtEl>
                                          <p:spTgt spid="28"/>
                                        </p:tgtEl>
                                      </p:cBhvr>
                                    </p:animEffect>
                                    <p:anim calcmode="lin" valueType="num">
                                      <p:cBhvr>
                                        <p:cTn id="37" dur="1000" fill="hold"/>
                                        <p:tgtEl>
                                          <p:spTgt spid="28"/>
                                        </p:tgtEl>
                                        <p:attrNameLst>
                                          <p:attrName>ppt_x</p:attrName>
                                        </p:attrNameLst>
                                      </p:cBhvr>
                                      <p:tavLst>
                                        <p:tav tm="0">
                                          <p:val>
                                            <p:strVal val="#ppt_x"/>
                                          </p:val>
                                        </p:tav>
                                        <p:tav tm="100000">
                                          <p:val>
                                            <p:strVal val="#ppt_x"/>
                                          </p:val>
                                        </p:tav>
                                      </p:tavLst>
                                    </p:anim>
                                    <p:anim calcmode="lin" valueType="num">
                                      <p:cBhvr>
                                        <p:cTn id="38" dur="1000" fill="hold"/>
                                        <p:tgtEl>
                                          <p:spTgt spid="2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1000"/>
                                        <p:tgtEl>
                                          <p:spTgt spid="29"/>
                                        </p:tgtEl>
                                      </p:cBhvr>
                                    </p:animEffect>
                                    <p:anim calcmode="lin" valueType="num">
                                      <p:cBhvr>
                                        <p:cTn id="42" dur="1000" fill="hold"/>
                                        <p:tgtEl>
                                          <p:spTgt spid="29"/>
                                        </p:tgtEl>
                                        <p:attrNameLst>
                                          <p:attrName>ppt_x</p:attrName>
                                        </p:attrNameLst>
                                      </p:cBhvr>
                                      <p:tavLst>
                                        <p:tav tm="0">
                                          <p:val>
                                            <p:strVal val="#ppt_x"/>
                                          </p:val>
                                        </p:tav>
                                        <p:tav tm="100000">
                                          <p:val>
                                            <p:strVal val="#ppt_x"/>
                                          </p:val>
                                        </p:tav>
                                      </p:tavLst>
                                    </p:anim>
                                    <p:anim calcmode="lin" valueType="num">
                                      <p:cBhvr>
                                        <p:cTn id="43" dur="1000" fill="hold"/>
                                        <p:tgtEl>
                                          <p:spTgt spid="2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1000" fill="hold"/>
                                        <p:tgtEl>
                                          <p:spTgt spid="30"/>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1000"/>
                                        <p:tgtEl>
                                          <p:spTgt spid="31"/>
                                        </p:tgtEl>
                                      </p:cBhvr>
                                    </p:animEffect>
                                    <p:anim calcmode="lin" valueType="num">
                                      <p:cBhvr>
                                        <p:cTn id="52" dur="1000" fill="hold"/>
                                        <p:tgtEl>
                                          <p:spTgt spid="31"/>
                                        </p:tgtEl>
                                        <p:attrNameLst>
                                          <p:attrName>ppt_x</p:attrName>
                                        </p:attrNameLst>
                                      </p:cBhvr>
                                      <p:tavLst>
                                        <p:tav tm="0">
                                          <p:val>
                                            <p:strVal val="#ppt_x"/>
                                          </p:val>
                                        </p:tav>
                                        <p:tav tm="100000">
                                          <p:val>
                                            <p:strVal val="#ppt_x"/>
                                          </p:val>
                                        </p:tav>
                                      </p:tavLst>
                                    </p:anim>
                                    <p:anim calcmode="lin" valueType="num">
                                      <p:cBhvr>
                                        <p:cTn id="53" dur="1000" fill="hold"/>
                                        <p:tgtEl>
                                          <p:spTgt spid="31"/>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1000"/>
                                        <p:tgtEl>
                                          <p:spTgt spid="32"/>
                                        </p:tgtEl>
                                      </p:cBhvr>
                                    </p:animEffect>
                                    <p:anim calcmode="lin" valueType="num">
                                      <p:cBhvr>
                                        <p:cTn id="57" dur="1000" fill="hold"/>
                                        <p:tgtEl>
                                          <p:spTgt spid="32"/>
                                        </p:tgtEl>
                                        <p:attrNameLst>
                                          <p:attrName>ppt_x</p:attrName>
                                        </p:attrNameLst>
                                      </p:cBhvr>
                                      <p:tavLst>
                                        <p:tav tm="0">
                                          <p:val>
                                            <p:strVal val="#ppt_x"/>
                                          </p:val>
                                        </p:tav>
                                        <p:tav tm="100000">
                                          <p:val>
                                            <p:strVal val="#ppt_x"/>
                                          </p:val>
                                        </p:tav>
                                      </p:tavLst>
                                    </p:anim>
                                    <p:anim calcmode="lin" valueType="num">
                                      <p:cBhvr>
                                        <p:cTn id="58" dur="1000" fill="hold"/>
                                        <p:tgtEl>
                                          <p:spTgt spid="3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1000"/>
                                        <p:tgtEl>
                                          <p:spTgt spid="33"/>
                                        </p:tgtEl>
                                      </p:cBhvr>
                                    </p:animEffect>
                                    <p:anim calcmode="lin" valueType="num">
                                      <p:cBhvr>
                                        <p:cTn id="62" dur="1000" fill="hold"/>
                                        <p:tgtEl>
                                          <p:spTgt spid="33"/>
                                        </p:tgtEl>
                                        <p:attrNameLst>
                                          <p:attrName>ppt_x</p:attrName>
                                        </p:attrNameLst>
                                      </p:cBhvr>
                                      <p:tavLst>
                                        <p:tav tm="0">
                                          <p:val>
                                            <p:strVal val="#ppt_x"/>
                                          </p:val>
                                        </p:tav>
                                        <p:tav tm="100000">
                                          <p:val>
                                            <p:strVal val="#ppt_x"/>
                                          </p:val>
                                        </p:tav>
                                      </p:tavLst>
                                    </p:anim>
                                    <p:anim calcmode="lin" valueType="num">
                                      <p:cBhvr>
                                        <p:cTn id="63" dur="1000" fill="hold"/>
                                        <p:tgtEl>
                                          <p:spTgt spid="3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fade">
                                      <p:cBhvr>
                                        <p:cTn id="66" dur="1000"/>
                                        <p:tgtEl>
                                          <p:spTgt spid="34"/>
                                        </p:tgtEl>
                                      </p:cBhvr>
                                    </p:animEffect>
                                    <p:anim calcmode="lin" valueType="num">
                                      <p:cBhvr>
                                        <p:cTn id="67" dur="1000" fill="hold"/>
                                        <p:tgtEl>
                                          <p:spTgt spid="34"/>
                                        </p:tgtEl>
                                        <p:attrNameLst>
                                          <p:attrName>ppt_x</p:attrName>
                                        </p:attrNameLst>
                                      </p:cBhvr>
                                      <p:tavLst>
                                        <p:tav tm="0">
                                          <p:val>
                                            <p:strVal val="#ppt_x"/>
                                          </p:val>
                                        </p:tav>
                                        <p:tav tm="100000">
                                          <p:val>
                                            <p:strVal val="#ppt_x"/>
                                          </p:val>
                                        </p:tav>
                                      </p:tavLst>
                                    </p:anim>
                                    <p:anim calcmode="lin" valueType="num">
                                      <p:cBhvr>
                                        <p:cTn id="68" dur="1000" fill="hold"/>
                                        <p:tgtEl>
                                          <p:spTgt spid="34"/>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1000"/>
                                        <p:tgtEl>
                                          <p:spTgt spid="35"/>
                                        </p:tgtEl>
                                      </p:cBhvr>
                                    </p:animEffect>
                                    <p:anim calcmode="lin" valueType="num">
                                      <p:cBhvr>
                                        <p:cTn id="72" dur="1000" fill="hold"/>
                                        <p:tgtEl>
                                          <p:spTgt spid="35"/>
                                        </p:tgtEl>
                                        <p:attrNameLst>
                                          <p:attrName>ppt_x</p:attrName>
                                        </p:attrNameLst>
                                      </p:cBhvr>
                                      <p:tavLst>
                                        <p:tav tm="0">
                                          <p:val>
                                            <p:strVal val="#ppt_x"/>
                                          </p:val>
                                        </p:tav>
                                        <p:tav tm="100000">
                                          <p:val>
                                            <p:strVal val="#ppt_x"/>
                                          </p:val>
                                        </p:tav>
                                      </p:tavLst>
                                    </p:anim>
                                    <p:anim calcmode="lin" valueType="num">
                                      <p:cBhvr>
                                        <p:cTn id="73" dur="1000" fill="hold"/>
                                        <p:tgtEl>
                                          <p:spTgt spid="35"/>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1000"/>
                                        <p:tgtEl>
                                          <p:spTgt spid="36"/>
                                        </p:tgtEl>
                                      </p:cBhvr>
                                    </p:animEffect>
                                    <p:anim calcmode="lin" valueType="num">
                                      <p:cBhvr>
                                        <p:cTn id="77" dur="1000" fill="hold"/>
                                        <p:tgtEl>
                                          <p:spTgt spid="36"/>
                                        </p:tgtEl>
                                        <p:attrNameLst>
                                          <p:attrName>ppt_x</p:attrName>
                                        </p:attrNameLst>
                                      </p:cBhvr>
                                      <p:tavLst>
                                        <p:tav tm="0">
                                          <p:val>
                                            <p:strVal val="#ppt_x"/>
                                          </p:val>
                                        </p:tav>
                                        <p:tav tm="100000">
                                          <p:val>
                                            <p:strVal val="#ppt_x"/>
                                          </p:val>
                                        </p:tav>
                                      </p:tavLst>
                                    </p:anim>
                                    <p:anim calcmode="lin" valueType="num">
                                      <p:cBhvr>
                                        <p:cTn id="78"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4" grpId="0"/>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225"/>
            <a:ext cx="9144000" cy="6915150"/>
          </a:xfrm>
          <a:prstGeom prst="rect">
            <a:avLst/>
          </a:prstGeom>
        </p:spPr>
      </p:pic>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59" name="图片 5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3665" y="2243455"/>
            <a:ext cx="727075" cy="1347470"/>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6022" y="2337994"/>
            <a:ext cx="6572396" cy="3417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2"/>
          <p:cNvSpPr txBox="1">
            <a:spLocks noChangeArrowheads="1"/>
          </p:cNvSpPr>
          <p:nvPr/>
        </p:nvSpPr>
        <p:spPr>
          <a:xfrm>
            <a:off x="791210" y="1256665"/>
            <a:ext cx="2209800" cy="762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4000" b="1" dirty="0" smtClean="0">
                <a:latin typeface="+mn-ea"/>
                <a:ea typeface="+mn-ea"/>
              </a:rPr>
              <a:t>白化病</a:t>
            </a:r>
            <a:endParaRPr lang="zh-CN" altLang="en-US" sz="4000" b="1" dirty="0">
              <a:latin typeface="+mn-ea"/>
              <a:ea typeface="+mn-ea"/>
            </a:endParaRPr>
          </a:p>
        </p:txBody>
      </p:sp>
      <p:sp>
        <p:nvSpPr>
          <p:cNvPr id="11" name="Rectangle 4"/>
          <p:cNvSpPr>
            <a:spLocks noChangeArrowheads="1"/>
          </p:cNvSpPr>
          <p:nvPr/>
        </p:nvSpPr>
        <p:spPr bwMode="auto">
          <a:xfrm>
            <a:off x="3214687" y="1475142"/>
            <a:ext cx="543401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anchor="b">
            <a:spAutoFit/>
          </a:bodyPr>
          <a:lstStyle>
            <a:lvl1pPr>
              <a:defRPr sz="3800">
                <a:solidFill>
                  <a:schemeClr val="tx2"/>
                </a:solidFill>
                <a:latin typeface="Arial" pitchFamily="34" charset="0"/>
                <a:ea typeface="宋体" pitchFamily="2" charset="-122"/>
              </a:defRPr>
            </a:lvl1pPr>
            <a:lvl2pPr>
              <a:defRPr sz="3800">
                <a:solidFill>
                  <a:schemeClr val="tx2"/>
                </a:solidFill>
                <a:latin typeface="Arial" pitchFamily="34" charset="0"/>
                <a:ea typeface="宋体" pitchFamily="2" charset="-122"/>
              </a:defRPr>
            </a:lvl2pPr>
            <a:lvl3pPr>
              <a:defRPr sz="3800">
                <a:solidFill>
                  <a:schemeClr val="tx2"/>
                </a:solidFill>
                <a:latin typeface="Arial" pitchFamily="34" charset="0"/>
                <a:ea typeface="宋体" pitchFamily="2" charset="-122"/>
              </a:defRPr>
            </a:lvl3pPr>
            <a:lvl4pPr>
              <a:defRPr sz="3800">
                <a:solidFill>
                  <a:schemeClr val="tx2"/>
                </a:solidFill>
                <a:latin typeface="Arial" pitchFamily="34" charset="0"/>
                <a:ea typeface="宋体" pitchFamily="2" charset="-122"/>
              </a:defRPr>
            </a:lvl4pPr>
            <a:lvl5pPr>
              <a:defRPr sz="3800">
                <a:solidFill>
                  <a:schemeClr val="tx2"/>
                </a:solidFill>
                <a:latin typeface="Arial" pitchFamily="34" charset="0"/>
                <a:ea typeface="宋体" pitchFamily="2" charset="-122"/>
              </a:defRPr>
            </a:lvl5pPr>
            <a:lvl6pPr marL="457200" fontAlgn="base">
              <a:spcBef>
                <a:spcPct val="0"/>
              </a:spcBef>
              <a:spcAft>
                <a:spcPct val="0"/>
              </a:spcAft>
              <a:defRPr sz="3800">
                <a:solidFill>
                  <a:schemeClr val="tx2"/>
                </a:solidFill>
                <a:latin typeface="Arial" pitchFamily="34" charset="0"/>
                <a:ea typeface="宋体" pitchFamily="2" charset="-122"/>
              </a:defRPr>
            </a:lvl6pPr>
            <a:lvl7pPr marL="914400" fontAlgn="base">
              <a:spcBef>
                <a:spcPct val="0"/>
              </a:spcBef>
              <a:spcAft>
                <a:spcPct val="0"/>
              </a:spcAft>
              <a:defRPr sz="3800">
                <a:solidFill>
                  <a:schemeClr val="tx2"/>
                </a:solidFill>
                <a:latin typeface="Arial" pitchFamily="34" charset="0"/>
                <a:ea typeface="宋体" pitchFamily="2" charset="-122"/>
              </a:defRPr>
            </a:lvl7pPr>
            <a:lvl8pPr marL="1371600" fontAlgn="base">
              <a:spcBef>
                <a:spcPct val="0"/>
              </a:spcBef>
              <a:spcAft>
                <a:spcPct val="0"/>
              </a:spcAft>
              <a:defRPr sz="3800">
                <a:solidFill>
                  <a:schemeClr val="tx2"/>
                </a:solidFill>
                <a:latin typeface="Arial" pitchFamily="34" charset="0"/>
                <a:ea typeface="宋体" pitchFamily="2" charset="-122"/>
              </a:defRPr>
            </a:lvl8pPr>
            <a:lvl9pPr marL="1828800" fontAlgn="base">
              <a:spcBef>
                <a:spcPct val="0"/>
              </a:spcBef>
              <a:spcAft>
                <a:spcPct val="0"/>
              </a:spcAft>
              <a:defRPr sz="3800">
                <a:solidFill>
                  <a:schemeClr val="tx2"/>
                </a:solidFill>
                <a:latin typeface="Arial" pitchFamily="34" charset="0"/>
                <a:ea typeface="宋体" pitchFamily="2" charset="-122"/>
              </a:defRPr>
            </a:lvl9pPr>
          </a:lstStyle>
          <a:p>
            <a:r>
              <a:rPr lang="zh-CN" altLang="en-US" sz="3200" dirty="0">
                <a:solidFill>
                  <a:srgbClr val="FF0000"/>
                </a:solidFill>
              </a:rPr>
              <a:t>常</a:t>
            </a:r>
            <a:r>
              <a:rPr lang="zh-CN" altLang="en-US" sz="3200" dirty="0">
                <a:solidFill>
                  <a:schemeClr val="tx1"/>
                </a:solidFill>
              </a:rPr>
              <a:t>染色体</a:t>
            </a:r>
            <a:r>
              <a:rPr lang="zh-CN" altLang="en-US" sz="3200" dirty="0">
                <a:solidFill>
                  <a:srgbClr val="FF0000"/>
                </a:solidFill>
              </a:rPr>
              <a:t>隐</a:t>
            </a:r>
            <a:r>
              <a:rPr lang="zh-CN" altLang="en-US" sz="3200" dirty="0">
                <a:solidFill>
                  <a:schemeClr val="tx1"/>
                </a:solidFill>
              </a:rPr>
              <a:t>性遗传病</a:t>
            </a:r>
          </a:p>
        </p:txBody>
      </p:sp>
    </p:spTree>
    <p:extLst>
      <p:ext uri="{BB962C8B-B14F-4D97-AF65-F5344CB8AC3E}">
        <p14:creationId xmlns:p14="http://schemas.microsoft.com/office/powerpoint/2010/main" val="421662726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750"/>
                                        <p:tgtEl>
                                          <p:spTgt spid="59"/>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1000"/>
                                        <p:tgtEl>
                                          <p:spTgt spid="1026"/>
                                        </p:tgtEl>
                                      </p:cBhvr>
                                    </p:animEffect>
                                    <p:anim calcmode="lin" valueType="num">
                                      <p:cBhvr>
                                        <p:cTn id="12" dur="1000" fill="hold"/>
                                        <p:tgtEl>
                                          <p:spTgt spid="1026"/>
                                        </p:tgtEl>
                                        <p:attrNameLst>
                                          <p:attrName>ppt_x</p:attrName>
                                        </p:attrNameLst>
                                      </p:cBhvr>
                                      <p:tavLst>
                                        <p:tav tm="0">
                                          <p:val>
                                            <p:strVal val="#ppt_x"/>
                                          </p:val>
                                        </p:tav>
                                        <p:tav tm="100000">
                                          <p:val>
                                            <p:strVal val="#ppt_x"/>
                                          </p:val>
                                        </p:tav>
                                      </p:tavLst>
                                    </p:anim>
                                    <p:anim calcmode="lin" valueType="num">
                                      <p:cBhvr>
                                        <p:cTn id="13" dur="1000" fill="hold"/>
                                        <p:tgtEl>
                                          <p:spTgt spid="102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225"/>
            <a:ext cx="9144000" cy="6915150"/>
          </a:xfrm>
          <a:prstGeom prst="rect">
            <a:avLst/>
          </a:prstGeom>
        </p:spPr>
      </p:pic>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59" name="图片 5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3665" y="2243455"/>
            <a:ext cx="727075" cy="1347470"/>
          </a:xfrm>
          <a:prstGeom prst="rect">
            <a:avLst/>
          </a:prstGeom>
        </p:spPr>
      </p:pic>
      <p:sp>
        <p:nvSpPr>
          <p:cNvPr id="8" name="Rectangle 2"/>
          <p:cNvSpPr txBox="1">
            <a:spLocks noChangeArrowheads="1"/>
          </p:cNvSpPr>
          <p:nvPr/>
        </p:nvSpPr>
        <p:spPr>
          <a:xfrm>
            <a:off x="609600" y="609600"/>
            <a:ext cx="5434013" cy="762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4000" b="1" dirty="0" smtClean="0">
                <a:solidFill>
                  <a:srgbClr val="FF0000"/>
                </a:solidFill>
              </a:rPr>
              <a:t>常</a:t>
            </a:r>
            <a:r>
              <a:rPr lang="zh-CN" altLang="en-US" sz="4000" b="1" dirty="0" smtClean="0"/>
              <a:t>染色体</a:t>
            </a:r>
            <a:r>
              <a:rPr lang="zh-CN" altLang="en-US" sz="4000" b="1" dirty="0" smtClean="0">
                <a:solidFill>
                  <a:srgbClr val="FF0000"/>
                </a:solidFill>
              </a:rPr>
              <a:t>隐</a:t>
            </a:r>
            <a:r>
              <a:rPr lang="zh-CN" altLang="en-US" sz="4000" b="1" dirty="0" smtClean="0"/>
              <a:t>性遗传病</a:t>
            </a:r>
            <a:endParaRPr lang="zh-CN" altLang="en-US" sz="4000" b="1" dirty="0"/>
          </a:p>
        </p:txBody>
      </p:sp>
      <p:pic>
        <p:nvPicPr>
          <p:cNvPr id="11" name="Picture 3" descr="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503238" y="1622425"/>
            <a:ext cx="3665537" cy="31956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4" descr="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a:xfrm>
            <a:off x="4725988" y="1622425"/>
            <a:ext cx="3268662" cy="35925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Text Box 5"/>
          <p:cNvSpPr txBox="1">
            <a:spLocks noChangeArrowheads="1"/>
          </p:cNvSpPr>
          <p:nvPr/>
        </p:nvSpPr>
        <p:spPr bwMode="auto">
          <a:xfrm>
            <a:off x="2484438" y="5373688"/>
            <a:ext cx="4032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3600"/>
              <a:t>镰刀型细胞贫血症</a:t>
            </a:r>
          </a:p>
        </p:txBody>
      </p:sp>
    </p:spTree>
    <p:extLst>
      <p:ext uri="{BB962C8B-B14F-4D97-AF65-F5344CB8AC3E}">
        <p14:creationId xmlns:p14="http://schemas.microsoft.com/office/powerpoint/2010/main" val="129379765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750"/>
                                        <p:tgtEl>
                                          <p:spTgt spid="59"/>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
                                          </p:val>
                                        </p:tav>
                                        <p:tav tm="100000">
                                          <p:val>
                                            <p:strVal val="#ppt_x"/>
                                          </p:val>
                                        </p:tav>
                                      </p:tavLst>
                                    </p:anim>
                                    <p:anim calcmode="lin" valueType="num">
                                      <p:cBhvr>
                                        <p:cTn id="2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225"/>
            <a:ext cx="9144000" cy="6915150"/>
          </a:xfrm>
          <a:prstGeom prst="rect">
            <a:avLst/>
          </a:prstGeom>
        </p:spPr>
      </p:pic>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59" name="图片 5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3665" y="2243455"/>
            <a:ext cx="727075" cy="1347470"/>
          </a:xfrm>
          <a:prstGeom prst="rect">
            <a:avLst/>
          </a:prstGeom>
        </p:spPr>
      </p:pic>
      <p:pic>
        <p:nvPicPr>
          <p:cNvPr id="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4825" y="577865"/>
            <a:ext cx="3502611" cy="5550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230004" y="1660683"/>
            <a:ext cx="3867198" cy="4524315"/>
          </a:xfrm>
          <a:prstGeom prst="rect">
            <a:avLst/>
          </a:prstGeom>
          <a:noFill/>
        </p:spPr>
        <p:txBody>
          <a:bodyPr wrap="square" rtlCol="0">
            <a:spAutoFit/>
          </a:bodyPr>
          <a:lstStyle/>
          <a:p>
            <a:r>
              <a:rPr lang="zh-CN" altLang="en-US" sz="2400" dirty="0"/>
              <a:t>智力低下，</a:t>
            </a:r>
            <a:r>
              <a:rPr lang="en-US" altLang="zh-CN" sz="2400" dirty="0"/>
              <a:t>60%</a:t>
            </a:r>
            <a:r>
              <a:rPr lang="zh-CN" altLang="en-US" sz="2400" dirty="0"/>
              <a:t>患儿有脑电图异常。头发细黄，皮肤色浅和虹膜淡黄色，惊厥，尿有“发霉”臭味或鼠尿味。</a:t>
            </a:r>
          </a:p>
          <a:p>
            <a:endParaRPr lang="en-US" altLang="zh-CN" sz="2400" dirty="0" smtClean="0"/>
          </a:p>
          <a:p>
            <a:r>
              <a:rPr lang="zh-CN" altLang="en-US" sz="2400" dirty="0" smtClean="0"/>
              <a:t>患者</a:t>
            </a:r>
            <a:r>
              <a:rPr lang="zh-CN" altLang="en-US" sz="2400" dirty="0"/>
              <a:t>缺少一种基因，导致一种酶的缺少，体内的苯丙氨酸不能转化成酪氨酸，而是转化成苯丙酮酸。</a:t>
            </a:r>
          </a:p>
          <a:p>
            <a:r>
              <a:rPr lang="zh-CN" altLang="en-US" sz="2400" dirty="0"/>
              <a:t>苯丙酮酸再体内积累过多就会对婴儿的神经系统造成不同程度的损害</a:t>
            </a:r>
          </a:p>
        </p:txBody>
      </p:sp>
      <p:sp>
        <p:nvSpPr>
          <p:cNvPr id="3" name="TextBox 2"/>
          <p:cNvSpPr txBox="1"/>
          <p:nvPr/>
        </p:nvSpPr>
        <p:spPr>
          <a:xfrm>
            <a:off x="4417255" y="882134"/>
            <a:ext cx="2749471" cy="707886"/>
          </a:xfrm>
          <a:prstGeom prst="rect">
            <a:avLst/>
          </a:prstGeom>
          <a:noFill/>
        </p:spPr>
        <p:txBody>
          <a:bodyPr wrap="none" rtlCol="0">
            <a:spAutoFit/>
          </a:bodyPr>
          <a:lstStyle/>
          <a:p>
            <a:r>
              <a:rPr lang="zh-CN" altLang="en-US" sz="4000" dirty="0">
                <a:solidFill>
                  <a:srgbClr val="FF0000"/>
                </a:solidFill>
              </a:rPr>
              <a:t>苯丙酮尿症</a:t>
            </a:r>
          </a:p>
        </p:txBody>
      </p:sp>
    </p:spTree>
    <p:extLst>
      <p:ext uri="{BB962C8B-B14F-4D97-AF65-F5344CB8AC3E}">
        <p14:creationId xmlns:p14="http://schemas.microsoft.com/office/powerpoint/2010/main" val="11286479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750"/>
                                        <p:tgtEl>
                                          <p:spTgt spid="59"/>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225"/>
            <a:ext cx="9144000" cy="6915150"/>
          </a:xfrm>
          <a:prstGeom prst="rect">
            <a:avLst/>
          </a:prstGeom>
        </p:spPr>
      </p:pic>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59" name="图片 5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3665" y="2243455"/>
            <a:ext cx="727075" cy="1347470"/>
          </a:xfrm>
          <a:prstGeom prst="rect">
            <a:avLst/>
          </a:prstGeom>
        </p:spPr>
      </p:pic>
      <p:sp>
        <p:nvSpPr>
          <p:cNvPr id="8" name="Rectangle 2"/>
          <p:cNvSpPr txBox="1">
            <a:spLocks noChangeArrowheads="1"/>
          </p:cNvSpPr>
          <p:nvPr/>
        </p:nvSpPr>
        <p:spPr>
          <a:xfrm>
            <a:off x="506413" y="908050"/>
            <a:ext cx="5505450" cy="762000"/>
          </a:xfrm>
          <a:prstGeom prst="rect">
            <a:avLst/>
          </a:prstGeom>
          <a:noFill/>
          <a:ln/>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b="1" dirty="0" smtClean="0">
                <a:solidFill>
                  <a:srgbClr val="FF0000"/>
                </a:solidFill>
              </a:rPr>
              <a:t>常</a:t>
            </a:r>
            <a:r>
              <a:rPr lang="zh-CN" altLang="en-US" b="1" dirty="0" smtClean="0"/>
              <a:t>染色体</a:t>
            </a:r>
            <a:r>
              <a:rPr lang="zh-CN" altLang="en-US" b="1" dirty="0" smtClean="0">
                <a:solidFill>
                  <a:srgbClr val="FF0000"/>
                </a:solidFill>
              </a:rPr>
              <a:t>隐</a:t>
            </a:r>
            <a:r>
              <a:rPr lang="zh-CN" altLang="en-US" b="1" dirty="0" smtClean="0"/>
              <a:t>性遗传病</a:t>
            </a:r>
            <a:endParaRPr lang="zh-CN" altLang="en-US" b="1" dirty="0"/>
          </a:p>
        </p:txBody>
      </p:sp>
      <p:sp>
        <p:nvSpPr>
          <p:cNvPr id="21" name="Text Box 13"/>
          <p:cNvSpPr txBox="1">
            <a:spLocks noChangeArrowheads="1"/>
          </p:cNvSpPr>
          <p:nvPr/>
        </p:nvSpPr>
        <p:spPr bwMode="auto">
          <a:xfrm>
            <a:off x="4895849" y="2277991"/>
            <a:ext cx="2978785" cy="3170099"/>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3200" dirty="0"/>
              <a:t>遗传特点</a:t>
            </a:r>
            <a:r>
              <a:rPr lang="en-US" altLang="zh-CN" sz="3200" dirty="0"/>
              <a:t>:</a:t>
            </a:r>
          </a:p>
          <a:p>
            <a:pPr>
              <a:spcBef>
                <a:spcPct val="50000"/>
              </a:spcBef>
            </a:pPr>
            <a:r>
              <a:rPr lang="zh-CN" altLang="en-US" sz="2400" dirty="0"/>
              <a:t>患者是致病基因的</a:t>
            </a:r>
            <a:r>
              <a:rPr lang="zh-CN" altLang="en-US" sz="2400" dirty="0">
                <a:solidFill>
                  <a:srgbClr val="FF0000"/>
                </a:solidFill>
              </a:rPr>
              <a:t>纯合体</a:t>
            </a:r>
            <a:r>
              <a:rPr lang="zh-CN" altLang="en-US" sz="2400" dirty="0"/>
              <a:t>，其父母不一定发病，但都是致病基因的携带者（</a:t>
            </a:r>
            <a:r>
              <a:rPr lang="zh-CN" altLang="en-US" sz="2400" dirty="0">
                <a:solidFill>
                  <a:srgbClr val="FF0000"/>
                </a:solidFill>
              </a:rPr>
              <a:t>杂合体</a:t>
            </a:r>
            <a:r>
              <a:rPr lang="zh-CN" altLang="en-US" sz="2400" dirty="0" smtClean="0"/>
              <a:t>）</a:t>
            </a:r>
            <a:endParaRPr lang="en-US" altLang="zh-CN" sz="2400" dirty="0" smtClean="0"/>
          </a:p>
          <a:p>
            <a:pPr>
              <a:spcBef>
                <a:spcPct val="50000"/>
              </a:spcBef>
            </a:pPr>
            <a:r>
              <a:rPr lang="zh-CN" altLang="en-US" sz="2400" dirty="0" smtClean="0"/>
              <a:t>家族</a:t>
            </a:r>
            <a:r>
              <a:rPr lang="zh-CN" altLang="en-US" sz="2400" dirty="0"/>
              <a:t>中</a:t>
            </a:r>
            <a:r>
              <a:rPr lang="zh-CN" altLang="en-US" sz="2400" dirty="0">
                <a:solidFill>
                  <a:srgbClr val="FF0000"/>
                </a:solidFill>
              </a:rPr>
              <a:t>男女发病概率基本相等</a:t>
            </a:r>
          </a:p>
        </p:txBody>
      </p:sp>
      <p:pic>
        <p:nvPicPr>
          <p:cNvPr id="22" name="Picture 14" descr="pic_251255"/>
          <p:cNvPicPr>
            <a:picLocks noChangeAspect="1" noChangeArrowheads="1"/>
          </p:cNvPicPr>
          <p:nvPr/>
        </p:nvPicPr>
        <p:blipFill>
          <a:blip r:embed="rId5">
            <a:extLst>
              <a:ext uri="{28A0092B-C50C-407E-A947-70E740481C1C}">
                <a14:useLocalDpi xmlns:a14="http://schemas.microsoft.com/office/drawing/2010/main" val="0"/>
              </a:ext>
            </a:extLst>
          </a:blip>
          <a:srcRect l="17244" t="57042" r="51968" b="17896"/>
          <a:stretch>
            <a:fillRect/>
          </a:stretch>
        </p:blipFill>
        <p:spPr>
          <a:xfrm>
            <a:off x="577850" y="1927225"/>
            <a:ext cx="4200525" cy="37385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286479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750"/>
                                        <p:tgtEl>
                                          <p:spTgt spid="59"/>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2225"/>
            <a:ext cx="9144000" cy="6915150"/>
          </a:xfrm>
          <a:prstGeom prst="rect">
            <a:avLst/>
          </a:prstGeom>
        </p:spPr>
      </p:pic>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59" name="图片 5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33665" y="2243455"/>
            <a:ext cx="727075" cy="1347470"/>
          </a:xfrm>
          <a:prstGeom prst="rect">
            <a:avLst/>
          </a:prstGeom>
        </p:spPr>
      </p:pic>
      <p:graphicFrame>
        <p:nvGraphicFramePr>
          <p:cNvPr id="8" name="Object 2"/>
          <p:cNvGraphicFramePr>
            <a:graphicFrameLocks noChangeAspect="1"/>
          </p:cNvGraphicFramePr>
          <p:nvPr>
            <p:extLst>
              <p:ext uri="{D42A27DB-BD31-4B8C-83A1-F6EECF244321}">
                <p14:modId xmlns:p14="http://schemas.microsoft.com/office/powerpoint/2010/main" val="3687739913"/>
              </p:ext>
            </p:extLst>
          </p:nvPr>
        </p:nvGraphicFramePr>
        <p:xfrm>
          <a:off x="647113" y="1996219"/>
          <a:ext cx="4758397" cy="4021181"/>
        </p:xfrm>
        <a:graphic>
          <a:graphicData uri="http://schemas.openxmlformats.org/presentationml/2006/ole">
            <mc:AlternateContent xmlns:mc="http://schemas.openxmlformats.org/markup-compatibility/2006">
              <mc:Choice xmlns:v="urn:schemas-microsoft-com:vml" Requires="v">
                <p:oleObj spid="_x0000_s1033" name="BMP 图象" r:id="rId6" imgW="2038095" imgH="2133898" progId="Paint.Picture">
                  <p:embed/>
                </p:oleObj>
              </mc:Choice>
              <mc:Fallback>
                <p:oleObj name="BMP 图象" r:id="rId6" imgW="2038095" imgH="2133898"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7113" y="1996219"/>
                        <a:ext cx="4758397" cy="4021181"/>
                      </a:xfrm>
                      <a:prstGeom prst="rect">
                        <a:avLst/>
                      </a:prstGeom>
                      <a:noFill/>
                      <a:ln>
                        <a:noFill/>
                      </a:ln>
                      <a:effectLst/>
                    </p:spPr>
                  </p:pic>
                </p:oleObj>
              </mc:Fallback>
            </mc:AlternateContent>
          </a:graphicData>
        </a:graphic>
      </p:graphicFrame>
      <p:sp>
        <p:nvSpPr>
          <p:cNvPr id="11" name="Text Box 3"/>
          <p:cNvSpPr txBox="1">
            <a:spLocks noChangeArrowheads="1"/>
          </p:cNvSpPr>
          <p:nvPr/>
        </p:nvSpPr>
        <p:spPr bwMode="auto">
          <a:xfrm>
            <a:off x="5641340" y="1425058"/>
            <a:ext cx="33361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zh-CN" altLang="en-US" sz="2800" dirty="0">
                <a:solidFill>
                  <a:srgbClr val="FF0000"/>
                </a:solidFill>
              </a:rPr>
              <a:t>进行性肌营养不良</a:t>
            </a:r>
          </a:p>
        </p:txBody>
      </p:sp>
      <p:sp>
        <p:nvSpPr>
          <p:cNvPr id="12" name="Text Box 4"/>
          <p:cNvSpPr txBox="1">
            <a:spLocks noChangeArrowheads="1"/>
          </p:cNvSpPr>
          <p:nvPr/>
        </p:nvSpPr>
        <p:spPr bwMode="auto">
          <a:xfrm>
            <a:off x="5641340" y="2082820"/>
            <a:ext cx="2819400" cy="4329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spcBef>
                <a:spcPct val="20000"/>
              </a:spcBef>
              <a:buClr>
                <a:srgbClr val="CCFF33"/>
              </a:buClr>
              <a:buSzPct val="70000"/>
              <a:buFont typeface="Wingdings" pitchFamily="2" charset="2"/>
              <a:buNone/>
            </a:pPr>
            <a:r>
              <a:rPr kumimoji="1" lang="zh-CN" altLang="en-US" sz="2000" dirty="0"/>
              <a:t>一种由位于</a:t>
            </a:r>
            <a:r>
              <a:rPr kumimoji="1" lang="en-US" altLang="zh-CN" sz="2000" dirty="0"/>
              <a:t>X</a:t>
            </a:r>
            <a:r>
              <a:rPr kumimoji="1" lang="zh-CN" altLang="en-US" sz="2000" dirty="0"/>
              <a:t>染色体上隐性致病基因控制的一种遗传病。患儿由于肌肉萎缩、无力而导致行走困难，患病后期双侧腓肠肌呈假性肥大，患儿多于</a:t>
            </a:r>
            <a:r>
              <a:rPr kumimoji="1" lang="en-US" altLang="zh-CN" sz="2000" dirty="0"/>
              <a:t>4-5</a:t>
            </a:r>
            <a:r>
              <a:rPr kumimoji="1" lang="zh-CN" altLang="en-US" sz="2000" dirty="0"/>
              <a:t>岁发病，</a:t>
            </a:r>
            <a:r>
              <a:rPr kumimoji="1" lang="en-US" altLang="zh-CN" sz="2000" dirty="0"/>
              <a:t>20</a:t>
            </a:r>
            <a:r>
              <a:rPr kumimoji="1" lang="zh-CN" altLang="en-US" sz="2000" dirty="0"/>
              <a:t>岁以前死亡。</a:t>
            </a:r>
          </a:p>
          <a:p>
            <a:pPr>
              <a:lnSpc>
                <a:spcPct val="150000"/>
              </a:lnSpc>
              <a:spcBef>
                <a:spcPct val="50000"/>
              </a:spcBef>
            </a:pPr>
            <a:endParaRPr lang="en-US" altLang="zh-CN" sz="2000" b="0" dirty="0"/>
          </a:p>
        </p:txBody>
      </p:sp>
      <p:sp>
        <p:nvSpPr>
          <p:cNvPr id="13" name="Rectangle 2"/>
          <p:cNvSpPr txBox="1">
            <a:spLocks noChangeArrowheads="1"/>
          </p:cNvSpPr>
          <p:nvPr/>
        </p:nvSpPr>
        <p:spPr>
          <a:xfrm>
            <a:off x="504825" y="946893"/>
            <a:ext cx="5434013" cy="762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tLang="zh-CN" sz="4000" b="1" dirty="0" smtClean="0">
                <a:solidFill>
                  <a:srgbClr val="FF0000"/>
                </a:solidFill>
              </a:rPr>
              <a:t>X</a:t>
            </a:r>
            <a:r>
              <a:rPr lang="zh-CN" altLang="en-US" sz="4000" b="1" dirty="0" smtClean="0"/>
              <a:t>染色体</a:t>
            </a:r>
            <a:r>
              <a:rPr lang="zh-CN" altLang="en-US" sz="4000" b="1" dirty="0" smtClean="0">
                <a:solidFill>
                  <a:srgbClr val="FF0000"/>
                </a:solidFill>
              </a:rPr>
              <a:t>隐</a:t>
            </a:r>
            <a:r>
              <a:rPr lang="zh-CN" altLang="en-US" sz="4000" b="1" dirty="0" smtClean="0"/>
              <a:t>性遗传病</a:t>
            </a:r>
            <a:endParaRPr lang="zh-CN" altLang="en-US" sz="4000" b="1" dirty="0"/>
          </a:p>
        </p:txBody>
      </p:sp>
    </p:spTree>
    <p:extLst>
      <p:ext uri="{BB962C8B-B14F-4D97-AF65-F5344CB8AC3E}">
        <p14:creationId xmlns:p14="http://schemas.microsoft.com/office/powerpoint/2010/main" val="217788781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750"/>
                                        <p:tgtEl>
                                          <p:spTgt spid="59"/>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225"/>
            <a:ext cx="9144000" cy="6915150"/>
          </a:xfrm>
          <a:prstGeom prst="rect">
            <a:avLst/>
          </a:prstGeom>
        </p:spPr>
      </p:pic>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59" name="图片 5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3665" y="2243455"/>
            <a:ext cx="727075" cy="1347470"/>
          </a:xfrm>
          <a:prstGeom prst="rect">
            <a:avLst/>
          </a:prstGeom>
        </p:spPr>
      </p:pic>
      <p:pic>
        <p:nvPicPr>
          <p:cNvPr id="205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23415"/>
          <a:stretch/>
        </p:blipFill>
        <p:spPr bwMode="auto">
          <a:xfrm>
            <a:off x="901291" y="2424820"/>
            <a:ext cx="4092740" cy="2600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2"/>
          <p:cNvSpPr txBox="1">
            <a:spLocks noChangeArrowheads="1"/>
          </p:cNvSpPr>
          <p:nvPr/>
        </p:nvSpPr>
        <p:spPr>
          <a:xfrm>
            <a:off x="791210" y="1033595"/>
            <a:ext cx="5434013" cy="762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tLang="zh-CN" sz="4000" b="1" dirty="0" smtClean="0">
                <a:solidFill>
                  <a:srgbClr val="FF0000"/>
                </a:solidFill>
              </a:rPr>
              <a:t>X</a:t>
            </a:r>
            <a:r>
              <a:rPr lang="zh-CN" altLang="en-US" sz="4000" b="1" dirty="0" smtClean="0"/>
              <a:t>染色体</a:t>
            </a:r>
            <a:r>
              <a:rPr lang="zh-CN" altLang="en-US" sz="4000" b="1" dirty="0" smtClean="0">
                <a:solidFill>
                  <a:srgbClr val="FF0000"/>
                </a:solidFill>
              </a:rPr>
              <a:t>隐</a:t>
            </a:r>
            <a:r>
              <a:rPr lang="zh-CN" altLang="en-US" sz="4000" b="1" dirty="0" smtClean="0"/>
              <a:t>性遗传病</a:t>
            </a:r>
            <a:endParaRPr lang="zh-CN" altLang="en-US" sz="4000" b="1" dirty="0"/>
          </a:p>
        </p:txBody>
      </p:sp>
      <p:sp>
        <p:nvSpPr>
          <p:cNvPr id="2" name="TextBox 1"/>
          <p:cNvSpPr txBox="1"/>
          <p:nvPr/>
        </p:nvSpPr>
        <p:spPr>
          <a:xfrm>
            <a:off x="4994031" y="2696686"/>
            <a:ext cx="3339709" cy="2354491"/>
          </a:xfrm>
          <a:prstGeom prst="rect">
            <a:avLst/>
          </a:prstGeom>
          <a:noFill/>
        </p:spPr>
        <p:txBody>
          <a:bodyPr wrap="square" rtlCol="0">
            <a:spAutoFit/>
          </a:bodyPr>
          <a:lstStyle/>
          <a:p>
            <a:pPr>
              <a:lnSpc>
                <a:spcPct val="150000"/>
              </a:lnSpc>
            </a:pPr>
            <a:r>
              <a:rPr lang="zh-CN" altLang="en-US" sz="3200" dirty="0"/>
              <a:t>遗传特点</a:t>
            </a:r>
            <a:endParaRPr lang="en-US" altLang="zh-CN" sz="3200" dirty="0" smtClean="0"/>
          </a:p>
          <a:p>
            <a:pPr>
              <a:lnSpc>
                <a:spcPct val="150000"/>
              </a:lnSpc>
            </a:pPr>
            <a:endParaRPr lang="en-US" altLang="zh-CN" dirty="0"/>
          </a:p>
          <a:p>
            <a:pPr>
              <a:lnSpc>
                <a:spcPct val="150000"/>
              </a:lnSpc>
            </a:pPr>
            <a:r>
              <a:rPr lang="zh-CN" altLang="en-US" sz="2400" dirty="0" smtClean="0">
                <a:solidFill>
                  <a:srgbClr val="FF0000"/>
                </a:solidFill>
              </a:rPr>
              <a:t>男性</a:t>
            </a:r>
            <a:r>
              <a:rPr lang="zh-CN" altLang="en-US" sz="2400" dirty="0">
                <a:solidFill>
                  <a:srgbClr val="FF0000"/>
                </a:solidFill>
              </a:rPr>
              <a:t>患者多于女性</a:t>
            </a:r>
            <a:r>
              <a:rPr lang="zh-CN" altLang="en-US" sz="2400" dirty="0" smtClean="0">
                <a:solidFill>
                  <a:srgbClr val="FF0000"/>
                </a:solidFill>
              </a:rPr>
              <a:t>患者 </a:t>
            </a:r>
            <a:endParaRPr lang="zh-CN" altLang="en-US" sz="2400" dirty="0">
              <a:solidFill>
                <a:srgbClr val="FF0000"/>
              </a:solidFill>
            </a:endParaRPr>
          </a:p>
          <a:p>
            <a:pPr>
              <a:lnSpc>
                <a:spcPct val="150000"/>
              </a:lnSpc>
            </a:pPr>
            <a:r>
              <a:rPr lang="zh-CN" altLang="en-US" sz="2400" dirty="0" smtClean="0"/>
              <a:t>具有</a:t>
            </a:r>
            <a:r>
              <a:rPr lang="zh-CN" altLang="en-US" sz="2400" dirty="0">
                <a:solidFill>
                  <a:srgbClr val="FF0000"/>
                </a:solidFill>
              </a:rPr>
              <a:t>隔代交叉遗传</a:t>
            </a:r>
            <a:r>
              <a:rPr lang="zh-CN" altLang="en-US" sz="2400" dirty="0" smtClean="0"/>
              <a:t>现象 </a:t>
            </a:r>
            <a:endParaRPr lang="zh-CN" altLang="en-US" sz="2400" dirty="0"/>
          </a:p>
        </p:txBody>
      </p:sp>
    </p:spTree>
    <p:extLst>
      <p:ext uri="{BB962C8B-B14F-4D97-AF65-F5344CB8AC3E}">
        <p14:creationId xmlns:p14="http://schemas.microsoft.com/office/powerpoint/2010/main" val="217788781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750"/>
                                        <p:tgtEl>
                                          <p:spTgt spid="59"/>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050"/>
                                        </p:tgtEl>
                                        <p:attrNameLst>
                                          <p:attrName>style.visibility</p:attrName>
                                        </p:attrNameLst>
                                      </p:cBhvr>
                                      <p:to>
                                        <p:strVal val="visible"/>
                                      </p:to>
                                    </p:set>
                                    <p:animEffect transition="in" filter="fade">
                                      <p:cBhvr>
                                        <p:cTn id="16" dur="1000"/>
                                        <p:tgtEl>
                                          <p:spTgt spid="2050"/>
                                        </p:tgtEl>
                                      </p:cBhvr>
                                    </p:animEffect>
                                    <p:anim calcmode="lin" valueType="num">
                                      <p:cBhvr>
                                        <p:cTn id="17" dur="1000" fill="hold"/>
                                        <p:tgtEl>
                                          <p:spTgt spid="2050"/>
                                        </p:tgtEl>
                                        <p:attrNameLst>
                                          <p:attrName>ppt_x</p:attrName>
                                        </p:attrNameLst>
                                      </p:cBhvr>
                                      <p:tavLst>
                                        <p:tav tm="0">
                                          <p:val>
                                            <p:strVal val="#ppt_x"/>
                                          </p:val>
                                        </p:tav>
                                        <p:tav tm="100000">
                                          <p:val>
                                            <p:strVal val="#ppt_x"/>
                                          </p:val>
                                        </p:tav>
                                      </p:tavLst>
                                    </p:anim>
                                    <p:anim calcmode="lin" valueType="num">
                                      <p:cBhvr>
                                        <p:cTn id="18" dur="1000" fill="hold"/>
                                        <p:tgtEl>
                                          <p:spTgt spid="2050"/>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590"/>
            <a:ext cx="9144000" cy="6915150"/>
          </a:xfrm>
          <a:prstGeom prst="rect">
            <a:avLst/>
          </a:prstGeom>
        </p:spPr>
      </p:pic>
      <p:grpSp>
        <p:nvGrpSpPr>
          <p:cNvPr id="2" name="组合 1"/>
          <p:cNvGrpSpPr/>
          <p:nvPr/>
        </p:nvGrpSpPr>
        <p:grpSpPr>
          <a:xfrm>
            <a:off x="332105" y="494665"/>
            <a:ext cx="8460740" cy="5840730"/>
            <a:chOff x="442913" y="428624"/>
            <a:chExt cx="11280774" cy="5962652"/>
          </a:xfrm>
        </p:grpSpPr>
        <p:sp>
          <p:nvSpPr>
            <p:cNvPr id="9" name="矩形: 圆角 8"/>
            <p:cNvSpPr/>
            <p:nvPr/>
          </p:nvSpPr>
          <p:spPr>
            <a:xfrm>
              <a:off x="442913" y="5232043"/>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10499725" y="428624"/>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673100" y="622300"/>
              <a:ext cx="10858500" cy="5575300"/>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grpSp>
      <p:grpSp>
        <p:nvGrpSpPr>
          <p:cNvPr id="12" name="组合 11"/>
          <p:cNvGrpSpPr/>
          <p:nvPr/>
        </p:nvGrpSpPr>
        <p:grpSpPr>
          <a:xfrm rot="3647498">
            <a:off x="328879" y="1431439"/>
            <a:ext cx="1089469" cy="870101"/>
            <a:chOff x="3427504" y="564966"/>
            <a:chExt cx="2219438" cy="1772546"/>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478155" flipH="1">
              <a:off x="3650950" y="341520"/>
              <a:ext cx="1772546" cy="2219438"/>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50612" flipH="1">
              <a:off x="4051643" y="712184"/>
              <a:ext cx="1392582" cy="911893"/>
            </a:xfrm>
            <a:prstGeom prst="rect">
              <a:avLst/>
            </a:prstGeom>
          </p:spPr>
        </p:pic>
      </p:grpSp>
      <p:sp>
        <p:nvSpPr>
          <p:cNvPr id="18" name="TextBox 10"/>
          <p:cNvSpPr txBox="1"/>
          <p:nvPr/>
        </p:nvSpPr>
        <p:spPr>
          <a:xfrm>
            <a:off x="721620" y="2965990"/>
            <a:ext cx="615553" cy="2506341"/>
          </a:xfrm>
          <a:prstGeom prst="rect">
            <a:avLst/>
          </a:prstGeom>
          <a:noFill/>
        </p:spPr>
        <p:txBody>
          <a:bodyPr vert="eaVert" wrap="square" rtlCol="0">
            <a:spAutoFit/>
          </a:bodyPr>
          <a:lstStyle/>
          <a:p>
            <a:pPr lvl="0" algn="dist"/>
            <a:r>
              <a:rPr lang="zh-CN" altLang="en-US" sz="2800" b="1" dirty="0">
                <a:solidFill>
                  <a:schemeClr val="tx1">
                    <a:lumMod val="95000"/>
                    <a:lumOff val="5000"/>
                  </a:schemeClr>
                </a:solidFill>
                <a:latin typeface="方正细圆简体" panose="02010601030101010101" pitchFamily="2" charset="-122"/>
                <a:ea typeface="方正细圆简体" panose="02010601030101010101" pitchFamily="2" charset="-122"/>
                <a:cs typeface="Roboto Condensed" panose="02000000000000000000"/>
              </a:rPr>
              <a:t>多基因</a:t>
            </a:r>
            <a:r>
              <a:rPr lang="zh-CN" altLang="en-US" sz="2800" b="1" dirty="0" smtClean="0">
                <a:solidFill>
                  <a:schemeClr val="tx1">
                    <a:lumMod val="95000"/>
                    <a:lumOff val="5000"/>
                  </a:schemeClr>
                </a:solidFill>
                <a:latin typeface="方正细圆简体" panose="02010601030101010101" pitchFamily="2" charset="-122"/>
                <a:ea typeface="方正细圆简体" panose="02010601030101010101" pitchFamily="2" charset="-122"/>
                <a:cs typeface="Roboto Condensed" panose="02000000000000000000"/>
              </a:rPr>
              <a:t>遗传病</a:t>
            </a:r>
            <a:endParaRPr lang="zh-CN" altLang="en-US" sz="2800" b="1" dirty="0">
              <a:solidFill>
                <a:schemeClr val="tx1">
                  <a:lumMod val="95000"/>
                  <a:lumOff val="5000"/>
                </a:schemeClr>
              </a:solidFill>
              <a:latin typeface="方正细圆简体" panose="02010601030101010101" pitchFamily="2" charset="-122"/>
              <a:ea typeface="方正细圆简体" panose="02010601030101010101" pitchFamily="2" charset="-122"/>
              <a:cs typeface="Roboto Condensed" panose="02000000000000000000"/>
            </a:endParaRPr>
          </a:p>
        </p:txBody>
      </p:sp>
      <p:sp>
        <p:nvSpPr>
          <p:cNvPr id="11" name="Rectangle 2"/>
          <p:cNvSpPr/>
          <p:nvPr/>
        </p:nvSpPr>
        <p:spPr>
          <a:xfrm>
            <a:off x="746677" y="2021230"/>
            <a:ext cx="619125" cy="775790"/>
          </a:xfrm>
          <a:prstGeom prst="rect">
            <a:avLst/>
          </a:prstGeom>
          <a:noFill/>
        </p:spPr>
        <p:txBody>
          <a:bodyPr wrap="square" rtlCol="0">
            <a:spAutoFit/>
          </a:bodyPr>
          <a:lstStyle/>
          <a:p>
            <a:pPr algn="ctr">
              <a:lnSpc>
                <a:spcPts val="6000"/>
              </a:lnSpc>
            </a:pPr>
            <a:r>
              <a:rPr lang="en-US" altLang="zh-CN" sz="4000" b="1" dirty="0" smtClean="0">
                <a:solidFill>
                  <a:schemeClr val="tx1">
                    <a:lumMod val="95000"/>
                    <a:lumOff val="5000"/>
                  </a:schemeClr>
                </a:solidFill>
                <a:latin typeface="方正细圆简体" panose="02010601030101010101" pitchFamily="2" charset="-122"/>
                <a:ea typeface="方正细圆简体" panose="02010601030101010101" pitchFamily="2" charset="-122"/>
                <a:sym typeface="+mn-lt"/>
              </a:rPr>
              <a:t>2</a:t>
            </a:r>
            <a:endParaRPr lang="en-US" altLang="zh-CN" sz="4000" b="1" dirty="0">
              <a:solidFill>
                <a:schemeClr val="tx1">
                  <a:lumMod val="95000"/>
                  <a:lumOff val="5000"/>
                </a:schemeClr>
              </a:solidFill>
              <a:latin typeface="方正细圆简体" panose="02010601030101010101" pitchFamily="2" charset="-122"/>
              <a:ea typeface="方正细圆简体" panose="02010601030101010101" pitchFamily="2" charset="-122"/>
              <a:sym typeface="+mn-lt"/>
            </a:endParaRPr>
          </a:p>
        </p:txBody>
      </p:sp>
      <p:sp>
        <p:nvSpPr>
          <p:cNvPr id="27" name="矩形 26"/>
          <p:cNvSpPr/>
          <p:nvPr/>
        </p:nvSpPr>
        <p:spPr>
          <a:xfrm>
            <a:off x="1984693" y="1652970"/>
            <a:ext cx="5594741" cy="930310"/>
          </a:xfrm>
          <a:prstGeom prst="rect">
            <a:avLst/>
          </a:prstGeom>
        </p:spPr>
        <p:txBody>
          <a:bodyPr wrap="none" lIns="0" tIns="0" rIns="0" bIns="0">
            <a:noAutofit/>
          </a:bodyPr>
          <a:lstStyle/>
          <a:p>
            <a:pPr defTabSz="1218565">
              <a:lnSpc>
                <a:spcPct val="150000"/>
              </a:lnSpc>
              <a:defRPr/>
            </a:pPr>
            <a:r>
              <a:rPr lang="zh-CN" altLang="en-US" b="1" dirty="0">
                <a:solidFill>
                  <a:schemeClr val="tx1">
                    <a:lumMod val="95000"/>
                    <a:lumOff val="5000"/>
                  </a:schemeClr>
                </a:solidFill>
                <a:latin typeface="+mn-ea"/>
              </a:rPr>
              <a:t>概念</a:t>
            </a:r>
            <a:r>
              <a:rPr lang="zh-CN" altLang="en-US" b="1" dirty="0" smtClean="0">
                <a:solidFill>
                  <a:schemeClr val="tx1">
                    <a:lumMod val="95000"/>
                    <a:lumOff val="5000"/>
                  </a:schemeClr>
                </a:solidFill>
                <a:latin typeface="+mn-ea"/>
              </a:rPr>
              <a:t>：</a:t>
            </a:r>
            <a:r>
              <a:rPr lang="zh-CN" altLang="en-US" b="1" dirty="0">
                <a:solidFill>
                  <a:schemeClr val="tx1">
                    <a:lumMod val="95000"/>
                    <a:lumOff val="5000"/>
                  </a:schemeClr>
                </a:solidFill>
                <a:latin typeface="+mn-ea"/>
              </a:rPr>
              <a:t>是</a:t>
            </a:r>
            <a:r>
              <a:rPr lang="zh-CN" altLang="en-US" b="1" dirty="0" smtClean="0">
                <a:solidFill>
                  <a:schemeClr val="tx1">
                    <a:lumMod val="95000"/>
                    <a:lumOff val="5000"/>
                  </a:schemeClr>
                </a:solidFill>
                <a:latin typeface="+mn-ea"/>
              </a:rPr>
              <a:t>指涉及</a:t>
            </a:r>
            <a:r>
              <a:rPr lang="zh-CN" altLang="en-US" b="1" dirty="0" smtClean="0">
                <a:solidFill>
                  <a:srgbClr val="FF0000"/>
                </a:solidFill>
                <a:latin typeface="+mn-ea"/>
              </a:rPr>
              <a:t>多个基因</a:t>
            </a:r>
            <a:r>
              <a:rPr lang="zh-CN" altLang="en-US" b="1" dirty="0" smtClean="0">
                <a:solidFill>
                  <a:schemeClr val="tx1">
                    <a:lumMod val="95000"/>
                    <a:lumOff val="5000"/>
                  </a:schemeClr>
                </a:solidFill>
                <a:latin typeface="+mn-ea"/>
              </a:rPr>
              <a:t>和许多环境因素的遗传病。</a:t>
            </a:r>
            <a:endParaRPr lang="en-US" altLang="zh-CN" b="1" dirty="0" smtClean="0">
              <a:solidFill>
                <a:schemeClr val="tx1">
                  <a:lumMod val="95000"/>
                  <a:lumOff val="5000"/>
                </a:schemeClr>
              </a:solidFill>
              <a:latin typeface="+mn-ea"/>
            </a:endParaRPr>
          </a:p>
          <a:p>
            <a:pPr defTabSz="1218565">
              <a:lnSpc>
                <a:spcPct val="150000"/>
              </a:lnSpc>
              <a:defRPr/>
            </a:pPr>
            <a:r>
              <a:rPr lang="zh-CN" altLang="en-US" b="1" dirty="0">
                <a:solidFill>
                  <a:schemeClr val="tx1">
                    <a:lumMod val="95000"/>
                    <a:lumOff val="5000"/>
                  </a:schemeClr>
                </a:solidFill>
                <a:latin typeface="+mn-ea"/>
              </a:rPr>
              <a:t>目前已发现的多基因遗传病有</a:t>
            </a:r>
            <a:r>
              <a:rPr lang="en-US" altLang="zh-CN" b="1" dirty="0">
                <a:solidFill>
                  <a:schemeClr val="tx1">
                    <a:lumMod val="95000"/>
                    <a:lumOff val="5000"/>
                  </a:schemeClr>
                </a:solidFill>
                <a:latin typeface="+mn-ea"/>
              </a:rPr>
              <a:t>100</a:t>
            </a:r>
            <a:r>
              <a:rPr lang="zh-CN" altLang="en-US" b="1" dirty="0" smtClean="0">
                <a:solidFill>
                  <a:schemeClr val="tx1">
                    <a:lumMod val="95000"/>
                    <a:lumOff val="5000"/>
                  </a:schemeClr>
                </a:solidFill>
                <a:latin typeface="+mn-ea"/>
              </a:rPr>
              <a:t>多种。</a:t>
            </a:r>
            <a:endParaRPr lang="en-US" altLang="zh-CN" b="1" dirty="0">
              <a:solidFill>
                <a:schemeClr val="tx1">
                  <a:lumMod val="95000"/>
                  <a:lumOff val="5000"/>
                </a:schemeClr>
              </a:solidFill>
              <a:latin typeface="+mn-ea"/>
            </a:endParaRPr>
          </a:p>
        </p:txBody>
      </p:sp>
      <p:sp>
        <p:nvSpPr>
          <p:cNvPr id="3" name="TextBox 2"/>
          <p:cNvSpPr txBox="1"/>
          <p:nvPr/>
        </p:nvSpPr>
        <p:spPr>
          <a:xfrm>
            <a:off x="1984693" y="3061087"/>
            <a:ext cx="6213144" cy="830997"/>
          </a:xfrm>
          <a:prstGeom prst="rect">
            <a:avLst/>
          </a:prstGeom>
          <a:noFill/>
        </p:spPr>
        <p:txBody>
          <a:bodyPr wrap="square" rtlCol="0">
            <a:spAutoFit/>
          </a:bodyPr>
          <a:lstStyle/>
          <a:p>
            <a:r>
              <a:rPr lang="zh-CN" altLang="en-US" sz="2400" dirty="0">
                <a:solidFill>
                  <a:srgbClr val="FF0000"/>
                </a:solidFill>
              </a:rPr>
              <a:t>唇裂、无脑儿、原发性高血压、青少年型糖尿病，精神病、冠心病</a:t>
            </a:r>
          </a:p>
        </p:txBody>
      </p:sp>
      <p:sp>
        <p:nvSpPr>
          <p:cNvPr id="4" name="矩形 3"/>
          <p:cNvSpPr/>
          <p:nvPr/>
        </p:nvSpPr>
        <p:spPr>
          <a:xfrm>
            <a:off x="2125370" y="4309506"/>
            <a:ext cx="4572000" cy="1323439"/>
          </a:xfrm>
          <a:prstGeom prst="rect">
            <a:avLst/>
          </a:prstGeom>
        </p:spPr>
        <p:txBody>
          <a:bodyPr>
            <a:spAutoFit/>
          </a:bodyPr>
          <a:lstStyle/>
          <a:p>
            <a:pPr>
              <a:spcBef>
                <a:spcPct val="50000"/>
              </a:spcBef>
            </a:pPr>
            <a:r>
              <a:rPr lang="zh-CN" altLang="en-US" sz="2000" dirty="0">
                <a:latin typeface="+mn-ea"/>
              </a:rPr>
              <a:t>特点：</a:t>
            </a:r>
            <a:r>
              <a:rPr lang="en-US" altLang="zh-CN" sz="2000" dirty="0">
                <a:latin typeface="+mn-ea"/>
              </a:rPr>
              <a:t>1.</a:t>
            </a:r>
            <a:r>
              <a:rPr lang="zh-CN" altLang="en-US" sz="2000" dirty="0">
                <a:latin typeface="+mn-ea"/>
              </a:rPr>
              <a:t>多对基因和环境共同作用</a:t>
            </a:r>
          </a:p>
          <a:p>
            <a:pPr>
              <a:spcBef>
                <a:spcPct val="50000"/>
              </a:spcBef>
            </a:pPr>
            <a:r>
              <a:rPr lang="zh-CN" altLang="en-US" sz="2000" dirty="0">
                <a:latin typeface="+mn-ea"/>
              </a:rPr>
              <a:t>      </a:t>
            </a:r>
            <a:r>
              <a:rPr lang="en-US" altLang="zh-CN" sz="2000" dirty="0" smtClean="0">
                <a:latin typeface="+mn-ea"/>
              </a:rPr>
              <a:t>2</a:t>
            </a:r>
            <a:r>
              <a:rPr lang="en-US" altLang="zh-CN" sz="2000" dirty="0">
                <a:latin typeface="+mn-ea"/>
              </a:rPr>
              <a:t>.</a:t>
            </a:r>
            <a:r>
              <a:rPr lang="zh-CN" altLang="en-US" sz="2000" dirty="0">
                <a:latin typeface="+mn-ea"/>
              </a:rPr>
              <a:t>表现出家族聚集现象</a:t>
            </a:r>
          </a:p>
          <a:p>
            <a:pPr>
              <a:spcBef>
                <a:spcPct val="50000"/>
              </a:spcBef>
            </a:pPr>
            <a:r>
              <a:rPr lang="zh-CN" altLang="en-US" sz="2000" dirty="0">
                <a:latin typeface="+mn-ea"/>
              </a:rPr>
              <a:t>      </a:t>
            </a:r>
            <a:r>
              <a:rPr lang="en-US" altLang="zh-CN" sz="2000" dirty="0" smtClean="0">
                <a:latin typeface="+mn-ea"/>
              </a:rPr>
              <a:t>3</a:t>
            </a:r>
            <a:r>
              <a:rPr lang="en-US" altLang="zh-CN" sz="2000" dirty="0">
                <a:latin typeface="+mn-ea"/>
              </a:rPr>
              <a:t>.</a:t>
            </a:r>
            <a:r>
              <a:rPr lang="zh-CN" altLang="en-US" sz="2000" dirty="0">
                <a:latin typeface="+mn-ea"/>
              </a:rPr>
              <a:t>群体中发病率高</a:t>
            </a:r>
          </a:p>
        </p:txBody>
      </p:sp>
    </p:spTree>
    <p:extLst>
      <p:ext uri="{BB962C8B-B14F-4D97-AF65-F5344CB8AC3E}">
        <p14:creationId xmlns:p14="http://schemas.microsoft.com/office/powerpoint/2010/main" val="202588326"/>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down)">
                                      <p:cBhvr>
                                        <p:cTn id="30" dur="500"/>
                                        <p:tgtEl>
                                          <p:spTgt spid="27"/>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ppt_x"/>
                                          </p:val>
                                        </p:tav>
                                        <p:tav tm="100000">
                                          <p:val>
                                            <p:strVal val="#ppt_x"/>
                                          </p:val>
                                        </p:tav>
                                      </p:tavLst>
                                    </p:anim>
                                    <p:anim calcmode="lin" valueType="num">
                                      <p:cBhvr additive="base">
                                        <p:cTn id="4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1" grpId="0"/>
      <p:bldP spid="27" grpId="0"/>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225"/>
            <a:ext cx="9144000" cy="6915150"/>
          </a:xfrm>
          <a:prstGeom prst="rect">
            <a:avLst/>
          </a:prstGeom>
        </p:spPr>
      </p:pic>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59" name="图片 5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3665" y="2243455"/>
            <a:ext cx="727075" cy="1347470"/>
          </a:xfrm>
          <a:prstGeom prst="rect">
            <a:avLst/>
          </a:prstGeom>
        </p:spPr>
      </p:pic>
      <p:sp>
        <p:nvSpPr>
          <p:cNvPr id="8" name="Rectangle 2"/>
          <p:cNvSpPr txBox="1">
            <a:spLocks noChangeArrowheads="1"/>
          </p:cNvSpPr>
          <p:nvPr/>
        </p:nvSpPr>
        <p:spPr>
          <a:xfrm>
            <a:off x="4743476" y="3822039"/>
            <a:ext cx="1524000" cy="762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4400" b="1" dirty="0" smtClean="0">
                <a:latin typeface="+mn-ea"/>
                <a:ea typeface="+mn-ea"/>
              </a:rPr>
              <a:t>唇裂</a:t>
            </a:r>
            <a:endParaRPr lang="zh-CN" altLang="en-US" sz="4400" b="1" dirty="0">
              <a:latin typeface="+mn-ea"/>
              <a:ea typeface="+mn-ea"/>
            </a:endParaRPr>
          </a:p>
        </p:txBody>
      </p:sp>
      <p:sp>
        <p:nvSpPr>
          <p:cNvPr id="11" name="Rectangle 3"/>
          <p:cNvSpPr>
            <a:spLocks noChangeArrowheads="1"/>
          </p:cNvSpPr>
          <p:nvPr/>
        </p:nvSpPr>
        <p:spPr bwMode="auto">
          <a:xfrm>
            <a:off x="3651276" y="4892387"/>
            <a:ext cx="37084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en-US" altLang="zh-CN" sz="3200" dirty="0">
                <a:solidFill>
                  <a:srgbClr val="FF0000"/>
                </a:solidFill>
                <a:latin typeface="+mn-ea"/>
              </a:rPr>
              <a:t>     </a:t>
            </a:r>
            <a:r>
              <a:rPr kumimoji="1" lang="zh-CN" altLang="en-US" sz="3200" dirty="0">
                <a:solidFill>
                  <a:srgbClr val="FF0000"/>
                </a:solidFill>
                <a:latin typeface="+mn-ea"/>
              </a:rPr>
              <a:t>多基因</a:t>
            </a:r>
            <a:r>
              <a:rPr kumimoji="1" lang="zh-CN" altLang="en-US" sz="3200" dirty="0" smtClean="0">
                <a:solidFill>
                  <a:srgbClr val="FF0000"/>
                </a:solidFill>
                <a:latin typeface="+mn-ea"/>
              </a:rPr>
              <a:t>遗传病</a:t>
            </a:r>
            <a:endParaRPr kumimoji="1" lang="zh-CN" altLang="en-US" sz="2800" dirty="0">
              <a:solidFill>
                <a:srgbClr val="FF0000"/>
              </a:solidFill>
              <a:latin typeface="+mn-ea"/>
            </a:endParaRPr>
          </a:p>
        </p:txBody>
      </p:sp>
      <p:pic>
        <p:nvPicPr>
          <p:cNvPr id="12" name="Picture 4" descr="cl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515" y="3355143"/>
            <a:ext cx="2998665" cy="2763475"/>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6">
            <a:hlinkClick r:id="rId6" action="ppaction://hlinksldjump" highlightClick="1"/>
          </p:cNvPr>
          <p:cNvSpPr>
            <a:spLocks noChangeArrowheads="1"/>
          </p:cNvSpPr>
          <p:nvPr/>
        </p:nvSpPr>
        <p:spPr bwMode="auto">
          <a:xfrm>
            <a:off x="8423275" y="6391275"/>
            <a:ext cx="720725" cy="466725"/>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15" name="Picture 7" descr="treat_p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2515" y="792869"/>
            <a:ext cx="5567154" cy="2562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448088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750"/>
                                        <p:tgtEl>
                                          <p:spTgt spid="59"/>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1000" fill="hold"/>
                                        <p:tgtEl>
                                          <p:spTgt spid="1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ppt_x</p:attrName>
                                        </p:attrNameLst>
                                      </p:cBhvr>
                                      <p:tavLst>
                                        <p:tav tm="0">
                                          <p:val>
                                            <p:strVal val="#ppt_x"/>
                                          </p:val>
                                        </p:tav>
                                        <p:tav tm="100000">
                                          <p:val>
                                            <p:strVal val="#ppt_x"/>
                                          </p:val>
                                        </p:tav>
                                      </p:tavLst>
                                    </p:anim>
                                    <p:anim calcmode="lin" valueType="num">
                                      <p:cBhvr>
                                        <p:cTn id="18" dur="1000" fill="hold"/>
                                        <p:tgtEl>
                                          <p:spTgt spid="1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590"/>
            <a:ext cx="9144000" cy="6915150"/>
          </a:xfrm>
          <a:prstGeom prst="rect">
            <a:avLst/>
          </a:prstGeom>
        </p:spPr>
      </p:pic>
      <p:grpSp>
        <p:nvGrpSpPr>
          <p:cNvPr id="2" name="组合 1"/>
          <p:cNvGrpSpPr/>
          <p:nvPr/>
        </p:nvGrpSpPr>
        <p:grpSpPr>
          <a:xfrm>
            <a:off x="332105" y="494665"/>
            <a:ext cx="8460740" cy="5840730"/>
            <a:chOff x="442913" y="428624"/>
            <a:chExt cx="11280774" cy="5962652"/>
          </a:xfrm>
        </p:grpSpPr>
        <p:sp>
          <p:nvSpPr>
            <p:cNvPr id="9" name="矩形: 圆角 8"/>
            <p:cNvSpPr/>
            <p:nvPr/>
          </p:nvSpPr>
          <p:spPr>
            <a:xfrm>
              <a:off x="442913" y="5232043"/>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10499725" y="428624"/>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673100" y="622300"/>
              <a:ext cx="10858500" cy="5575300"/>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2" name="组合 11"/>
          <p:cNvGrpSpPr/>
          <p:nvPr/>
        </p:nvGrpSpPr>
        <p:grpSpPr>
          <a:xfrm rot="3647498">
            <a:off x="328879" y="1431439"/>
            <a:ext cx="1089469" cy="870101"/>
            <a:chOff x="3427504" y="564966"/>
            <a:chExt cx="2219438" cy="1772546"/>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478155" flipH="1">
              <a:off x="3650950" y="341520"/>
              <a:ext cx="1772546" cy="2219438"/>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50612" flipH="1">
              <a:off x="4051643" y="712184"/>
              <a:ext cx="1392582" cy="911893"/>
            </a:xfrm>
            <a:prstGeom prst="rect">
              <a:avLst/>
            </a:prstGeom>
          </p:spPr>
        </p:pic>
      </p:grpSp>
      <p:sp>
        <p:nvSpPr>
          <p:cNvPr id="18" name="TextBox 10"/>
          <p:cNvSpPr txBox="1"/>
          <p:nvPr/>
        </p:nvSpPr>
        <p:spPr>
          <a:xfrm>
            <a:off x="721619" y="2881583"/>
            <a:ext cx="615553" cy="3179688"/>
          </a:xfrm>
          <a:prstGeom prst="rect">
            <a:avLst/>
          </a:prstGeom>
          <a:noFill/>
        </p:spPr>
        <p:txBody>
          <a:bodyPr vert="eaVert" wrap="square" rtlCol="0">
            <a:spAutoFit/>
          </a:bodyPr>
          <a:lstStyle/>
          <a:p>
            <a:pPr lvl="0" algn="dist"/>
            <a:r>
              <a:rPr lang="zh-CN" altLang="en-US" sz="2800" b="1" dirty="0">
                <a:solidFill>
                  <a:schemeClr val="tx1">
                    <a:lumMod val="95000"/>
                    <a:lumOff val="5000"/>
                  </a:schemeClr>
                </a:solidFill>
                <a:latin typeface="方正细圆简体" panose="02010601030101010101" pitchFamily="2" charset="-122"/>
                <a:ea typeface="方正细圆简体" panose="02010601030101010101" pitchFamily="2" charset="-122"/>
                <a:cs typeface="Roboto Condensed" panose="02000000000000000000"/>
              </a:rPr>
              <a:t>染色体异常遗传病</a:t>
            </a:r>
          </a:p>
        </p:txBody>
      </p:sp>
      <p:sp>
        <p:nvSpPr>
          <p:cNvPr id="11" name="Rectangle 2"/>
          <p:cNvSpPr/>
          <p:nvPr/>
        </p:nvSpPr>
        <p:spPr>
          <a:xfrm>
            <a:off x="746677" y="2021230"/>
            <a:ext cx="619125" cy="775790"/>
          </a:xfrm>
          <a:prstGeom prst="rect">
            <a:avLst/>
          </a:prstGeom>
          <a:noFill/>
        </p:spPr>
        <p:txBody>
          <a:bodyPr wrap="square" rtlCol="0">
            <a:spAutoFit/>
          </a:bodyPr>
          <a:lstStyle/>
          <a:p>
            <a:pPr algn="ctr">
              <a:lnSpc>
                <a:spcPts val="6000"/>
              </a:lnSpc>
            </a:pPr>
            <a:r>
              <a:rPr lang="en-US" altLang="zh-CN" sz="4000" b="1" dirty="0">
                <a:latin typeface="方正细圆简体" panose="02010601030101010101" pitchFamily="2" charset="-122"/>
                <a:ea typeface="方正细圆简体" panose="02010601030101010101" pitchFamily="2" charset="-122"/>
                <a:sym typeface="+mn-lt"/>
              </a:rPr>
              <a:t>3</a:t>
            </a:r>
          </a:p>
        </p:txBody>
      </p:sp>
      <p:sp>
        <p:nvSpPr>
          <p:cNvPr id="27" name="矩形 26"/>
          <p:cNvSpPr/>
          <p:nvPr/>
        </p:nvSpPr>
        <p:spPr>
          <a:xfrm>
            <a:off x="1984693" y="1652970"/>
            <a:ext cx="5594741" cy="930310"/>
          </a:xfrm>
          <a:prstGeom prst="rect">
            <a:avLst/>
          </a:prstGeom>
        </p:spPr>
        <p:txBody>
          <a:bodyPr wrap="none" lIns="0" tIns="0" rIns="0" bIns="0">
            <a:noAutofit/>
          </a:bodyPr>
          <a:lstStyle/>
          <a:p>
            <a:pPr defTabSz="1218565">
              <a:lnSpc>
                <a:spcPct val="150000"/>
              </a:lnSpc>
              <a:defRPr/>
            </a:pPr>
            <a:r>
              <a:rPr lang="zh-CN" altLang="en-US" b="1" dirty="0">
                <a:solidFill>
                  <a:schemeClr val="tx1">
                    <a:lumMod val="95000"/>
                    <a:lumOff val="5000"/>
                  </a:schemeClr>
                </a:solidFill>
                <a:latin typeface="+mn-ea"/>
              </a:rPr>
              <a:t>概念</a:t>
            </a:r>
            <a:r>
              <a:rPr lang="zh-CN" altLang="en-US" b="1" dirty="0" smtClean="0">
                <a:solidFill>
                  <a:schemeClr val="tx1">
                    <a:lumMod val="95000"/>
                    <a:lumOff val="5000"/>
                  </a:schemeClr>
                </a:solidFill>
                <a:latin typeface="+mn-ea"/>
              </a:rPr>
              <a:t>：由于染色体的数目、形态或结构异常引起的疾病。</a:t>
            </a:r>
            <a:endParaRPr lang="en-US" altLang="zh-CN" b="1" dirty="0" smtClean="0">
              <a:solidFill>
                <a:schemeClr val="tx1">
                  <a:lumMod val="95000"/>
                  <a:lumOff val="5000"/>
                </a:schemeClr>
              </a:solidFill>
              <a:latin typeface="+mn-ea"/>
            </a:endParaRPr>
          </a:p>
          <a:p>
            <a:pPr defTabSz="1218565">
              <a:lnSpc>
                <a:spcPct val="150000"/>
              </a:lnSpc>
              <a:defRPr/>
            </a:pPr>
            <a:r>
              <a:rPr lang="zh-CN" altLang="en-US" b="1" dirty="0" smtClean="0">
                <a:solidFill>
                  <a:schemeClr val="tx1">
                    <a:lumMod val="95000"/>
                    <a:lumOff val="5000"/>
                  </a:schemeClr>
                </a:solidFill>
                <a:latin typeface="+mn-ea"/>
              </a:rPr>
              <a:t>染色体异常造成的流产，占自发性流产的</a:t>
            </a:r>
            <a:r>
              <a:rPr lang="en-US" altLang="zh-CN" b="1" dirty="0" smtClean="0">
                <a:solidFill>
                  <a:schemeClr val="tx1">
                    <a:lumMod val="95000"/>
                    <a:lumOff val="5000"/>
                  </a:schemeClr>
                </a:solidFill>
                <a:latin typeface="+mn-ea"/>
              </a:rPr>
              <a:t>50%</a:t>
            </a:r>
            <a:r>
              <a:rPr lang="zh-CN" altLang="en-US" b="1" dirty="0" smtClean="0">
                <a:solidFill>
                  <a:schemeClr val="tx1">
                    <a:lumMod val="95000"/>
                    <a:lumOff val="5000"/>
                  </a:schemeClr>
                </a:solidFill>
                <a:latin typeface="+mn-ea"/>
              </a:rPr>
              <a:t>以上。</a:t>
            </a:r>
            <a:endParaRPr lang="en-US" altLang="zh-CN" b="1" dirty="0" smtClean="0">
              <a:solidFill>
                <a:schemeClr val="tx1">
                  <a:lumMod val="95000"/>
                  <a:lumOff val="5000"/>
                </a:schemeClr>
              </a:solidFill>
              <a:latin typeface="+mn-ea"/>
            </a:endParaRPr>
          </a:p>
        </p:txBody>
      </p:sp>
      <p:sp>
        <p:nvSpPr>
          <p:cNvPr id="28" name="Text Box 5"/>
          <p:cNvSpPr txBox="1">
            <a:spLocks noChangeArrowheads="1"/>
          </p:cNvSpPr>
          <p:nvPr/>
        </p:nvSpPr>
        <p:spPr bwMode="auto">
          <a:xfrm>
            <a:off x="2106651" y="3415030"/>
            <a:ext cx="18091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zh-CN" altLang="en-US" sz="2400">
                <a:latin typeface="+mn-ea"/>
              </a:rPr>
              <a:t>常染色体</a:t>
            </a:r>
          </a:p>
        </p:txBody>
      </p:sp>
      <p:sp>
        <p:nvSpPr>
          <p:cNvPr id="29" name="Text Box 6"/>
          <p:cNvSpPr txBox="1">
            <a:spLocks noChangeArrowheads="1"/>
          </p:cNvSpPr>
          <p:nvPr/>
        </p:nvSpPr>
        <p:spPr bwMode="auto">
          <a:xfrm>
            <a:off x="2106651" y="4862830"/>
            <a:ext cx="174879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zh-CN" altLang="en-US" sz="2400">
                <a:latin typeface="+mn-ea"/>
              </a:rPr>
              <a:t>性染色体</a:t>
            </a:r>
          </a:p>
        </p:txBody>
      </p:sp>
      <p:sp>
        <p:nvSpPr>
          <p:cNvPr id="30" name="Text Box 7">
            <a:hlinkClick r:id="rId6" action="ppaction://hlinksldjump"/>
          </p:cNvPr>
          <p:cNvSpPr txBox="1">
            <a:spLocks noChangeArrowheads="1"/>
          </p:cNvSpPr>
          <p:nvPr/>
        </p:nvSpPr>
        <p:spPr bwMode="auto">
          <a:xfrm>
            <a:off x="3853371" y="3273186"/>
            <a:ext cx="410062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zh-CN" altLang="en-US" sz="2000" dirty="0">
                <a:latin typeface="+mn-ea"/>
              </a:rPr>
              <a:t>由于常染色体变异而引起的遗传病。如</a:t>
            </a:r>
            <a:r>
              <a:rPr kumimoji="1" lang="en-US" altLang="zh-CN" sz="2000" dirty="0">
                <a:solidFill>
                  <a:srgbClr val="FF0000"/>
                </a:solidFill>
                <a:latin typeface="+mn-ea"/>
              </a:rPr>
              <a:t>21</a:t>
            </a:r>
            <a:r>
              <a:rPr kumimoji="1" lang="zh-CN" altLang="en-US" sz="2000" dirty="0">
                <a:solidFill>
                  <a:srgbClr val="FF0000"/>
                </a:solidFill>
                <a:latin typeface="+mn-ea"/>
              </a:rPr>
              <a:t>三体综合征、</a:t>
            </a:r>
            <a:r>
              <a:rPr kumimoji="1" lang="zh-CN" altLang="en-US" sz="2000" dirty="0" smtClean="0">
                <a:solidFill>
                  <a:srgbClr val="FF0000"/>
                </a:solidFill>
                <a:latin typeface="+mn-ea"/>
              </a:rPr>
              <a:t>猫叫综合征</a:t>
            </a:r>
            <a:endParaRPr kumimoji="1" lang="zh-CN" altLang="en-US" sz="2000" dirty="0">
              <a:solidFill>
                <a:srgbClr val="FF0000"/>
              </a:solidFill>
              <a:latin typeface="+mn-ea"/>
            </a:endParaRPr>
          </a:p>
        </p:txBody>
      </p:sp>
      <p:sp>
        <p:nvSpPr>
          <p:cNvPr id="31" name="Text Box 8">
            <a:hlinkClick r:id="rId7" action="ppaction://hlinksldjump"/>
          </p:cNvPr>
          <p:cNvSpPr txBox="1">
            <a:spLocks noChangeArrowheads="1"/>
          </p:cNvSpPr>
          <p:nvPr/>
        </p:nvSpPr>
        <p:spPr bwMode="auto">
          <a:xfrm>
            <a:off x="3777171" y="4808906"/>
            <a:ext cx="4522749"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zh-CN" altLang="en-US" sz="2000" dirty="0">
                <a:latin typeface="+mn-ea"/>
              </a:rPr>
              <a:t>由于性染色体变异而引起的遗传病。如</a:t>
            </a:r>
            <a:r>
              <a:rPr kumimoji="1" lang="zh-CN" altLang="en-US" sz="2000" dirty="0">
                <a:solidFill>
                  <a:srgbClr val="FF0000"/>
                </a:solidFill>
                <a:latin typeface="+mn-ea"/>
              </a:rPr>
              <a:t>性腺发育不良</a:t>
            </a:r>
          </a:p>
        </p:txBody>
      </p:sp>
    </p:spTree>
    <p:extLst>
      <p:ext uri="{BB962C8B-B14F-4D97-AF65-F5344CB8AC3E}">
        <p14:creationId xmlns:p14="http://schemas.microsoft.com/office/powerpoint/2010/main" val="202588326"/>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down)">
                                      <p:cBhvr>
                                        <p:cTn id="30" dur="500"/>
                                        <p:tgtEl>
                                          <p:spTgt spid="27"/>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dissolve">
                                      <p:cBhvr>
                                        <p:cTn id="35" dur="500"/>
                                        <p:tgtEl>
                                          <p:spTgt spid="28"/>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dissolve">
                                      <p:cBhvr>
                                        <p:cTn id="40" dur="500"/>
                                        <p:tgtEl>
                                          <p:spTgt spid="29"/>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dissolve">
                                      <p:cBhvr>
                                        <p:cTn id="45" dur="500"/>
                                        <p:tgtEl>
                                          <p:spTgt spid="30"/>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dissolve">
                                      <p:cBhvr>
                                        <p:cTn id="5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1" grpId="0"/>
      <p:bldP spid="27" grpId="0"/>
      <p:bldP spid="28" grpId="0" autoUpdateAnimBg="0"/>
      <p:bldP spid="29" grpId="0" autoUpdateAnimBg="0"/>
      <p:bldP spid="30" grpId="0" autoUpdateAnimBg="0"/>
      <p:bldP spid="31"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2225"/>
            <a:ext cx="9144000" cy="6915150"/>
          </a:xfrm>
          <a:prstGeom prst="rect">
            <a:avLst/>
          </a:prstGeom>
        </p:spPr>
      </p:pic>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59" name="图片 5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33665" y="2243455"/>
            <a:ext cx="727075" cy="1347470"/>
          </a:xfrm>
          <a:prstGeom prst="rect">
            <a:avLst/>
          </a:prstGeom>
        </p:spPr>
      </p:pic>
      <p:sp>
        <p:nvSpPr>
          <p:cNvPr id="8" name="Text Box 2">
            <a:hlinkClick r:id="rId6" action="ppaction://hlinkfile"/>
          </p:cNvPr>
          <p:cNvSpPr txBox="1">
            <a:spLocks noChangeArrowheads="1"/>
          </p:cNvSpPr>
          <p:nvPr/>
        </p:nvSpPr>
        <p:spPr bwMode="auto">
          <a:xfrm>
            <a:off x="5479024" y="1314500"/>
            <a:ext cx="230223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defRPr/>
            </a:pPr>
            <a:r>
              <a:rPr kumimoji="1" lang="zh-CN" altLang="en-US" sz="3200" b="1" dirty="0">
                <a:effectLst>
                  <a:outerShdw blurRad="38100" dist="38100" dir="2700000" algn="tl">
                    <a:srgbClr val="C0C0C0"/>
                  </a:outerShdw>
                </a:effectLst>
                <a:latin typeface="Times New Roman" pitchFamily="18" charset="0"/>
              </a:rPr>
              <a:t>猫叫综合征</a:t>
            </a:r>
          </a:p>
        </p:txBody>
      </p:sp>
      <p:sp>
        <p:nvSpPr>
          <p:cNvPr id="11" name="Text Box 3"/>
          <p:cNvSpPr txBox="1">
            <a:spLocks noChangeArrowheads="1"/>
          </p:cNvSpPr>
          <p:nvPr/>
        </p:nvSpPr>
        <p:spPr bwMode="auto">
          <a:xfrm>
            <a:off x="5775527" y="1997434"/>
            <a:ext cx="232167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eaLnBrk="1" hangingPunct="1">
              <a:spcBef>
                <a:spcPct val="50000"/>
              </a:spcBef>
            </a:pPr>
            <a:r>
              <a:rPr kumimoji="1" lang="zh-CN" altLang="en-US" sz="2400" b="1" dirty="0">
                <a:latin typeface="Times New Roman" pitchFamily="18" charset="0"/>
              </a:rPr>
              <a:t>原因：第</a:t>
            </a:r>
            <a:r>
              <a:rPr kumimoji="1" lang="en-US" altLang="zh-CN" sz="2400" b="1" dirty="0">
                <a:latin typeface="Times New Roman" pitchFamily="18" charset="0"/>
              </a:rPr>
              <a:t>5</a:t>
            </a:r>
            <a:r>
              <a:rPr kumimoji="1" lang="zh-CN" altLang="en-US" sz="2400" b="1" dirty="0">
                <a:latin typeface="Times New Roman" pitchFamily="18" charset="0"/>
              </a:rPr>
              <a:t>号染色体部分缺失。</a:t>
            </a:r>
          </a:p>
        </p:txBody>
      </p:sp>
      <p:sp>
        <p:nvSpPr>
          <p:cNvPr id="12" name="Rectangle 4"/>
          <p:cNvSpPr>
            <a:spLocks noChangeArrowheads="1"/>
          </p:cNvSpPr>
          <p:nvPr/>
        </p:nvSpPr>
        <p:spPr bwMode="auto">
          <a:xfrm>
            <a:off x="791210" y="1376055"/>
            <a:ext cx="3687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eaLnBrk="1" hangingPunct="1">
              <a:spcBef>
                <a:spcPct val="50000"/>
              </a:spcBef>
            </a:pPr>
            <a:r>
              <a:rPr lang="zh-CN" altLang="en-US" sz="2800" b="1" dirty="0">
                <a:solidFill>
                  <a:srgbClr val="FF0000"/>
                </a:solidFill>
                <a:latin typeface="楷体_GB2312" pitchFamily="49" charset="-122"/>
                <a:ea typeface="楷体_GB2312" pitchFamily="49" charset="-122"/>
              </a:rPr>
              <a:t>常染色体异常遗传病</a:t>
            </a:r>
          </a:p>
        </p:txBody>
      </p:sp>
      <p:pic>
        <p:nvPicPr>
          <p:cNvPr id="13" name="rstb5猫叫综合症.avi">
            <a:hlinkClick r:id="" action="ppaction://media"/>
          </p:cNvPr>
          <p:cNvPicPr>
            <a:picLocks noRot="1" noChangeAspect="1" noChangeArrowheads="1"/>
          </p:cNvPicPr>
          <p:nvPr>
            <a:videoFile r:link="rId1"/>
          </p:nvPr>
        </p:nvPicPr>
        <p:blipFill>
          <a:blip r:embed="rId7">
            <a:extLst>
              <a:ext uri="{28A0092B-C50C-407E-A947-70E740481C1C}">
                <a14:useLocalDpi xmlns:a14="http://schemas.microsoft.com/office/drawing/2010/main" val="0"/>
              </a:ext>
            </a:extLst>
          </a:blip>
          <a:srcRect/>
          <a:stretch>
            <a:fillRect/>
          </a:stretch>
        </p:blipFill>
        <p:spPr bwMode="auto">
          <a:xfrm>
            <a:off x="633046" y="2243455"/>
            <a:ext cx="5010994" cy="3842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6"/>
          <p:cNvSpPr txBox="1">
            <a:spLocks noChangeArrowheads="1"/>
          </p:cNvSpPr>
          <p:nvPr/>
        </p:nvSpPr>
        <p:spPr bwMode="auto">
          <a:xfrm>
            <a:off x="5759072" y="2837711"/>
            <a:ext cx="2115563" cy="3508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eaLnBrk="1" hangingPunct="1">
              <a:spcBef>
                <a:spcPct val="50000"/>
              </a:spcBef>
            </a:pPr>
            <a:r>
              <a:rPr kumimoji="1" lang="zh-CN" altLang="en-US" sz="2400" b="1" dirty="0">
                <a:latin typeface="Times New Roman" pitchFamily="18" charset="0"/>
              </a:rPr>
              <a:t>症状：两眼距离较远，耳位低下，生长发育缓慢，，存在着严重的智力障碍。患儿哭声轻，音调高，很像猫叫。</a:t>
            </a:r>
            <a:endParaRPr kumimoji="1" lang="zh-CN" altLang="en-US" sz="2000" dirty="0">
              <a:latin typeface="Times New Roman" pitchFamily="18" charset="0"/>
            </a:endParaRPr>
          </a:p>
          <a:p>
            <a:pPr eaLnBrk="1" hangingPunct="1">
              <a:spcBef>
                <a:spcPct val="50000"/>
              </a:spcBef>
            </a:pPr>
            <a:endParaRPr kumimoji="1" lang="zh-CN" altLang="en-US" sz="2000" dirty="0">
              <a:latin typeface="Times New Roman" pitchFamily="18" charset="0"/>
            </a:endParaRPr>
          </a:p>
        </p:txBody>
      </p:sp>
    </p:spTree>
    <p:extLst>
      <p:ext uri="{BB962C8B-B14F-4D97-AF65-F5344CB8AC3E}">
        <p14:creationId xmlns:p14="http://schemas.microsoft.com/office/powerpoint/2010/main" val="117457180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750"/>
                                        <p:tgtEl>
                                          <p:spTgt spid="59"/>
                                        </p:tgtEl>
                                      </p:cBhvr>
                                    </p:animEffect>
                                  </p:childTnLst>
                                </p:cTn>
                              </p:par>
                            </p:childTnLst>
                          </p:cTn>
                        </p:par>
                        <p:par>
                          <p:cTn id="8" fill="hold">
                            <p:stCondLst>
                              <p:cond delay="750"/>
                            </p:stCondLst>
                            <p:childTnLst>
                              <p:par>
                                <p:cTn id="9" presetID="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p:cTn id="30" fill="hold" display="0">
                  <p:stCondLst>
                    <p:cond delay="indefinite"/>
                  </p:stCondLst>
                  <p:endCondLst>
                    <p:cond evt="onNext" delay="0">
                      <p:tgtEl>
                        <p:sldTgt/>
                      </p:tgtEl>
                    </p:cond>
                    <p:cond evt="onPrev" delay="0">
                      <p:tgtEl>
                        <p:sldTgt/>
                      </p:tgtEl>
                    </p:cond>
                  </p:endCondLst>
                </p:cTn>
                <p:tgtEl>
                  <p:spTgt spid="13"/>
                </p:tgtEl>
              </p:cMediaNode>
            </p:video>
          </p:childTnLst>
        </p:cTn>
      </p:par>
    </p:tnLst>
    <p:bldLst>
      <p:bldP spid="8" grpId="0" autoUpdateAnimBg="0"/>
      <p:bldP spid="11" grpId="0" autoUpdateAnimBg="0"/>
      <p:bldP spid="12" grpId="0" autoUpdateAnimBg="0"/>
      <p:bldP spid="14"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2225"/>
            <a:ext cx="9144000" cy="6915150"/>
          </a:xfrm>
          <a:prstGeom prst="rect">
            <a:avLst/>
          </a:prstGeom>
        </p:spPr>
      </p:pic>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59" name="图片 5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33665" y="2243455"/>
            <a:ext cx="727075" cy="1347470"/>
          </a:xfrm>
          <a:prstGeom prst="rect">
            <a:avLst/>
          </a:prstGeom>
        </p:spPr>
      </p:pic>
      <p:graphicFrame>
        <p:nvGraphicFramePr>
          <p:cNvPr id="8" name="Object 2"/>
          <p:cNvGraphicFramePr>
            <a:graphicFrameLocks noChangeAspect="1"/>
          </p:cNvGraphicFramePr>
          <p:nvPr>
            <p:extLst>
              <p:ext uri="{D42A27DB-BD31-4B8C-83A1-F6EECF244321}">
                <p14:modId xmlns:p14="http://schemas.microsoft.com/office/powerpoint/2010/main" val="1044273039"/>
              </p:ext>
            </p:extLst>
          </p:nvPr>
        </p:nvGraphicFramePr>
        <p:xfrm>
          <a:off x="3536833" y="774972"/>
          <a:ext cx="2524016" cy="2390458"/>
        </p:xfrm>
        <a:graphic>
          <a:graphicData uri="http://schemas.openxmlformats.org/presentationml/2006/ole">
            <mc:AlternateContent xmlns:mc="http://schemas.openxmlformats.org/markup-compatibility/2006">
              <mc:Choice xmlns:v="urn:schemas-microsoft-com:vml" Requires="v">
                <p:oleObj spid="_x0000_s3080" name="Photo Editor 照片" r:id="rId6" imgW="2438095" imgH="3038095" progId="MSPhotoEd.3">
                  <p:embed/>
                </p:oleObj>
              </mc:Choice>
              <mc:Fallback>
                <p:oleObj name="Photo Editor 照片" r:id="rId6" imgW="2438095" imgH="3038095"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36833" y="774972"/>
                        <a:ext cx="2524016" cy="2390458"/>
                      </a:xfrm>
                      <a:prstGeom prst="rect">
                        <a:avLst/>
                      </a:prstGeom>
                      <a:noFill/>
                      <a:ln w="9525">
                        <a:solidFill>
                          <a:schemeClr val="hlink"/>
                        </a:solidFill>
                        <a:miter lim="800000"/>
                        <a:headEnd/>
                        <a:tailEnd/>
                      </a:ln>
                      <a:effectLst/>
                    </p:spPr>
                  </p:pic>
                </p:oleObj>
              </mc:Fallback>
            </mc:AlternateContent>
          </a:graphicData>
        </a:graphic>
      </p:graphicFrame>
      <p:pic>
        <p:nvPicPr>
          <p:cNvPr id="11" name="Picture 6" descr="3体染色体 copy"/>
          <p:cNvPicPr>
            <a:picLocks noChangeAspect="1" noChangeArrowheads="1"/>
          </p:cNvPicPr>
          <p:nvPr/>
        </p:nvPicPr>
        <p:blipFill>
          <a:blip r:embed="rId8">
            <a:lum bright="-6000" contrast="60000"/>
            <a:extLst>
              <a:ext uri="{28A0092B-C50C-407E-A947-70E740481C1C}">
                <a14:useLocalDpi xmlns:a14="http://schemas.microsoft.com/office/drawing/2010/main" val="0"/>
              </a:ext>
            </a:extLst>
          </a:blip>
          <a:srcRect/>
          <a:stretch>
            <a:fillRect/>
          </a:stretch>
        </p:blipFill>
        <p:spPr bwMode="auto">
          <a:xfrm>
            <a:off x="574992" y="3352800"/>
            <a:ext cx="3879215" cy="273663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7" descr="12"/>
          <p:cNvPicPr>
            <a:picLocks noChangeAspect="1" noChangeArrowheads="1"/>
          </p:cNvPicPr>
          <p:nvPr/>
        </p:nvPicPr>
        <p:blipFill>
          <a:blip r:embed="rId9" cstate="print">
            <a:lum contrast="36000"/>
            <a:extLst>
              <a:ext uri="{28A0092B-C50C-407E-A947-70E740481C1C}">
                <a14:useLocalDpi xmlns:a14="http://schemas.microsoft.com/office/drawing/2010/main" val="0"/>
              </a:ext>
            </a:extLst>
          </a:blip>
          <a:srcRect/>
          <a:stretch>
            <a:fillRect/>
          </a:stretch>
        </p:blipFill>
        <p:spPr bwMode="auto">
          <a:xfrm>
            <a:off x="620202" y="716235"/>
            <a:ext cx="2620844" cy="2507933"/>
          </a:xfrm>
          <a:prstGeom prst="rect">
            <a:avLst/>
          </a:prstGeom>
          <a:noFill/>
          <a:extLst>
            <a:ext uri="{909E8E84-426E-40DD-AFC4-6F175D3DCCD1}">
              <a14:hiddenFill xmlns:a14="http://schemas.microsoft.com/office/drawing/2010/main">
                <a:solidFill>
                  <a:srgbClr val="FFFFFF"/>
                </a:solidFill>
              </a14:hiddenFill>
            </a:ext>
          </a:extLst>
        </p:spPr>
      </p:pic>
      <p:sp>
        <p:nvSpPr>
          <p:cNvPr id="13" name="Oval 8"/>
          <p:cNvSpPr>
            <a:spLocks noChangeArrowheads="1"/>
          </p:cNvSpPr>
          <p:nvPr/>
        </p:nvSpPr>
        <p:spPr bwMode="auto">
          <a:xfrm>
            <a:off x="1371600" y="2438400"/>
            <a:ext cx="1143000" cy="9144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a:p>
        </p:txBody>
      </p:sp>
      <p:grpSp>
        <p:nvGrpSpPr>
          <p:cNvPr id="14" name="Group 3"/>
          <p:cNvGrpSpPr>
            <a:grpSpLocks/>
          </p:cNvGrpSpPr>
          <p:nvPr/>
        </p:nvGrpSpPr>
        <p:grpSpPr bwMode="auto">
          <a:xfrm>
            <a:off x="4537742" y="3224168"/>
            <a:ext cx="2318825" cy="3267075"/>
            <a:chOff x="336" y="1584"/>
            <a:chExt cx="1625" cy="2325"/>
          </a:xfrm>
        </p:grpSpPr>
        <p:pic>
          <p:nvPicPr>
            <p:cNvPr id="15" name="Picture 4" descr="21三体综合症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6" y="1584"/>
              <a:ext cx="1625" cy="2016"/>
            </a:xfrm>
            <a:prstGeom prst="rect">
              <a:avLst/>
            </a:prstGeom>
            <a:noFill/>
            <a:extLst>
              <a:ext uri="{909E8E84-426E-40DD-AFC4-6F175D3DCCD1}">
                <a14:hiddenFill xmlns:a14="http://schemas.microsoft.com/office/drawing/2010/main">
                  <a:solidFill>
                    <a:srgbClr val="FFFFFF"/>
                  </a:solidFill>
                </a14:hiddenFill>
              </a:ext>
            </a:extLst>
          </p:spPr>
        </p:pic>
        <p:sp>
          <p:nvSpPr>
            <p:cNvPr id="16" name="Text Box 5"/>
            <p:cNvSpPr txBox="1">
              <a:spLocks noChangeArrowheads="1"/>
            </p:cNvSpPr>
            <p:nvPr/>
          </p:nvSpPr>
          <p:spPr bwMode="auto">
            <a:xfrm>
              <a:off x="614" y="3648"/>
              <a:ext cx="100"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kumimoji="1" lang="zh-CN" altLang="zh-CN" sz="2400" b="0">
                <a:latin typeface="宋体" pitchFamily="2" charset="-122"/>
              </a:endParaRPr>
            </a:p>
          </p:txBody>
        </p:sp>
      </p:grpSp>
      <p:sp>
        <p:nvSpPr>
          <p:cNvPr id="3" name="TextBox 2"/>
          <p:cNvSpPr txBox="1"/>
          <p:nvPr/>
        </p:nvSpPr>
        <p:spPr>
          <a:xfrm>
            <a:off x="7221452" y="1744393"/>
            <a:ext cx="595035" cy="3539430"/>
          </a:xfrm>
          <a:prstGeom prst="rect">
            <a:avLst/>
          </a:prstGeom>
          <a:noFill/>
        </p:spPr>
        <p:txBody>
          <a:bodyPr wrap="none" rtlCol="0">
            <a:spAutoFit/>
          </a:bodyPr>
          <a:lstStyle/>
          <a:p>
            <a:pPr algn="ctr"/>
            <a:r>
              <a:rPr lang="en-US" altLang="zh-CN" sz="3200" dirty="0" smtClean="0">
                <a:solidFill>
                  <a:srgbClr val="FF0000"/>
                </a:solidFill>
              </a:rPr>
              <a:t>21</a:t>
            </a:r>
          </a:p>
          <a:p>
            <a:pPr algn="ctr"/>
            <a:r>
              <a:rPr lang="en-US" altLang="zh-CN" sz="3200" dirty="0" smtClean="0">
                <a:solidFill>
                  <a:srgbClr val="FF0000"/>
                </a:solidFill>
              </a:rPr>
              <a:t>-</a:t>
            </a:r>
            <a:endParaRPr lang="en-US" altLang="zh-CN" sz="3200" dirty="0">
              <a:solidFill>
                <a:srgbClr val="FF0000"/>
              </a:solidFill>
            </a:endParaRPr>
          </a:p>
          <a:p>
            <a:pPr algn="ctr"/>
            <a:r>
              <a:rPr lang="zh-CN" altLang="en-US" sz="3200" dirty="0" smtClean="0">
                <a:solidFill>
                  <a:srgbClr val="FF0000"/>
                </a:solidFill>
              </a:rPr>
              <a:t>三</a:t>
            </a:r>
            <a:endParaRPr lang="en-US" altLang="zh-CN" sz="3200" dirty="0" smtClean="0">
              <a:solidFill>
                <a:srgbClr val="FF0000"/>
              </a:solidFill>
            </a:endParaRPr>
          </a:p>
          <a:p>
            <a:pPr algn="ctr"/>
            <a:r>
              <a:rPr lang="zh-CN" altLang="en-US" sz="3200" dirty="0" smtClean="0">
                <a:solidFill>
                  <a:srgbClr val="FF0000"/>
                </a:solidFill>
              </a:rPr>
              <a:t>体</a:t>
            </a:r>
            <a:endParaRPr lang="en-US" altLang="zh-CN" sz="3200" dirty="0" smtClean="0">
              <a:solidFill>
                <a:srgbClr val="FF0000"/>
              </a:solidFill>
            </a:endParaRPr>
          </a:p>
          <a:p>
            <a:pPr algn="ctr"/>
            <a:r>
              <a:rPr lang="zh-CN" altLang="en-US" sz="3200" dirty="0" smtClean="0">
                <a:solidFill>
                  <a:srgbClr val="FF0000"/>
                </a:solidFill>
              </a:rPr>
              <a:t>综</a:t>
            </a:r>
            <a:endParaRPr lang="en-US" altLang="zh-CN" sz="3200" dirty="0" smtClean="0">
              <a:solidFill>
                <a:srgbClr val="FF0000"/>
              </a:solidFill>
            </a:endParaRPr>
          </a:p>
          <a:p>
            <a:pPr algn="ctr"/>
            <a:r>
              <a:rPr lang="zh-CN" altLang="en-US" sz="3200" dirty="0" smtClean="0">
                <a:solidFill>
                  <a:srgbClr val="FF0000"/>
                </a:solidFill>
              </a:rPr>
              <a:t>合</a:t>
            </a:r>
            <a:endParaRPr lang="en-US" altLang="zh-CN" sz="3200" dirty="0" smtClean="0">
              <a:solidFill>
                <a:srgbClr val="FF0000"/>
              </a:solidFill>
            </a:endParaRPr>
          </a:p>
          <a:p>
            <a:pPr algn="ctr"/>
            <a:r>
              <a:rPr lang="zh-CN" altLang="en-US" sz="3200" dirty="0">
                <a:solidFill>
                  <a:srgbClr val="FF0000"/>
                </a:solidFill>
              </a:rPr>
              <a:t>征</a:t>
            </a:r>
          </a:p>
        </p:txBody>
      </p:sp>
    </p:spTree>
    <p:extLst>
      <p:ext uri="{BB962C8B-B14F-4D97-AF65-F5344CB8AC3E}">
        <p14:creationId xmlns:p14="http://schemas.microsoft.com/office/powerpoint/2010/main" val="98448088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750"/>
                                        <p:tgtEl>
                                          <p:spTgt spid="59"/>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ppt_x"/>
                                          </p:val>
                                        </p:tav>
                                        <p:tav tm="100000">
                                          <p:val>
                                            <p:strVal val="#ppt_x"/>
                                          </p:val>
                                        </p:tav>
                                      </p:tavLst>
                                    </p:anim>
                                    <p:anim calcmode="lin" valueType="num">
                                      <p:cBhvr additive="base">
                                        <p:cTn id="3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225"/>
            <a:ext cx="9144000" cy="6915150"/>
          </a:xfrm>
          <a:prstGeom prst="rect">
            <a:avLst/>
          </a:prstGeom>
        </p:spPr>
      </p:pic>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59" name="图片 5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3665" y="2243455"/>
            <a:ext cx="727075" cy="1347470"/>
          </a:xfrm>
          <a:prstGeom prst="rect">
            <a:avLst/>
          </a:prstGeom>
        </p:spPr>
      </p:pic>
      <p:sp>
        <p:nvSpPr>
          <p:cNvPr id="8" name="Rectangle 2"/>
          <p:cNvSpPr txBox="1">
            <a:spLocks noChangeArrowheads="1"/>
          </p:cNvSpPr>
          <p:nvPr/>
        </p:nvSpPr>
        <p:spPr>
          <a:xfrm>
            <a:off x="4298301" y="2035882"/>
            <a:ext cx="3622675" cy="90206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3600" b="1" dirty="0" smtClean="0">
                <a:latin typeface="+mn-ea"/>
                <a:ea typeface="+mn-ea"/>
              </a:rPr>
              <a:t>性腺发育不良</a:t>
            </a:r>
            <a:endParaRPr lang="en-US" altLang="zh-CN" sz="3600" b="1" dirty="0" smtClean="0">
              <a:latin typeface="+mn-ea"/>
              <a:ea typeface="+mn-ea"/>
            </a:endParaRPr>
          </a:p>
          <a:p>
            <a:r>
              <a:rPr lang="en-US" altLang="zh-CN" sz="2000" b="1" dirty="0" smtClean="0">
                <a:latin typeface="宋体" pitchFamily="2" charset="-122"/>
              </a:rPr>
              <a:t>(</a:t>
            </a:r>
            <a:r>
              <a:rPr lang="zh-CN" altLang="en-US" sz="2000" b="1" dirty="0" smtClean="0">
                <a:latin typeface="宋体" pitchFamily="2" charset="-122"/>
              </a:rPr>
              <a:t>特纳氏综合症</a:t>
            </a:r>
            <a:r>
              <a:rPr lang="en-US" altLang="zh-CN" sz="2000" b="1" dirty="0" smtClean="0">
                <a:latin typeface="宋体" pitchFamily="2" charset="-122"/>
              </a:rPr>
              <a:t>)</a:t>
            </a:r>
            <a:endParaRPr lang="en-US" altLang="zh-CN" sz="2000" b="1" dirty="0">
              <a:latin typeface="宋体" pitchFamily="2" charset="-122"/>
            </a:endParaRPr>
          </a:p>
        </p:txBody>
      </p:sp>
      <p:sp>
        <p:nvSpPr>
          <p:cNvPr id="11" name="Rectangle 3"/>
          <p:cNvSpPr txBox="1">
            <a:spLocks noChangeArrowheads="1"/>
          </p:cNvSpPr>
          <p:nvPr/>
        </p:nvSpPr>
        <p:spPr>
          <a:xfrm>
            <a:off x="4289608" y="3284001"/>
            <a:ext cx="3778419" cy="289518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zh-CN" altLang="en-US" b="1" dirty="0" smtClean="0">
                <a:latin typeface="宋体" pitchFamily="2" charset="-122"/>
              </a:rPr>
              <a:t>患者缺少了一条</a:t>
            </a:r>
            <a:r>
              <a:rPr lang="en-US" altLang="zh-CN" b="1" dirty="0" smtClean="0">
                <a:latin typeface="宋体" pitchFamily="2" charset="-122"/>
              </a:rPr>
              <a:t>X</a:t>
            </a:r>
            <a:r>
              <a:rPr lang="zh-CN" altLang="en-US" b="1" dirty="0" smtClean="0">
                <a:latin typeface="宋体" pitchFamily="2" charset="-122"/>
              </a:rPr>
              <a:t>染色体。</a:t>
            </a:r>
          </a:p>
          <a:p>
            <a:pPr algn="l">
              <a:lnSpc>
                <a:spcPct val="100000"/>
              </a:lnSpc>
            </a:pPr>
            <a:r>
              <a:rPr lang="zh-CN" altLang="en-US" b="1" dirty="0" smtClean="0">
                <a:latin typeface="宋体" pitchFamily="2" charset="-122"/>
              </a:rPr>
              <a:t>   患者身体比较矮小，肘常外翻，颈部皮肤松弛为蹼颈。外观虽然表现为女性，但是性腺发育不良，乳房不发育，因而没有生育能力。</a:t>
            </a:r>
            <a:endParaRPr lang="zh-CN" altLang="en-US" b="1" dirty="0">
              <a:latin typeface="宋体" pitchFamily="2" charset="-122"/>
            </a:endParaRPr>
          </a:p>
        </p:txBody>
      </p:sp>
      <p:grpSp>
        <p:nvGrpSpPr>
          <p:cNvPr id="12" name="Group 4"/>
          <p:cNvGrpSpPr>
            <a:grpSpLocks/>
          </p:cNvGrpSpPr>
          <p:nvPr/>
        </p:nvGrpSpPr>
        <p:grpSpPr bwMode="auto">
          <a:xfrm>
            <a:off x="634207" y="838200"/>
            <a:ext cx="3276600" cy="5194300"/>
            <a:chOff x="3515" y="799"/>
            <a:chExt cx="1920" cy="3272"/>
          </a:xfrm>
        </p:grpSpPr>
        <p:pic>
          <p:nvPicPr>
            <p:cNvPr id="13" name="Picture 5" descr="Turner综合症"/>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5" y="799"/>
              <a:ext cx="1920" cy="2744"/>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6"/>
            <p:cNvSpPr txBox="1">
              <a:spLocks noChangeArrowheads="1"/>
            </p:cNvSpPr>
            <p:nvPr/>
          </p:nvSpPr>
          <p:spPr bwMode="auto">
            <a:xfrm>
              <a:off x="3923" y="3838"/>
              <a:ext cx="92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a:latin typeface="宋体" pitchFamily="2" charset="-122"/>
                </a:rPr>
                <a:t>性腺发育不良</a:t>
              </a:r>
            </a:p>
          </p:txBody>
        </p:sp>
      </p:grpSp>
      <p:sp>
        <p:nvSpPr>
          <p:cNvPr id="15" name="Rectangle 8"/>
          <p:cNvSpPr>
            <a:spLocks noChangeArrowheads="1"/>
          </p:cNvSpPr>
          <p:nvPr/>
        </p:nvSpPr>
        <p:spPr bwMode="auto">
          <a:xfrm>
            <a:off x="4667142" y="876979"/>
            <a:ext cx="271841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anchor="b"/>
          <a:lstStyle>
            <a:lvl1pPr>
              <a:defRPr sz="3800">
                <a:solidFill>
                  <a:schemeClr val="tx2"/>
                </a:solidFill>
                <a:latin typeface="Arial" pitchFamily="34" charset="0"/>
                <a:ea typeface="宋体" pitchFamily="2" charset="-122"/>
              </a:defRPr>
            </a:lvl1pPr>
            <a:lvl2pPr>
              <a:defRPr sz="3800">
                <a:solidFill>
                  <a:schemeClr val="tx2"/>
                </a:solidFill>
                <a:latin typeface="Arial" pitchFamily="34" charset="0"/>
                <a:ea typeface="宋体" pitchFamily="2" charset="-122"/>
              </a:defRPr>
            </a:lvl2pPr>
            <a:lvl3pPr>
              <a:defRPr sz="3800">
                <a:solidFill>
                  <a:schemeClr val="tx2"/>
                </a:solidFill>
                <a:latin typeface="Arial" pitchFamily="34" charset="0"/>
                <a:ea typeface="宋体" pitchFamily="2" charset="-122"/>
              </a:defRPr>
            </a:lvl3pPr>
            <a:lvl4pPr>
              <a:defRPr sz="3800">
                <a:solidFill>
                  <a:schemeClr val="tx2"/>
                </a:solidFill>
                <a:latin typeface="Arial" pitchFamily="34" charset="0"/>
                <a:ea typeface="宋体" pitchFamily="2" charset="-122"/>
              </a:defRPr>
            </a:lvl4pPr>
            <a:lvl5pPr>
              <a:defRPr sz="3800">
                <a:solidFill>
                  <a:schemeClr val="tx2"/>
                </a:solidFill>
                <a:latin typeface="Arial" pitchFamily="34" charset="0"/>
                <a:ea typeface="宋体" pitchFamily="2" charset="-122"/>
              </a:defRPr>
            </a:lvl5pPr>
            <a:lvl6pPr marL="457200" fontAlgn="base">
              <a:spcBef>
                <a:spcPct val="0"/>
              </a:spcBef>
              <a:spcAft>
                <a:spcPct val="0"/>
              </a:spcAft>
              <a:defRPr sz="3800">
                <a:solidFill>
                  <a:schemeClr val="tx2"/>
                </a:solidFill>
                <a:latin typeface="Arial" pitchFamily="34" charset="0"/>
                <a:ea typeface="宋体" pitchFamily="2" charset="-122"/>
              </a:defRPr>
            </a:lvl6pPr>
            <a:lvl7pPr marL="914400" fontAlgn="base">
              <a:spcBef>
                <a:spcPct val="0"/>
              </a:spcBef>
              <a:spcAft>
                <a:spcPct val="0"/>
              </a:spcAft>
              <a:defRPr sz="3800">
                <a:solidFill>
                  <a:schemeClr val="tx2"/>
                </a:solidFill>
                <a:latin typeface="Arial" pitchFamily="34" charset="0"/>
                <a:ea typeface="宋体" pitchFamily="2" charset="-122"/>
              </a:defRPr>
            </a:lvl7pPr>
            <a:lvl8pPr marL="1371600" fontAlgn="base">
              <a:spcBef>
                <a:spcPct val="0"/>
              </a:spcBef>
              <a:spcAft>
                <a:spcPct val="0"/>
              </a:spcAft>
              <a:defRPr sz="3800">
                <a:solidFill>
                  <a:schemeClr val="tx2"/>
                </a:solidFill>
                <a:latin typeface="Arial" pitchFamily="34" charset="0"/>
                <a:ea typeface="宋体" pitchFamily="2" charset="-122"/>
              </a:defRPr>
            </a:lvl8pPr>
            <a:lvl9pPr marL="1828800" fontAlgn="base">
              <a:spcBef>
                <a:spcPct val="0"/>
              </a:spcBef>
              <a:spcAft>
                <a:spcPct val="0"/>
              </a:spcAft>
              <a:defRPr sz="3800">
                <a:solidFill>
                  <a:schemeClr val="tx2"/>
                </a:solidFill>
                <a:latin typeface="Arial" pitchFamily="34" charset="0"/>
                <a:ea typeface="宋体" pitchFamily="2" charset="-122"/>
              </a:defRPr>
            </a:lvl9pPr>
          </a:lstStyle>
          <a:p>
            <a:r>
              <a:rPr lang="zh-CN" altLang="en-US" sz="3200" dirty="0">
                <a:solidFill>
                  <a:srgbClr val="FF0000"/>
                </a:solidFill>
              </a:rPr>
              <a:t>性染色体异常</a:t>
            </a:r>
          </a:p>
        </p:txBody>
      </p:sp>
    </p:spTree>
    <p:extLst>
      <p:ext uri="{BB962C8B-B14F-4D97-AF65-F5344CB8AC3E}">
        <p14:creationId xmlns:p14="http://schemas.microsoft.com/office/powerpoint/2010/main" val="411464371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750"/>
                                        <p:tgtEl>
                                          <p:spTgt spid="59"/>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590"/>
            <a:ext cx="9144000" cy="6915150"/>
          </a:xfrm>
          <a:prstGeom prst="rect">
            <a:avLst/>
          </a:prstGeom>
        </p:spPr>
      </p:pic>
      <p:grpSp>
        <p:nvGrpSpPr>
          <p:cNvPr id="2" name="组合 1"/>
          <p:cNvGrpSpPr/>
          <p:nvPr/>
        </p:nvGrpSpPr>
        <p:grpSpPr>
          <a:xfrm>
            <a:off x="332105" y="494665"/>
            <a:ext cx="8460740" cy="5840730"/>
            <a:chOff x="442913" y="428624"/>
            <a:chExt cx="11280774" cy="5962652"/>
          </a:xfrm>
        </p:grpSpPr>
        <p:sp>
          <p:nvSpPr>
            <p:cNvPr id="9" name="矩形: 圆角 8"/>
            <p:cNvSpPr/>
            <p:nvPr/>
          </p:nvSpPr>
          <p:spPr>
            <a:xfrm>
              <a:off x="442913" y="5232043"/>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10499725" y="428624"/>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673100" y="622300"/>
              <a:ext cx="10858500" cy="5575300"/>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2" name="组合 11"/>
          <p:cNvGrpSpPr/>
          <p:nvPr/>
        </p:nvGrpSpPr>
        <p:grpSpPr>
          <a:xfrm rot="3647498">
            <a:off x="328879" y="1431439"/>
            <a:ext cx="1089469" cy="870101"/>
            <a:chOff x="3427504" y="564966"/>
            <a:chExt cx="2219438" cy="1772546"/>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478155" flipH="1">
              <a:off x="3650950" y="341520"/>
              <a:ext cx="1772546" cy="2219438"/>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50612" flipH="1">
              <a:off x="4051643" y="712184"/>
              <a:ext cx="1392582" cy="911893"/>
            </a:xfrm>
            <a:prstGeom prst="rect">
              <a:avLst/>
            </a:prstGeom>
          </p:spPr>
        </p:pic>
      </p:grpSp>
      <p:pic>
        <p:nvPicPr>
          <p:cNvPr id="4100" name="Picture 4" descr="http://p1.qhimg.com/t01ae78d62bee8ed347.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8966" y="1630194"/>
            <a:ext cx="4355559" cy="221826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79455" y="980903"/>
            <a:ext cx="7007046" cy="523220"/>
          </a:xfrm>
          <a:prstGeom prst="rect">
            <a:avLst/>
          </a:prstGeom>
          <a:noFill/>
        </p:spPr>
        <p:txBody>
          <a:bodyPr wrap="none" rtlCol="0">
            <a:spAutoFit/>
          </a:bodyPr>
          <a:lstStyle/>
          <a:p>
            <a:r>
              <a:rPr lang="zh-CN" altLang="en-US" sz="2800" b="1" dirty="0"/>
              <a:t>各类遗传病在人体不同发育阶段的发病风险</a:t>
            </a:r>
          </a:p>
        </p:txBody>
      </p:sp>
      <p:sp>
        <p:nvSpPr>
          <p:cNvPr id="4" name="矩形 3"/>
          <p:cNvSpPr/>
          <p:nvPr/>
        </p:nvSpPr>
        <p:spPr>
          <a:xfrm>
            <a:off x="873613" y="4177329"/>
            <a:ext cx="7585220" cy="1631216"/>
          </a:xfrm>
          <a:prstGeom prst="rect">
            <a:avLst/>
          </a:prstGeom>
        </p:spPr>
        <p:txBody>
          <a:bodyPr wrap="square">
            <a:spAutoFit/>
          </a:bodyPr>
          <a:lstStyle/>
          <a:p>
            <a:r>
              <a:rPr lang="zh-CN" altLang="en-US" sz="2000" dirty="0"/>
              <a:t>一般来说，染色体异常的胎儿</a:t>
            </a:r>
            <a:r>
              <a:rPr lang="en-US" altLang="zh-CN" sz="2000" dirty="0">
                <a:solidFill>
                  <a:srgbClr val="FF0000"/>
                </a:solidFill>
              </a:rPr>
              <a:t>50%</a:t>
            </a:r>
            <a:r>
              <a:rPr lang="zh-CN" altLang="en-US" sz="2000" dirty="0">
                <a:solidFill>
                  <a:srgbClr val="FF0000"/>
                </a:solidFill>
              </a:rPr>
              <a:t>以上</a:t>
            </a:r>
            <a:r>
              <a:rPr lang="zh-CN" altLang="en-US" sz="2000" dirty="0"/>
              <a:t>会因</a:t>
            </a:r>
            <a:r>
              <a:rPr lang="zh-CN" altLang="en-US" sz="2000" dirty="0">
                <a:solidFill>
                  <a:srgbClr val="FF0000"/>
                </a:solidFill>
              </a:rPr>
              <a:t>自发流产</a:t>
            </a:r>
            <a:r>
              <a:rPr lang="zh-CN" altLang="en-US" sz="2000" dirty="0"/>
              <a:t>而不出生；新生</a:t>
            </a:r>
            <a:r>
              <a:rPr lang="zh-CN" altLang="en-US" sz="2000" dirty="0">
                <a:solidFill>
                  <a:srgbClr val="FF0000"/>
                </a:solidFill>
              </a:rPr>
              <a:t>婴儿和儿童</a:t>
            </a:r>
            <a:r>
              <a:rPr lang="zh-CN" altLang="en-US" sz="2000" dirty="0"/>
              <a:t>容易表现</a:t>
            </a:r>
            <a:r>
              <a:rPr lang="zh-CN" altLang="en-US" sz="2000" dirty="0">
                <a:solidFill>
                  <a:srgbClr val="FF0000"/>
                </a:solidFill>
              </a:rPr>
              <a:t>单基因和多基因病</a:t>
            </a:r>
            <a:r>
              <a:rPr lang="zh-CN" altLang="en-US" sz="2000" dirty="0"/>
              <a:t>；各种遗传病在</a:t>
            </a:r>
            <a:r>
              <a:rPr lang="zh-CN" altLang="en-US" sz="2000" dirty="0">
                <a:solidFill>
                  <a:srgbClr val="FF0000"/>
                </a:solidFill>
              </a:rPr>
              <a:t>青春期的患病率很低</a:t>
            </a:r>
            <a:r>
              <a:rPr lang="zh-CN" altLang="en-US" sz="2000" dirty="0"/>
              <a:t>；成人很少新发染色体病，但成人的单基因病比青春期患病率高，更显著的是</a:t>
            </a:r>
            <a:r>
              <a:rPr lang="zh-CN" altLang="en-US" sz="2000" dirty="0">
                <a:solidFill>
                  <a:srgbClr val="FF0000"/>
                </a:solidFill>
              </a:rPr>
              <a:t>多基因病</a:t>
            </a:r>
            <a:r>
              <a:rPr lang="zh-CN" altLang="en-US" sz="2000" dirty="0"/>
              <a:t>患病率在</a:t>
            </a:r>
            <a:r>
              <a:rPr lang="zh-CN" altLang="en-US" sz="2000" dirty="0">
                <a:solidFill>
                  <a:srgbClr val="FF0000"/>
                </a:solidFill>
              </a:rPr>
              <a:t>中老年群体</a:t>
            </a:r>
            <a:r>
              <a:rPr lang="zh-CN" altLang="en-US" sz="2000" dirty="0"/>
              <a:t>中随着年龄增加快速上升。</a:t>
            </a:r>
          </a:p>
        </p:txBody>
      </p:sp>
    </p:spTree>
    <p:extLst>
      <p:ext uri="{BB962C8B-B14F-4D97-AF65-F5344CB8AC3E}">
        <p14:creationId xmlns:p14="http://schemas.microsoft.com/office/powerpoint/2010/main" val="4077768446"/>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4100"/>
                                        </p:tgtEl>
                                        <p:attrNameLst>
                                          <p:attrName>style.visibility</p:attrName>
                                        </p:attrNameLst>
                                      </p:cBhvr>
                                      <p:to>
                                        <p:strVal val="visible"/>
                                      </p:to>
                                    </p:set>
                                    <p:anim calcmode="lin" valueType="num">
                                      <p:cBhvr additive="base">
                                        <p:cTn id="22" dur="500" fill="hold"/>
                                        <p:tgtEl>
                                          <p:spTgt spid="4100"/>
                                        </p:tgtEl>
                                        <p:attrNameLst>
                                          <p:attrName>ppt_x</p:attrName>
                                        </p:attrNameLst>
                                      </p:cBhvr>
                                      <p:tavLst>
                                        <p:tav tm="0">
                                          <p:val>
                                            <p:strVal val="#ppt_x"/>
                                          </p:val>
                                        </p:tav>
                                        <p:tav tm="100000">
                                          <p:val>
                                            <p:strVal val="#ppt_x"/>
                                          </p:val>
                                        </p:tav>
                                      </p:tavLst>
                                    </p:anim>
                                    <p:anim calcmode="lin" valueType="num">
                                      <p:cBhvr additive="base">
                                        <p:cTn id="23" dur="500" fill="hold"/>
                                        <p:tgtEl>
                                          <p:spTgt spid="4100"/>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225"/>
            <a:ext cx="9144000" cy="6915150"/>
          </a:xfrm>
          <a:prstGeom prst="rect">
            <a:avLst/>
          </a:prstGeom>
        </p:spPr>
      </p:pic>
      <p:sp>
        <p:nvSpPr>
          <p:cNvPr id="9" name="矩形: 圆角 8"/>
          <p:cNvSpPr/>
          <p:nvPr/>
        </p:nvSpPr>
        <p:spPr>
          <a:xfrm>
            <a:off x="332105" y="518477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7874635" y="495935"/>
            <a:ext cx="918210" cy="1141730"/>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504825" y="678180"/>
            <a:ext cx="8143875" cy="5501005"/>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59" name="图片 5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3665" y="2243455"/>
            <a:ext cx="727075" cy="1347470"/>
          </a:xfrm>
          <a:prstGeom prst="rect">
            <a:avLst/>
          </a:prstGeom>
        </p:spPr>
      </p:pic>
      <p:sp>
        <p:nvSpPr>
          <p:cNvPr id="8" name="Text Box 2"/>
          <p:cNvSpPr txBox="1">
            <a:spLocks noChangeArrowheads="1"/>
          </p:cNvSpPr>
          <p:nvPr/>
        </p:nvSpPr>
        <p:spPr bwMode="auto">
          <a:xfrm>
            <a:off x="717438" y="1814731"/>
            <a:ext cx="8233679"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en-US" altLang="zh-CN" sz="2400" dirty="0">
                <a:latin typeface="Times New Roman" pitchFamily="18" charset="0"/>
              </a:rPr>
              <a:t> 1. </a:t>
            </a:r>
            <a:r>
              <a:rPr kumimoji="1" lang="zh-CN" altLang="en-US" sz="2400" dirty="0">
                <a:latin typeface="Times New Roman" pitchFamily="18" charset="0"/>
              </a:rPr>
              <a:t>请大家指出下列遗传病各属于何种类型？</a:t>
            </a:r>
            <a:br>
              <a:rPr kumimoji="1" lang="zh-CN" altLang="en-US" sz="2400" dirty="0">
                <a:latin typeface="Times New Roman" pitchFamily="18" charset="0"/>
              </a:rPr>
            </a:br>
            <a:r>
              <a:rPr kumimoji="1" lang="zh-CN" altLang="en-US" sz="2400" dirty="0">
                <a:latin typeface="Times New Roman" pitchFamily="18" charset="0"/>
              </a:rPr>
              <a:t>（</a:t>
            </a:r>
            <a:r>
              <a:rPr kumimoji="1" lang="en-US" altLang="zh-CN" sz="2400" dirty="0">
                <a:latin typeface="Times New Roman" pitchFamily="18" charset="0"/>
              </a:rPr>
              <a:t>1</a:t>
            </a:r>
            <a:r>
              <a:rPr kumimoji="1" lang="zh-CN" altLang="en-US" sz="2400" dirty="0">
                <a:latin typeface="Times New Roman" pitchFamily="18" charset="0"/>
              </a:rPr>
              <a:t>）苯丙酮尿症 　　　　　　            </a:t>
            </a:r>
            <a:r>
              <a:rPr kumimoji="1" lang="en-US" altLang="zh-CN" sz="2400" dirty="0">
                <a:latin typeface="Times New Roman" pitchFamily="18" charset="0"/>
              </a:rPr>
              <a:t>A.</a:t>
            </a:r>
            <a:r>
              <a:rPr kumimoji="1" lang="zh-CN" altLang="en-US" sz="2400" dirty="0">
                <a:latin typeface="Times New Roman" pitchFamily="18" charset="0"/>
              </a:rPr>
              <a:t>单基因显性</a:t>
            </a:r>
            <a:br>
              <a:rPr kumimoji="1" lang="zh-CN" altLang="en-US" sz="2400" dirty="0">
                <a:latin typeface="Times New Roman" pitchFamily="18" charset="0"/>
              </a:rPr>
            </a:br>
            <a:r>
              <a:rPr kumimoji="1" lang="zh-CN" altLang="en-US" sz="2400" dirty="0">
                <a:latin typeface="Times New Roman" pitchFamily="18" charset="0"/>
              </a:rPr>
              <a:t>（</a:t>
            </a:r>
            <a:r>
              <a:rPr kumimoji="1" lang="en-US" altLang="zh-CN" sz="2400" dirty="0">
                <a:latin typeface="Times New Roman" pitchFamily="18" charset="0"/>
              </a:rPr>
              <a:t>2</a:t>
            </a:r>
            <a:r>
              <a:rPr kumimoji="1" lang="zh-CN" altLang="en-US" sz="2400" dirty="0">
                <a:latin typeface="Times New Roman" pitchFamily="18" charset="0"/>
              </a:rPr>
              <a:t>）</a:t>
            </a:r>
            <a:r>
              <a:rPr kumimoji="1" lang="en-US" altLang="zh-CN" sz="2400" dirty="0">
                <a:latin typeface="Times New Roman" pitchFamily="18" charset="0"/>
              </a:rPr>
              <a:t>21</a:t>
            </a:r>
            <a:r>
              <a:rPr kumimoji="1" lang="zh-CN" altLang="en-US" sz="2400" dirty="0">
                <a:latin typeface="Times New Roman" pitchFamily="18" charset="0"/>
              </a:rPr>
              <a:t>三体综合征 　　　　　            </a:t>
            </a:r>
            <a:r>
              <a:rPr kumimoji="1" lang="en-US" altLang="zh-CN" sz="2400" dirty="0">
                <a:latin typeface="Times New Roman" pitchFamily="18" charset="0"/>
              </a:rPr>
              <a:t>B.</a:t>
            </a:r>
            <a:r>
              <a:rPr kumimoji="1" lang="zh-CN" altLang="en-US" sz="2400" dirty="0">
                <a:latin typeface="Times New Roman" pitchFamily="18" charset="0"/>
              </a:rPr>
              <a:t>单基因隐性</a:t>
            </a:r>
            <a:br>
              <a:rPr kumimoji="1" lang="zh-CN" altLang="en-US" sz="2400" dirty="0">
                <a:latin typeface="Times New Roman" pitchFamily="18" charset="0"/>
              </a:rPr>
            </a:br>
            <a:r>
              <a:rPr kumimoji="1" lang="zh-CN" altLang="en-US" sz="2400" dirty="0">
                <a:latin typeface="Times New Roman" pitchFamily="18" charset="0"/>
              </a:rPr>
              <a:t>（</a:t>
            </a:r>
            <a:r>
              <a:rPr kumimoji="1" lang="en-US" altLang="zh-CN" sz="2400" dirty="0">
                <a:latin typeface="Times New Roman" pitchFamily="18" charset="0"/>
              </a:rPr>
              <a:t>3</a:t>
            </a:r>
            <a:r>
              <a:rPr kumimoji="1" lang="zh-CN" altLang="en-US" sz="2400" dirty="0">
                <a:latin typeface="Times New Roman" pitchFamily="18" charset="0"/>
              </a:rPr>
              <a:t>）抗维生素</a:t>
            </a:r>
            <a:r>
              <a:rPr kumimoji="1" lang="en-US" altLang="zh-CN" sz="2400" dirty="0">
                <a:latin typeface="Times New Roman" pitchFamily="18" charset="0"/>
              </a:rPr>
              <a:t>D</a:t>
            </a:r>
            <a:r>
              <a:rPr kumimoji="1" lang="zh-CN" altLang="en-US" sz="2400" dirty="0">
                <a:latin typeface="Times New Roman" pitchFamily="18" charset="0"/>
              </a:rPr>
              <a:t>佝偻病　　　              </a:t>
            </a:r>
            <a:r>
              <a:rPr kumimoji="1" lang="en-US" altLang="zh-CN" sz="2400" dirty="0">
                <a:latin typeface="Times New Roman" pitchFamily="18" charset="0"/>
              </a:rPr>
              <a:t>C.</a:t>
            </a:r>
            <a:r>
              <a:rPr kumimoji="1" lang="zh-CN" altLang="en-US" sz="2400" dirty="0">
                <a:latin typeface="Times New Roman" pitchFamily="18" charset="0"/>
              </a:rPr>
              <a:t>单基因显性</a:t>
            </a:r>
            <a:br>
              <a:rPr kumimoji="1" lang="zh-CN" altLang="en-US" sz="2400" dirty="0">
                <a:latin typeface="Times New Roman" pitchFamily="18" charset="0"/>
              </a:rPr>
            </a:br>
            <a:r>
              <a:rPr kumimoji="1" lang="zh-CN" altLang="en-US" sz="2400" dirty="0">
                <a:latin typeface="Times New Roman" pitchFamily="18" charset="0"/>
              </a:rPr>
              <a:t>（</a:t>
            </a:r>
            <a:r>
              <a:rPr kumimoji="1" lang="en-US" altLang="zh-CN" sz="2400" dirty="0">
                <a:latin typeface="Times New Roman" pitchFamily="18" charset="0"/>
              </a:rPr>
              <a:t>4</a:t>
            </a:r>
            <a:r>
              <a:rPr kumimoji="1" lang="zh-CN" altLang="en-US" sz="2400" dirty="0">
                <a:latin typeface="Times New Roman" pitchFamily="18" charset="0"/>
              </a:rPr>
              <a:t>）软骨发育不全 　　　　　             </a:t>
            </a:r>
            <a:r>
              <a:rPr kumimoji="1" lang="en-US" altLang="zh-CN" sz="2400" dirty="0">
                <a:latin typeface="黑体" pitchFamily="49" charset="-122"/>
                <a:ea typeface="黑体" pitchFamily="49" charset="-122"/>
              </a:rPr>
              <a:t>D.</a:t>
            </a:r>
            <a:r>
              <a:rPr kumimoji="1" lang="zh-CN" altLang="en-US" sz="2400" dirty="0">
                <a:latin typeface="黑体" pitchFamily="49" charset="-122"/>
                <a:ea typeface="黑体" pitchFamily="49" charset="-122"/>
              </a:rPr>
              <a:t>染色体变异</a:t>
            </a:r>
            <a:r>
              <a:rPr kumimoji="1" lang="zh-CN" altLang="en-US" sz="2400" dirty="0">
                <a:latin typeface="Times New Roman" pitchFamily="18" charset="0"/>
              </a:rPr>
              <a:t/>
            </a:r>
            <a:br>
              <a:rPr kumimoji="1" lang="zh-CN" altLang="en-US" sz="2400" dirty="0">
                <a:latin typeface="Times New Roman" pitchFamily="18" charset="0"/>
              </a:rPr>
            </a:br>
            <a:r>
              <a:rPr kumimoji="1" lang="zh-CN" altLang="en-US" sz="2400" dirty="0">
                <a:latin typeface="Times New Roman" pitchFamily="18" charset="0"/>
              </a:rPr>
              <a:t> </a:t>
            </a:r>
            <a:r>
              <a:rPr kumimoji="1" lang="zh-CN" altLang="en-US" sz="2400" dirty="0">
                <a:latin typeface="黑体" pitchFamily="49" charset="-122"/>
                <a:ea typeface="黑体" pitchFamily="49" charset="-122"/>
              </a:rPr>
              <a:t>（</a:t>
            </a:r>
            <a:r>
              <a:rPr kumimoji="1" lang="en-US" altLang="zh-CN" sz="2400" dirty="0">
                <a:latin typeface="黑体" pitchFamily="49" charset="-122"/>
                <a:ea typeface="黑体" pitchFamily="49" charset="-122"/>
              </a:rPr>
              <a:t>5</a:t>
            </a:r>
            <a:r>
              <a:rPr kumimoji="1" lang="zh-CN" altLang="en-US" sz="2400" dirty="0">
                <a:latin typeface="黑体" pitchFamily="49" charset="-122"/>
                <a:ea typeface="黑体" pitchFamily="49" charset="-122"/>
              </a:rPr>
              <a:t>）单倍体育种</a:t>
            </a:r>
            <a:r>
              <a:rPr kumimoji="1" lang="zh-CN" altLang="en-US" sz="2400" dirty="0">
                <a:latin typeface="Times New Roman" pitchFamily="18" charset="0"/>
              </a:rPr>
              <a:t>                                     </a:t>
            </a:r>
            <a:r>
              <a:rPr kumimoji="1" lang="en-US" altLang="zh-CN" sz="2400" dirty="0">
                <a:latin typeface="Times New Roman" pitchFamily="18" charset="0"/>
              </a:rPr>
              <a:t>E.</a:t>
            </a:r>
            <a:r>
              <a:rPr kumimoji="1" lang="zh-CN" altLang="en-US" sz="2400" dirty="0">
                <a:latin typeface="Times New Roman" pitchFamily="18" charset="0"/>
              </a:rPr>
              <a:t>多基因遗传病</a:t>
            </a:r>
            <a:br>
              <a:rPr kumimoji="1" lang="zh-CN" altLang="en-US" sz="2400" dirty="0">
                <a:latin typeface="Times New Roman" pitchFamily="18" charset="0"/>
              </a:rPr>
            </a:br>
            <a:r>
              <a:rPr kumimoji="1" lang="zh-CN" altLang="en-US" sz="2400" dirty="0">
                <a:latin typeface="Times New Roman" pitchFamily="18" charset="0"/>
              </a:rPr>
              <a:t>（</a:t>
            </a:r>
            <a:r>
              <a:rPr kumimoji="1" lang="en-US" altLang="zh-CN" sz="2400" dirty="0">
                <a:latin typeface="Times New Roman" pitchFamily="18" charset="0"/>
              </a:rPr>
              <a:t>6</a:t>
            </a:r>
            <a:r>
              <a:rPr kumimoji="1" lang="zh-CN" altLang="en-US" sz="2400" dirty="0">
                <a:latin typeface="Times New Roman" pitchFamily="18" charset="0"/>
              </a:rPr>
              <a:t>）青少年型糖尿病 　　　　            </a:t>
            </a:r>
            <a:r>
              <a:rPr kumimoji="1" lang="en-US" altLang="zh-CN" sz="2400" dirty="0">
                <a:latin typeface="Times New Roman" pitchFamily="18" charset="0"/>
              </a:rPr>
              <a:t>F. </a:t>
            </a:r>
            <a:r>
              <a:rPr kumimoji="1" lang="zh-CN" altLang="en-US" sz="2400" dirty="0">
                <a:latin typeface="Times New Roman" pitchFamily="18" charset="0"/>
              </a:rPr>
              <a:t>个别染色体异常</a:t>
            </a:r>
            <a:br>
              <a:rPr kumimoji="1" lang="zh-CN" altLang="en-US" sz="2400" dirty="0">
                <a:latin typeface="Times New Roman" pitchFamily="18" charset="0"/>
              </a:rPr>
            </a:br>
            <a:r>
              <a:rPr kumimoji="1" lang="zh-CN" altLang="en-US" sz="2400" dirty="0">
                <a:latin typeface="Times New Roman" pitchFamily="18" charset="0"/>
              </a:rPr>
              <a:t>（</a:t>
            </a:r>
            <a:r>
              <a:rPr kumimoji="1" lang="en-US" altLang="zh-CN" sz="2400" dirty="0">
                <a:latin typeface="Times New Roman" pitchFamily="18" charset="0"/>
              </a:rPr>
              <a:t>7</a:t>
            </a:r>
            <a:r>
              <a:rPr kumimoji="1" lang="zh-CN" altLang="en-US" sz="2400" dirty="0">
                <a:latin typeface="Times New Roman" pitchFamily="18" charset="0"/>
              </a:rPr>
              <a:t>）性腺发育不良 　　　　                </a:t>
            </a:r>
            <a:r>
              <a:rPr kumimoji="1" lang="en-US" altLang="zh-CN" sz="2400" dirty="0">
                <a:latin typeface="Times New Roman" pitchFamily="18" charset="0"/>
              </a:rPr>
              <a:t>G.</a:t>
            </a:r>
            <a:r>
              <a:rPr kumimoji="1" lang="zh-CN" altLang="en-US" sz="2400" dirty="0">
                <a:latin typeface="Times New Roman" pitchFamily="18" charset="0"/>
              </a:rPr>
              <a:t>个别染色体病</a:t>
            </a:r>
          </a:p>
        </p:txBody>
      </p:sp>
      <p:sp>
        <p:nvSpPr>
          <p:cNvPr id="11" name="Line 3"/>
          <p:cNvSpPr>
            <a:spLocks noChangeShapeType="1"/>
          </p:cNvSpPr>
          <p:nvPr/>
        </p:nvSpPr>
        <p:spPr bwMode="auto">
          <a:xfrm>
            <a:off x="3219544" y="2384930"/>
            <a:ext cx="2651639" cy="391490"/>
          </a:xfrm>
          <a:prstGeom prst="line">
            <a:avLst/>
          </a:prstGeom>
          <a:noFill/>
          <a:ln w="28575">
            <a:solidFill>
              <a:srgbClr val="FF006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sz="1600"/>
          </a:p>
        </p:txBody>
      </p:sp>
      <p:sp>
        <p:nvSpPr>
          <p:cNvPr id="12" name="Line 4"/>
          <p:cNvSpPr>
            <a:spLocks noChangeShapeType="1"/>
          </p:cNvSpPr>
          <p:nvPr/>
        </p:nvSpPr>
        <p:spPr bwMode="auto">
          <a:xfrm>
            <a:off x="3488887" y="2748108"/>
            <a:ext cx="2382296" cy="1501191"/>
          </a:xfrm>
          <a:prstGeom prst="line">
            <a:avLst/>
          </a:prstGeom>
          <a:noFill/>
          <a:ln w="28575">
            <a:solidFill>
              <a:srgbClr val="FF006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sz="1600"/>
          </a:p>
        </p:txBody>
      </p:sp>
      <p:sp>
        <p:nvSpPr>
          <p:cNvPr id="13" name="Line 5"/>
          <p:cNvSpPr>
            <a:spLocks noChangeShapeType="1"/>
          </p:cNvSpPr>
          <p:nvPr/>
        </p:nvSpPr>
        <p:spPr bwMode="auto">
          <a:xfrm flipV="1">
            <a:off x="4045127" y="3154927"/>
            <a:ext cx="1741648" cy="0"/>
          </a:xfrm>
          <a:prstGeom prst="line">
            <a:avLst/>
          </a:prstGeom>
          <a:noFill/>
          <a:ln w="28575">
            <a:solidFill>
              <a:srgbClr val="FF006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sz="1600"/>
          </a:p>
        </p:txBody>
      </p:sp>
      <p:sp>
        <p:nvSpPr>
          <p:cNvPr id="14" name="Line 6"/>
          <p:cNvSpPr>
            <a:spLocks noChangeShapeType="1"/>
          </p:cNvSpPr>
          <p:nvPr/>
        </p:nvSpPr>
        <p:spPr bwMode="auto">
          <a:xfrm flipV="1">
            <a:off x="3606349" y="2325968"/>
            <a:ext cx="2405513" cy="1174470"/>
          </a:xfrm>
          <a:prstGeom prst="line">
            <a:avLst/>
          </a:prstGeom>
          <a:noFill/>
          <a:ln w="28575">
            <a:solidFill>
              <a:srgbClr val="FF006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sz="1600"/>
          </a:p>
        </p:txBody>
      </p:sp>
      <p:sp>
        <p:nvSpPr>
          <p:cNvPr id="15" name="Line 7"/>
          <p:cNvSpPr>
            <a:spLocks noChangeShapeType="1"/>
          </p:cNvSpPr>
          <p:nvPr/>
        </p:nvSpPr>
        <p:spPr bwMode="auto">
          <a:xfrm flipV="1">
            <a:off x="3586322" y="3457316"/>
            <a:ext cx="2098194" cy="411640"/>
          </a:xfrm>
          <a:prstGeom prst="line">
            <a:avLst/>
          </a:prstGeom>
          <a:noFill/>
          <a:ln w="28575">
            <a:solidFill>
              <a:srgbClr val="FF006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sz="1600"/>
          </a:p>
        </p:txBody>
      </p:sp>
      <p:sp>
        <p:nvSpPr>
          <p:cNvPr id="16" name="Line 8"/>
          <p:cNvSpPr>
            <a:spLocks noChangeShapeType="1"/>
          </p:cNvSpPr>
          <p:nvPr/>
        </p:nvSpPr>
        <p:spPr bwMode="auto">
          <a:xfrm>
            <a:off x="3581193" y="4611858"/>
            <a:ext cx="2209699" cy="0"/>
          </a:xfrm>
          <a:prstGeom prst="line">
            <a:avLst/>
          </a:prstGeom>
          <a:noFill/>
          <a:ln w="28575">
            <a:solidFill>
              <a:srgbClr val="FF006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sz="1600"/>
          </a:p>
        </p:txBody>
      </p:sp>
      <p:sp>
        <p:nvSpPr>
          <p:cNvPr id="17" name="Line 9"/>
          <p:cNvSpPr>
            <a:spLocks noChangeShapeType="1"/>
          </p:cNvSpPr>
          <p:nvPr/>
        </p:nvSpPr>
        <p:spPr bwMode="auto">
          <a:xfrm flipV="1">
            <a:off x="3834242" y="3855896"/>
            <a:ext cx="2098195" cy="411640"/>
          </a:xfrm>
          <a:prstGeom prst="line">
            <a:avLst/>
          </a:prstGeom>
          <a:noFill/>
          <a:ln w="28575">
            <a:solidFill>
              <a:srgbClr val="FF006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sz="1600"/>
          </a:p>
        </p:txBody>
      </p:sp>
    </p:spTree>
    <p:extLst>
      <p:ext uri="{BB962C8B-B14F-4D97-AF65-F5344CB8AC3E}">
        <p14:creationId xmlns:p14="http://schemas.microsoft.com/office/powerpoint/2010/main" val="411464371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750"/>
                                        <p:tgtEl>
                                          <p:spTgt spid="59"/>
                                        </p:tgtEl>
                                      </p:cBhvr>
                                    </p:animEffect>
                                  </p:childTnLst>
                                </p:cTn>
                              </p:par>
                            </p:childTnLst>
                          </p:cTn>
                        </p:par>
                        <p:par>
                          <p:cTn id="8" fill="hold">
                            <p:stCondLst>
                              <p:cond delay="750"/>
                            </p:stCondLst>
                            <p:childTnLst>
                              <p:par>
                                <p:cTn id="9" presetID="2" presetClass="entr" presetSubtype="8" fill="hold" grpId="0" nodeType="afterEffect">
                                  <p:stCondLst>
                                    <p:cond delay="10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0-#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12"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0-#ppt_w/2"/>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9"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0-#ppt_w/2"/>
                                          </p:val>
                                        </p:tav>
                                        <p:tav tm="100000">
                                          <p:val>
                                            <p:strVal val="#ppt_x"/>
                                          </p:val>
                                        </p:tav>
                                      </p:tavLst>
                                    </p:anim>
                                    <p:anim calcmode="lin" valueType="num">
                                      <p:cBhvr additive="base">
                                        <p:cTn id="42"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9"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0-#ppt_w/2"/>
                                          </p:val>
                                        </p:tav>
                                        <p:tav tm="100000">
                                          <p:val>
                                            <p:strVal val="#ppt_x"/>
                                          </p:val>
                                        </p:tav>
                                      </p:tavLst>
                                    </p:anim>
                                    <p:anim calcmode="lin" valueType="num">
                                      <p:cBhvr additive="base">
                                        <p:cTn id="48"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3"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1+#ppt_w/2"/>
                                          </p:val>
                                        </p:tav>
                                        <p:tav tm="100000">
                                          <p:val>
                                            <p:strVal val="#ppt_x"/>
                                          </p:val>
                                        </p:tav>
                                      </p:tavLst>
                                    </p:anim>
                                    <p:anim calcmode="lin" valueType="num">
                                      <p:cBhvr additive="base">
                                        <p:cTn id="54"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11" grpId="0" animBg="1"/>
      <p:bldP spid="12" grpId="0" animBg="1"/>
      <p:bldP spid="13" grpId="0" animBg="1"/>
      <p:bldP spid="14" grpId="0" animBg="1"/>
      <p:bldP spid="15" grpId="0" animBg="1"/>
      <p:bldP spid="16" grpId="0" animBg="1"/>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1"/>
          </a:xfrm>
          <a:prstGeom prst="rect">
            <a:avLst/>
          </a:prstGeom>
        </p:spPr>
      </p:pic>
      <p:grpSp>
        <p:nvGrpSpPr>
          <p:cNvPr id="2" name="组合 1"/>
          <p:cNvGrpSpPr/>
          <p:nvPr/>
        </p:nvGrpSpPr>
        <p:grpSpPr>
          <a:xfrm>
            <a:off x="332185" y="492369"/>
            <a:ext cx="8460581" cy="5767753"/>
            <a:chOff x="442913" y="428624"/>
            <a:chExt cx="11280774" cy="5962652"/>
          </a:xfrm>
        </p:grpSpPr>
        <p:sp>
          <p:nvSpPr>
            <p:cNvPr id="9" name="矩形: 圆角 8"/>
            <p:cNvSpPr/>
            <p:nvPr/>
          </p:nvSpPr>
          <p:spPr>
            <a:xfrm>
              <a:off x="442913" y="5232043"/>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圆角 9"/>
            <p:cNvSpPr/>
            <p:nvPr/>
          </p:nvSpPr>
          <p:spPr>
            <a:xfrm>
              <a:off x="10499725" y="428624"/>
              <a:ext cx="1223962" cy="1159233"/>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673100" y="622300"/>
              <a:ext cx="10858500" cy="5575300"/>
            </a:xfrm>
            <a:prstGeom prst="rect">
              <a:avLst/>
            </a:prstGeom>
            <a:solidFill>
              <a:schemeClr val="bg1">
                <a:lumMod val="95000"/>
              </a:schemeClr>
            </a:solidFill>
            <a:ln>
              <a:noFill/>
            </a:ln>
            <a:effectLst>
              <a:outerShdw blurRad="1143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1" name="TextBox 4"/>
          <p:cNvSpPr txBox="1"/>
          <p:nvPr/>
        </p:nvSpPr>
        <p:spPr>
          <a:xfrm>
            <a:off x="2787720" y="2411492"/>
            <a:ext cx="3600986" cy="749179"/>
          </a:xfrm>
          <a:prstGeom prst="rect">
            <a:avLst/>
          </a:prstGeom>
          <a:noFill/>
        </p:spPr>
        <p:txBody>
          <a:bodyPr wrap="square" rtlCol="0">
            <a:spAutoFit/>
          </a:bodyPr>
          <a:lstStyle/>
          <a:p>
            <a:pPr algn="ctr">
              <a:lnSpc>
                <a:spcPts val="6000"/>
              </a:lnSpc>
            </a:pPr>
            <a:r>
              <a:rPr lang="zh-CN" altLang="en-US" sz="3000" b="1" dirty="0" smtClean="0">
                <a:solidFill>
                  <a:schemeClr val="tx1">
                    <a:lumMod val="95000"/>
                    <a:lumOff val="5000"/>
                  </a:schemeClr>
                </a:solidFill>
                <a:latin typeface="方正细圆简体" panose="02010601030101010101" pitchFamily="2" charset="-122"/>
                <a:ea typeface="方正细圆简体" panose="02010601030101010101" pitchFamily="2" charset="-122"/>
              </a:rPr>
              <a:t>谢谢大家</a:t>
            </a:r>
            <a:endParaRPr lang="zh-CN" altLang="en-US" sz="3000" b="1" dirty="0">
              <a:solidFill>
                <a:schemeClr val="tx1">
                  <a:lumMod val="95000"/>
                  <a:lumOff val="5000"/>
                </a:schemeClr>
              </a:solidFill>
              <a:latin typeface="方正细圆简体" panose="02010601030101010101" pitchFamily="2" charset="-122"/>
              <a:ea typeface="方正细圆简体" panose="02010601030101010101" pitchFamily="2" charset="-122"/>
            </a:endParaRPr>
          </a:p>
        </p:txBody>
      </p:sp>
      <p:grpSp>
        <p:nvGrpSpPr>
          <p:cNvPr id="5" name="组合 4"/>
          <p:cNvGrpSpPr/>
          <p:nvPr/>
        </p:nvGrpSpPr>
        <p:grpSpPr>
          <a:xfrm>
            <a:off x="3636281" y="4187344"/>
            <a:ext cx="1878695" cy="535077"/>
            <a:chOff x="4848375" y="4440124"/>
            <a:chExt cx="2504926" cy="713436"/>
          </a:xfrm>
        </p:grpSpPr>
        <p:sp>
          <p:nvSpPr>
            <p:cNvPr id="29" name="矩形: 圆角 28"/>
            <p:cNvSpPr/>
            <p:nvPr/>
          </p:nvSpPr>
          <p:spPr>
            <a:xfrm>
              <a:off x="4848375" y="4440124"/>
              <a:ext cx="2504926" cy="713436"/>
            </a:xfrm>
            <a:prstGeom prst="roundRect">
              <a:avLst/>
            </a:prstGeom>
            <a:solidFill>
              <a:srgbClr val="F74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aseline="-25000" dirty="0"/>
            </a:p>
          </p:txBody>
        </p:sp>
        <p:sp>
          <p:nvSpPr>
            <p:cNvPr id="30" name="矩形 29"/>
            <p:cNvSpPr/>
            <p:nvPr/>
          </p:nvSpPr>
          <p:spPr>
            <a:xfrm>
              <a:off x="4964995" y="4526784"/>
              <a:ext cx="2330125" cy="465084"/>
            </a:xfrm>
            <a:prstGeom prst="rect">
              <a:avLst/>
            </a:prstGeom>
          </p:spPr>
          <p:txBody>
            <a:bodyPr wrap="none">
              <a:spAutoFit/>
            </a:bodyPr>
            <a:lstStyle/>
            <a:p>
              <a:pPr algn="ctr">
                <a:lnSpc>
                  <a:spcPts val="2000"/>
                </a:lnSpc>
              </a:pPr>
              <a:r>
                <a:rPr lang="zh-CN" altLang="en-US" sz="2800" b="1" baseline="-25000" dirty="0" smtClean="0">
                  <a:solidFill>
                    <a:schemeClr val="bg1"/>
                  </a:solidFill>
                  <a:latin typeface="+mn-ea"/>
                </a:rPr>
                <a:t>浙师大 朱慧慧</a:t>
              </a:r>
              <a:endParaRPr lang="zh-CN" altLang="en-US" sz="2800" b="1" baseline="-25000" dirty="0">
                <a:solidFill>
                  <a:schemeClr val="bg1"/>
                </a:solidFill>
                <a:latin typeface="+mn-ea"/>
              </a:endParaRPr>
            </a:p>
          </p:txBody>
        </p:sp>
      </p:grpSp>
      <p:sp>
        <p:nvSpPr>
          <p:cNvPr id="35" name="矩形: 圆顶角 34"/>
          <p:cNvSpPr/>
          <p:nvPr/>
        </p:nvSpPr>
        <p:spPr>
          <a:xfrm rot="10800000">
            <a:off x="3636281" y="1159268"/>
            <a:ext cx="1878695" cy="462364"/>
          </a:xfrm>
          <a:prstGeom prst="round2SameRect">
            <a:avLst>
              <a:gd name="adj1" fmla="val 21302"/>
              <a:gd name="adj2" fmla="val 0"/>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3" name="组合 2"/>
          <p:cNvGrpSpPr/>
          <p:nvPr/>
        </p:nvGrpSpPr>
        <p:grpSpPr>
          <a:xfrm>
            <a:off x="3636281" y="5206594"/>
            <a:ext cx="1878695" cy="586988"/>
            <a:chOff x="4848375" y="5799125"/>
            <a:chExt cx="2504926" cy="782650"/>
          </a:xfrm>
        </p:grpSpPr>
        <p:sp>
          <p:nvSpPr>
            <p:cNvPr id="36" name="矩形 35"/>
            <p:cNvSpPr/>
            <p:nvPr/>
          </p:nvSpPr>
          <p:spPr>
            <a:xfrm>
              <a:off x="4848375" y="6197600"/>
              <a:ext cx="2504926" cy="384175"/>
            </a:xfrm>
            <a:prstGeom prst="rect">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等腰三角形 36"/>
            <p:cNvSpPr/>
            <p:nvPr/>
          </p:nvSpPr>
          <p:spPr>
            <a:xfrm>
              <a:off x="5759985" y="5799125"/>
              <a:ext cx="690563" cy="399124"/>
            </a:xfrm>
            <a:prstGeom prst="triangle">
              <a:avLst/>
            </a:prstGeom>
            <a:solidFill>
              <a:srgbClr val="7AB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4" name="组合 3"/>
          <p:cNvGrpSpPr/>
          <p:nvPr/>
        </p:nvGrpSpPr>
        <p:grpSpPr>
          <a:xfrm>
            <a:off x="1800441" y="2007918"/>
            <a:ext cx="5567649" cy="1723517"/>
            <a:chOff x="2400588" y="1534224"/>
            <a:chExt cx="7423532" cy="2298022"/>
          </a:xfrm>
        </p:grpSpPr>
        <p:grpSp>
          <p:nvGrpSpPr>
            <p:cNvPr id="53" name="组合 52"/>
            <p:cNvGrpSpPr/>
            <p:nvPr/>
          </p:nvGrpSpPr>
          <p:grpSpPr>
            <a:xfrm>
              <a:off x="2400588" y="1534224"/>
              <a:ext cx="1795213" cy="2238682"/>
              <a:chOff x="-1707351" y="3178155"/>
              <a:chExt cx="1338966" cy="1669729"/>
            </a:xfrm>
          </p:grpSpPr>
          <p:pic>
            <p:nvPicPr>
              <p:cNvPr id="51" name="图片 5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360720">
                <a:off x="-1839893" y="3778712"/>
                <a:ext cx="1201714" cy="936630"/>
              </a:xfrm>
              <a:prstGeom prst="rect">
                <a:avLst/>
              </a:prstGeom>
            </p:spPr>
          </p:pic>
          <p:grpSp>
            <p:nvGrpSpPr>
              <p:cNvPr id="52" name="组合 51"/>
              <p:cNvGrpSpPr/>
              <p:nvPr/>
            </p:nvGrpSpPr>
            <p:grpSpPr>
              <a:xfrm>
                <a:off x="-1614016" y="3178155"/>
                <a:ext cx="1245631" cy="1512324"/>
                <a:chOff x="-1614016" y="3178155"/>
                <a:chExt cx="1245631" cy="1512324"/>
              </a:xfrm>
            </p:grpSpPr>
            <p:pic>
              <p:nvPicPr>
                <p:cNvPr id="50" name="图片 4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868440" flipH="1">
                  <a:off x="-1520622" y="3478369"/>
                  <a:ext cx="1392582" cy="911893"/>
                </a:xfrm>
                <a:prstGeom prst="rect">
                  <a:avLst/>
                </a:prstGeom>
              </p:spPr>
            </p:pic>
            <p:pic>
              <p:nvPicPr>
                <p:cNvPr id="49" name="图片 4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985227">
                  <a:off x="-1614016" y="3178155"/>
                  <a:ext cx="863140" cy="1512324"/>
                </a:xfrm>
                <a:prstGeom prst="rect">
                  <a:avLst/>
                </a:prstGeom>
              </p:spPr>
            </p:pic>
          </p:grpSp>
        </p:grpSp>
        <p:grpSp>
          <p:nvGrpSpPr>
            <p:cNvPr id="54" name="组合 53"/>
            <p:cNvGrpSpPr/>
            <p:nvPr/>
          </p:nvGrpSpPr>
          <p:grpSpPr>
            <a:xfrm flipH="1">
              <a:off x="8028907" y="1593564"/>
              <a:ext cx="1795213" cy="2238682"/>
              <a:chOff x="-1707351" y="3178155"/>
              <a:chExt cx="1338966" cy="1669729"/>
            </a:xfrm>
          </p:grpSpPr>
          <p:pic>
            <p:nvPicPr>
              <p:cNvPr id="55" name="图片 5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360720">
                <a:off x="-1839893" y="3778712"/>
                <a:ext cx="1201714" cy="936630"/>
              </a:xfrm>
              <a:prstGeom prst="rect">
                <a:avLst/>
              </a:prstGeom>
            </p:spPr>
          </p:pic>
          <p:grpSp>
            <p:nvGrpSpPr>
              <p:cNvPr id="56" name="组合 55"/>
              <p:cNvGrpSpPr/>
              <p:nvPr/>
            </p:nvGrpSpPr>
            <p:grpSpPr>
              <a:xfrm>
                <a:off x="-1614016" y="3178155"/>
                <a:ext cx="1245631" cy="1512324"/>
                <a:chOff x="-1614016" y="3178155"/>
                <a:chExt cx="1245631" cy="1512324"/>
              </a:xfrm>
            </p:grpSpPr>
            <p:pic>
              <p:nvPicPr>
                <p:cNvPr id="57" name="图片 5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868440" flipH="1">
                  <a:off x="-1520622" y="3478369"/>
                  <a:ext cx="1392582" cy="911893"/>
                </a:xfrm>
                <a:prstGeom prst="rect">
                  <a:avLst/>
                </a:prstGeom>
              </p:spPr>
            </p:pic>
            <p:pic>
              <p:nvPicPr>
                <p:cNvPr id="58" name="图片 5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985227">
                  <a:off x="-1614016" y="3178155"/>
                  <a:ext cx="863140" cy="1512324"/>
                </a:xfrm>
                <a:prstGeom prst="rect">
                  <a:avLst/>
                </a:prstGeom>
              </p:spPr>
            </p:pic>
          </p:grpSp>
        </p:grpSp>
      </p:grpSp>
    </p:spTree>
  </p:cSld>
  <p:clrMapOvr>
    <a:masterClrMapping/>
  </p:clrMapOvr>
  <mc:AlternateContent xmlns:mc="http://schemas.openxmlformats.org/markup-compatibility/2006" xmlns:p14="http://schemas.microsoft.com/office/powerpoint/2010/main">
    <mc:Choice Requires="p14">
      <p:transition spd="slow" p14:dur="12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2" presetClass="entr" presetSubtype="1" fill="hold" grpId="0" nodeType="withEffect">
                                  <p:stCondLst>
                                    <p:cond delay="500"/>
                                  </p:stCondLst>
                                  <p:childTnLst>
                                    <p:set>
                                      <p:cBhvr>
                                        <p:cTn id="11" dur="1" fill="hold">
                                          <p:stCondLst>
                                            <p:cond delay="0"/>
                                          </p:stCondLst>
                                        </p:cTn>
                                        <p:tgtEl>
                                          <p:spTgt spid="35"/>
                                        </p:tgtEl>
                                        <p:attrNameLst>
                                          <p:attrName>style.visibility</p:attrName>
                                        </p:attrNameLst>
                                      </p:cBhvr>
                                      <p:to>
                                        <p:strVal val="visible"/>
                                      </p:to>
                                    </p:set>
                                    <p:animEffect transition="in" filter="wipe(up)">
                                      <p:cBhvr>
                                        <p:cTn id="12" dur="500"/>
                                        <p:tgtEl>
                                          <p:spTgt spid="35"/>
                                        </p:tgtEl>
                                      </p:cBhvr>
                                    </p:animEffect>
                                  </p:childTnLst>
                                </p:cTn>
                              </p:par>
                              <p:par>
                                <p:cTn id="13" presetID="22" presetClass="entr" presetSubtype="4" fill="hold" nodeType="withEffect">
                                  <p:stCondLst>
                                    <p:cond delay="100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par>
                                <p:cTn id="16" presetID="16" presetClass="entr" presetSubtype="37" fill="hold" nodeType="withEffect">
                                  <p:stCondLst>
                                    <p:cond delay="1500"/>
                                  </p:stCondLst>
                                  <p:childTnLst>
                                    <p:set>
                                      <p:cBhvr>
                                        <p:cTn id="17" dur="1" fill="hold">
                                          <p:stCondLst>
                                            <p:cond delay="0"/>
                                          </p:stCondLst>
                                        </p:cTn>
                                        <p:tgtEl>
                                          <p:spTgt spid="4"/>
                                        </p:tgtEl>
                                        <p:attrNameLst>
                                          <p:attrName>style.visibility</p:attrName>
                                        </p:attrNameLst>
                                      </p:cBhvr>
                                      <p:to>
                                        <p:strVal val="visible"/>
                                      </p:to>
                                    </p:set>
                                    <p:animEffect transition="in" filter="barn(outVertical)">
                                      <p:cBhvr>
                                        <p:cTn id="18" dur="500"/>
                                        <p:tgtEl>
                                          <p:spTgt spid="4"/>
                                        </p:tgtEl>
                                      </p:cBhvr>
                                    </p:animEffect>
                                  </p:childTnLst>
                                </p:cTn>
                              </p:par>
                              <p:par>
                                <p:cTn id="19" presetID="26" presetClass="entr" presetSubtype="0" fill="hold" grpId="0" nodeType="withEffect">
                                  <p:stCondLst>
                                    <p:cond delay="2750"/>
                                  </p:stCondLst>
                                  <p:iterate type="lt">
                                    <p:tmPct val="6000"/>
                                  </p:iterate>
                                  <p:childTnLst>
                                    <p:set>
                                      <p:cBhvr>
                                        <p:cTn id="20" dur="1" fill="hold">
                                          <p:stCondLst>
                                            <p:cond delay="0"/>
                                          </p:stCondLst>
                                        </p:cTn>
                                        <p:tgtEl>
                                          <p:spTgt spid="11"/>
                                        </p:tgtEl>
                                        <p:attrNameLst>
                                          <p:attrName>style.visibility</p:attrName>
                                        </p:attrNameLst>
                                      </p:cBhvr>
                                      <p:to>
                                        <p:strVal val="visible"/>
                                      </p:to>
                                    </p:set>
                                    <p:animEffect transition="in" filter="wipe(down)">
                                      <p:cBhvr>
                                        <p:cTn id="21" dur="406">
                                          <p:stCondLst>
                                            <p:cond delay="0"/>
                                          </p:stCondLst>
                                        </p:cTn>
                                        <p:tgtEl>
                                          <p:spTgt spid="11"/>
                                        </p:tgtEl>
                                      </p:cBhvr>
                                    </p:animEffect>
                                    <p:anim calcmode="lin" valueType="num">
                                      <p:cBhvr>
                                        <p:cTn id="22" dur="1275"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3" dur="465"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4" dur="465" tmFilter="0, 0; 0.125,0.2665; 0.25,0.4; 0.375,0.465; 0.5,0.5;  0.625,0.535; 0.75,0.6; 0.875,0.7335; 1,1">
                                          <p:stCondLst>
                                            <p:cond delay="465"/>
                                          </p:stCondLst>
                                        </p:cTn>
                                        <p:tgtEl>
                                          <p:spTgt spid="11"/>
                                        </p:tgtEl>
                                        <p:attrNameLst>
                                          <p:attrName>ppt_y</p:attrName>
                                        </p:attrNameLst>
                                      </p:cBhvr>
                                      <p:tavLst>
                                        <p:tav tm="0" fmla="#ppt_y-sin(pi*$)/9">
                                          <p:val>
                                            <p:fltVal val="0"/>
                                          </p:val>
                                        </p:tav>
                                        <p:tav tm="100000">
                                          <p:val>
                                            <p:fltVal val="1"/>
                                          </p:val>
                                        </p:tav>
                                      </p:tavLst>
                                    </p:anim>
                                    <p:anim calcmode="lin" valueType="num">
                                      <p:cBhvr>
                                        <p:cTn id="25" dur="232" tmFilter="0, 0; 0.125,0.2665; 0.25,0.4; 0.375,0.465; 0.5,0.5;  0.625,0.535; 0.75,0.6; 0.875,0.7335; 1,1">
                                          <p:stCondLst>
                                            <p:cond delay="927"/>
                                          </p:stCondLst>
                                        </p:cTn>
                                        <p:tgtEl>
                                          <p:spTgt spid="11"/>
                                        </p:tgtEl>
                                        <p:attrNameLst>
                                          <p:attrName>ppt_y</p:attrName>
                                        </p:attrNameLst>
                                      </p:cBhvr>
                                      <p:tavLst>
                                        <p:tav tm="0" fmla="#ppt_y-sin(pi*$)/27">
                                          <p:val>
                                            <p:fltVal val="0"/>
                                          </p:val>
                                        </p:tav>
                                        <p:tav tm="100000">
                                          <p:val>
                                            <p:fltVal val="1"/>
                                          </p:val>
                                        </p:tav>
                                      </p:tavLst>
                                    </p:anim>
                                    <p:anim calcmode="lin" valueType="num">
                                      <p:cBhvr>
                                        <p:cTn id="26" dur="115" tmFilter="0, 0; 0.125,0.2665; 0.25,0.4; 0.375,0.465; 0.5,0.5;  0.625,0.535; 0.75,0.6; 0.875,0.7335; 1,1">
                                          <p:stCondLst>
                                            <p:cond delay="1159"/>
                                          </p:stCondLst>
                                        </p:cTn>
                                        <p:tgtEl>
                                          <p:spTgt spid="11"/>
                                        </p:tgtEl>
                                        <p:attrNameLst>
                                          <p:attrName>ppt_y</p:attrName>
                                        </p:attrNameLst>
                                      </p:cBhvr>
                                      <p:tavLst>
                                        <p:tav tm="0" fmla="#ppt_y-sin(pi*$)/81">
                                          <p:val>
                                            <p:fltVal val="0"/>
                                          </p:val>
                                        </p:tav>
                                        <p:tav tm="100000">
                                          <p:val>
                                            <p:fltVal val="1"/>
                                          </p:val>
                                        </p:tav>
                                      </p:tavLst>
                                    </p:anim>
                                    <p:animScale>
                                      <p:cBhvr>
                                        <p:cTn id="27" dur="18">
                                          <p:stCondLst>
                                            <p:cond delay="455"/>
                                          </p:stCondLst>
                                        </p:cTn>
                                        <p:tgtEl>
                                          <p:spTgt spid="11"/>
                                        </p:tgtEl>
                                      </p:cBhvr>
                                      <p:to x="100000" y="60000"/>
                                    </p:animScale>
                                    <p:animScale>
                                      <p:cBhvr>
                                        <p:cTn id="28" dur="116" decel="50000">
                                          <p:stCondLst>
                                            <p:cond delay="473"/>
                                          </p:stCondLst>
                                        </p:cTn>
                                        <p:tgtEl>
                                          <p:spTgt spid="11"/>
                                        </p:tgtEl>
                                      </p:cBhvr>
                                      <p:to x="100000" y="100000"/>
                                    </p:animScale>
                                    <p:animScale>
                                      <p:cBhvr>
                                        <p:cTn id="29" dur="18">
                                          <p:stCondLst>
                                            <p:cond delay="918"/>
                                          </p:stCondLst>
                                        </p:cTn>
                                        <p:tgtEl>
                                          <p:spTgt spid="11"/>
                                        </p:tgtEl>
                                      </p:cBhvr>
                                      <p:to x="100000" y="80000"/>
                                    </p:animScale>
                                    <p:animScale>
                                      <p:cBhvr>
                                        <p:cTn id="30" dur="116" decel="50000">
                                          <p:stCondLst>
                                            <p:cond delay="937"/>
                                          </p:stCondLst>
                                        </p:cTn>
                                        <p:tgtEl>
                                          <p:spTgt spid="11"/>
                                        </p:tgtEl>
                                      </p:cBhvr>
                                      <p:to x="100000" y="100000"/>
                                    </p:animScale>
                                    <p:animScale>
                                      <p:cBhvr>
                                        <p:cTn id="31" dur="18">
                                          <p:stCondLst>
                                            <p:cond delay="1149"/>
                                          </p:stCondLst>
                                        </p:cTn>
                                        <p:tgtEl>
                                          <p:spTgt spid="11"/>
                                        </p:tgtEl>
                                      </p:cBhvr>
                                      <p:to x="100000" y="90000"/>
                                    </p:animScale>
                                    <p:animScale>
                                      <p:cBhvr>
                                        <p:cTn id="32" dur="116" decel="50000">
                                          <p:stCondLst>
                                            <p:cond delay="1168"/>
                                          </p:stCondLst>
                                        </p:cTn>
                                        <p:tgtEl>
                                          <p:spTgt spid="11"/>
                                        </p:tgtEl>
                                      </p:cBhvr>
                                      <p:to x="100000" y="100000"/>
                                    </p:animScale>
                                    <p:animScale>
                                      <p:cBhvr>
                                        <p:cTn id="33" dur="18">
                                          <p:stCondLst>
                                            <p:cond delay="1266"/>
                                          </p:stCondLst>
                                        </p:cTn>
                                        <p:tgtEl>
                                          <p:spTgt spid="11"/>
                                        </p:tgtEl>
                                      </p:cBhvr>
                                      <p:to x="100000" y="95000"/>
                                    </p:animScale>
                                    <p:animScale>
                                      <p:cBhvr>
                                        <p:cTn id="34" dur="116" decel="50000">
                                          <p:stCondLst>
                                            <p:cond delay="1284"/>
                                          </p:stCondLst>
                                        </p:cTn>
                                        <p:tgtEl>
                                          <p:spTgt spid="11"/>
                                        </p:tgtEl>
                                      </p:cBhvr>
                                      <p:to x="100000" y="100000"/>
                                    </p:animScale>
                                  </p:childTnLst>
                                </p:cTn>
                              </p:par>
                              <p:par>
                                <p:cTn id="35" presetID="53" presetClass="entr" presetSubtype="16" fill="hold" nodeType="withEffect">
                                  <p:stCondLst>
                                    <p:cond delay="450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5" grpId="0" bldLvl="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783</TotalTime>
  <Words>1001</Words>
  <Application>Microsoft Office PowerPoint</Application>
  <PresentationFormat>全屏显示(4:3)</PresentationFormat>
  <Paragraphs>155</Paragraphs>
  <Slides>26</Slides>
  <Notes>26</Notes>
  <HiddenSlides>0</HiddenSlides>
  <MMClips>1</MMClips>
  <ScaleCrop>false</ScaleCrop>
  <HeadingPairs>
    <vt:vector size="6" baseType="variant">
      <vt:variant>
        <vt:lpstr>主题</vt:lpstr>
      </vt:variant>
      <vt:variant>
        <vt:i4>1</vt:i4>
      </vt:variant>
      <vt:variant>
        <vt:lpstr>嵌入 OLE 服务器</vt:lpstr>
      </vt:variant>
      <vt:variant>
        <vt:i4>2</vt:i4>
      </vt:variant>
      <vt:variant>
        <vt:lpstr>幻灯片标题</vt:lpstr>
      </vt:variant>
      <vt:variant>
        <vt:i4>26</vt:i4>
      </vt:variant>
    </vt:vector>
  </HeadingPairs>
  <TitlesOfParts>
    <vt:vector size="29" baseType="lpstr">
      <vt:lpstr>Office 主题​​</vt:lpstr>
      <vt:lpstr>BMP 图象</vt:lpstr>
      <vt:lpstr>Photo Editor 照片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小清新毕业答辩</dc:title>
  <dc:creator>zjc</dc:creator>
  <cp:lastModifiedBy>ASUS</cp:lastModifiedBy>
  <cp:revision>495</cp:revision>
  <dcterms:created xsi:type="dcterms:W3CDTF">2018-01-07T13:00:00Z</dcterms:created>
  <dcterms:modified xsi:type="dcterms:W3CDTF">2018-09-03T12:30:59Z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