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1127" r:id="rId3"/>
    <p:sldId id="1039" r:id="rId5"/>
    <p:sldId id="1054" r:id="rId6"/>
    <p:sldId id="1140" r:id="rId7"/>
    <p:sldId id="1143" r:id="rId8"/>
    <p:sldId id="1162" r:id="rId9"/>
    <p:sldId id="1156" r:id="rId10"/>
    <p:sldId id="1157" r:id="rId11"/>
    <p:sldId id="1158" r:id="rId12"/>
    <p:sldId id="1159" r:id="rId13"/>
    <p:sldId id="1160" r:id="rId14"/>
    <p:sldId id="1161" r:id="rId15"/>
    <p:sldId id="1142" r:id="rId16"/>
    <p:sldId id="1163" r:id="rId17"/>
    <p:sldId id="1164" r:id="rId18"/>
    <p:sldId id="1033" r:id="rId19"/>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443D"/>
    <a:srgbClr val="A2CDD2"/>
    <a:srgbClr val="7AB8BF"/>
    <a:srgbClr val="82BDFE"/>
    <a:srgbClr val="B2D6FE"/>
    <a:srgbClr val="5C92CF"/>
    <a:srgbClr val="FA938E"/>
    <a:srgbClr val="9CCBFE"/>
    <a:srgbClr val="AFD5D9"/>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845" autoAdjust="0"/>
    <p:restoredTop sz="90941" autoAdjust="0"/>
  </p:normalViewPr>
  <p:slideViewPr>
    <p:cSldViewPr snapToGrid="0" showGuides="1">
      <p:cViewPr>
        <p:scale>
          <a:sx n="33" d="100"/>
          <a:sy n="33" d="100"/>
        </p:scale>
        <p:origin x="2634" y="1668"/>
      </p:cViewPr>
      <p:guideLst>
        <p:guide orient="horz" pos="2149"/>
        <p:guide pos="280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13E272-A017-45D1-BF50-E01C56DEC43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5DD8BC-D6FC-4DC7-95EE-0B21F35818F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097" name="幻灯片图像占位符 1"/>
          <p:cNvSpPr>
            <a:spLocks noGrp="1" noRot="1" noChangeAspect="1"/>
          </p:cNvSpPr>
          <p:nvPr>
            <p:ph type="sldImg"/>
          </p:nvPr>
        </p:nvSpPr>
        <p:spPr/>
      </p:sp>
      <p:sp>
        <p:nvSpPr>
          <p:cNvPr id="4098" name="备注占位符 2"/>
          <p:cNvSpPr>
            <a:spLocks noGrp="1"/>
          </p:cNvSpPr>
          <p:nvPr>
            <p:ph type="body"/>
          </p:nvPr>
        </p:nvSpPr>
        <p:spPr/>
        <p:txBody>
          <a:bodyPr anchor="t"/>
          <a:p>
            <a:pPr lvl="0" indent="0"/>
            <a:endParaRPr lang="zh-CN" altLang="en-US"/>
          </a:p>
        </p:txBody>
      </p:sp>
      <p:sp>
        <p:nvSpPr>
          <p:cNvPr id="4099" name="灯片编号占位符 3"/>
          <p:cNvSpPr>
            <a:spLocks noGrp="1"/>
          </p:cNvSpPr>
          <p:nvPr>
            <p:ph type="sldNum" sz="quarter"/>
          </p:nvPr>
        </p:nvSpPr>
        <p:spPr>
          <a:xfrm>
            <a:off x="3883025" y="8686800"/>
            <a:ext cx="2974975" cy="457200"/>
          </a:xfrm>
          <a:prstGeom prst="rect">
            <a:avLst/>
          </a:prstGeom>
          <a:noFill/>
          <a:ln w="9525">
            <a:noFill/>
          </a:ln>
        </p:spPr>
        <p:txBody>
          <a:bodyPr anchor="t"/>
          <a:p>
            <a:pPr lvl="0" indent="0"/>
            <a:fld id="{9A0DB2DC-4C9A-4742-B13C-FB6460FD3503}" type="slidenum">
              <a:rPr lang="zh-CN" altLang="en-US"/>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097" name="幻灯片图像占位符 1"/>
          <p:cNvSpPr>
            <a:spLocks noGrp="1" noRot="1" noChangeAspect="1"/>
          </p:cNvSpPr>
          <p:nvPr>
            <p:ph type="sldImg"/>
          </p:nvPr>
        </p:nvSpPr>
        <p:spPr/>
      </p:sp>
      <p:sp>
        <p:nvSpPr>
          <p:cNvPr id="4098" name="备注占位符 2"/>
          <p:cNvSpPr>
            <a:spLocks noGrp="1"/>
          </p:cNvSpPr>
          <p:nvPr>
            <p:ph type="body"/>
          </p:nvPr>
        </p:nvSpPr>
        <p:spPr/>
        <p:txBody>
          <a:bodyPr anchor="t"/>
          <a:p>
            <a:pPr lvl="0" indent="0"/>
            <a:endParaRPr lang="zh-CN" altLang="en-US"/>
          </a:p>
        </p:txBody>
      </p:sp>
      <p:sp>
        <p:nvSpPr>
          <p:cNvPr id="4099" name="灯片编号占位符 3"/>
          <p:cNvSpPr>
            <a:spLocks noGrp="1"/>
          </p:cNvSpPr>
          <p:nvPr>
            <p:ph type="sldNum" sz="quarter"/>
          </p:nvPr>
        </p:nvSpPr>
        <p:spPr>
          <a:xfrm>
            <a:off x="3883025" y="8686800"/>
            <a:ext cx="2974975" cy="457200"/>
          </a:xfrm>
          <a:prstGeom prst="rect">
            <a:avLst/>
          </a:prstGeom>
          <a:noFill/>
          <a:ln w="9525">
            <a:noFill/>
          </a:ln>
        </p:spPr>
        <p:txBody>
          <a:bodyPr anchor="t"/>
          <a:p>
            <a:pPr lvl="0" indent="0"/>
            <a:fld id="{9A0DB2DC-4C9A-4742-B13C-FB6460FD3503}" type="slidenum">
              <a:rPr lang="zh-CN" altLang="en-US"/>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DD8BC-D6FC-4DC7-95EE-0B21F35818F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EE8C1BB4-362A-4FA9-8DB1-67ED03367B5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F8A68BC-99F0-46F7-8FC8-CC50DBF267E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checker/>
      </p:transition>
    </mc:Choice>
    <mc:Fallback>
      <p:transition>
        <p:checker/>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EE8C1BB4-362A-4FA9-8DB1-67ED03367B5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F8A68BC-99F0-46F7-8FC8-CC50DBF267E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checker/>
      </p:transition>
    </mc:Choice>
    <mc:Fallback>
      <p:transition>
        <p:checker/>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EE8C1BB4-362A-4FA9-8DB1-67ED03367B5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F8A68BC-99F0-46F7-8FC8-CC50DBF267E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checker/>
      </p:transition>
    </mc:Choice>
    <mc:Fallback>
      <p:transition>
        <p:checker/>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628650" y="1825625"/>
            <a:ext cx="38862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4629150" y="1825625"/>
            <a:ext cx="38862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EE8C1BB4-362A-4FA9-8DB1-67ED03367B5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F8A68BC-99F0-46F7-8FC8-CC50DBF267E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checker/>
      </p:transition>
    </mc:Choice>
    <mc:Fallback>
      <p:transition>
        <p:checker/>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629841"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629841" y="2505075"/>
            <a:ext cx="3868340"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4629150" y="2505075"/>
            <a:ext cx="3887391"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EE8C1BB4-362A-4FA9-8DB1-67ED03367B5F}"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F8A68BC-99F0-46F7-8FC8-CC50DBF267E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checker/>
      </p:transition>
    </mc:Choice>
    <mc:Fallback>
      <p:transition>
        <p:checker/>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EE8C1BB4-362A-4FA9-8DB1-67ED03367B5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F8A68BC-99F0-46F7-8FC8-CC50DBF267E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checker/>
      </p:transition>
    </mc:Choice>
    <mc:Fallback>
      <p:transition>
        <p:checker/>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E8C1BB4-362A-4FA9-8DB1-67ED03367B5F}"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F8A68BC-99F0-46F7-8FC8-CC50DBF267E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checker/>
      </p:transition>
    </mc:Choice>
    <mc:Fallback>
      <p:transition>
        <p:checker/>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3887391"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EE8C1BB4-362A-4FA9-8DB1-67ED03367B5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F8A68BC-99F0-46F7-8FC8-CC50DBF267E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checker/>
      </p:transition>
    </mc:Choice>
    <mc:Fallback>
      <p:transition>
        <p:checker/>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3887391"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EE8C1BB4-362A-4FA9-8DB1-67ED03367B5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F8A68BC-99F0-46F7-8FC8-CC50DBF267E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checker/>
      </p:transition>
    </mc:Choice>
    <mc:Fallback>
      <p:transition>
        <p:checker/>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EE8C1BB4-362A-4FA9-8DB1-67ED03367B5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F8A68BC-99F0-46F7-8FC8-CC50DBF267E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checker/>
      </p:transition>
    </mc:Choice>
    <mc:Fallback>
      <p:transition>
        <p:checker/>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628650" y="365125"/>
            <a:ext cx="5800725"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EE8C1BB4-362A-4FA9-8DB1-67ED03367B5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F8A68BC-99F0-46F7-8FC8-CC50DBF267E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checker/>
      </p:transition>
    </mc:Choice>
    <mc:Fallback>
      <p:transition>
        <p:checker/>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8C1BB4-362A-4FA9-8DB1-67ED03367B5F}" type="datetimeFigureOut">
              <a:rPr lang="zh-CN" altLang="en-US" smtClean="0"/>
            </a:fld>
            <a:endParaRPr lang="zh-CN" altLang="en-US"/>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8A68BC-99F0-46F7-8FC8-CC50DBF267E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p14:dur="500">
        <p:checker/>
      </p:transition>
    </mc:Choice>
    <mc:Fallback>
      <p:transition>
        <p:checker/>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1.xml"/><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073" name="组合 1"/>
          <p:cNvGrpSpPr/>
          <p:nvPr/>
        </p:nvGrpSpPr>
        <p:grpSpPr>
          <a:xfrm>
            <a:off x="362268" y="535940"/>
            <a:ext cx="8459787" cy="5786438"/>
            <a:chOff x="442913" y="428624"/>
            <a:chExt cx="11280774" cy="5962652"/>
          </a:xfrm>
        </p:grpSpPr>
        <p:sp>
          <p:nvSpPr>
            <p:cNvPr id="9" name="矩形: 圆角 8"/>
            <p:cNvSpPr/>
            <p:nvPr/>
          </p:nvSpPr>
          <p:spPr>
            <a:xfrm>
              <a:off x="442913" y="5232043"/>
              <a:ext cx="1223962" cy="1159233"/>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0" name="矩形: 圆角 9"/>
            <p:cNvSpPr/>
            <p:nvPr/>
          </p:nvSpPr>
          <p:spPr>
            <a:xfrm>
              <a:off x="10499725" y="428624"/>
              <a:ext cx="1223962" cy="1159233"/>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7" name="矩形 6"/>
            <p:cNvSpPr/>
            <p:nvPr/>
          </p:nvSpPr>
          <p:spPr>
            <a:xfrm>
              <a:off x="673100" y="622300"/>
              <a:ext cx="10858500" cy="5575300"/>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3077" name="TextBox 4"/>
          <p:cNvSpPr txBox="1"/>
          <p:nvPr/>
        </p:nvSpPr>
        <p:spPr>
          <a:xfrm>
            <a:off x="2032635" y="2425065"/>
            <a:ext cx="5401945" cy="1630045"/>
          </a:xfrm>
          <a:prstGeom prst="rect">
            <a:avLst/>
          </a:prstGeom>
          <a:noFill/>
          <a:ln w="9525">
            <a:noFill/>
          </a:ln>
        </p:spPr>
        <p:txBody>
          <a:bodyPr wrap="square" anchor="t">
            <a:spAutoFit/>
          </a:bodyPr>
          <a:p>
            <a:pPr algn="ctr">
              <a:lnSpc>
                <a:spcPts val="6000"/>
              </a:lnSpc>
            </a:pPr>
            <a:r>
              <a:rPr lang="zh-CN" altLang="en-US" sz="3000" b="1" dirty="0">
                <a:solidFill>
                  <a:srgbClr val="0D0D0D"/>
                </a:solidFill>
                <a:latin typeface="黑体" panose="02010609060101010101" charset="-122"/>
                <a:ea typeface="黑体" panose="02010609060101010101" charset="-122"/>
              </a:rPr>
              <a:t>实验</a:t>
            </a:r>
            <a:r>
              <a:rPr lang="en-US" altLang="zh-CN" sz="3000" b="1" dirty="0">
                <a:solidFill>
                  <a:srgbClr val="0D0D0D"/>
                </a:solidFill>
                <a:latin typeface="黑体" panose="02010609060101010101" charset="-122"/>
                <a:ea typeface="黑体" panose="02010609060101010101" charset="-122"/>
              </a:rPr>
              <a:t>12</a:t>
            </a:r>
            <a:r>
              <a:rPr lang="zh-CN" altLang="en-US" sz="3000" b="1" dirty="0">
                <a:solidFill>
                  <a:srgbClr val="0D0D0D"/>
                </a:solidFill>
                <a:latin typeface="黑体" panose="02010609060101010101" charset="-122"/>
                <a:ea typeface="黑体" panose="02010609060101010101" charset="-122"/>
              </a:rPr>
              <a:t> </a:t>
            </a:r>
            <a:endParaRPr lang="zh-CN" altLang="en-US" sz="3000" b="1" dirty="0">
              <a:solidFill>
                <a:srgbClr val="0D0D0D"/>
              </a:solidFill>
              <a:latin typeface="黑体" panose="02010609060101010101" charset="-122"/>
              <a:ea typeface="黑体" panose="02010609060101010101" charset="-122"/>
            </a:endParaRPr>
          </a:p>
          <a:p>
            <a:pPr algn="ctr">
              <a:lnSpc>
                <a:spcPts val="6000"/>
              </a:lnSpc>
            </a:pPr>
            <a:r>
              <a:rPr lang="zh-CN" altLang="en-US" sz="3000" b="1" dirty="0">
                <a:solidFill>
                  <a:srgbClr val="0D0D0D"/>
                </a:solidFill>
                <a:latin typeface="黑体" panose="02010609060101010101" charset="-122"/>
                <a:ea typeface="黑体" panose="02010609060101010101" charset="-122"/>
              </a:rPr>
              <a:t>乳酸脱氢酶同工酶的分离</a:t>
            </a:r>
            <a:endParaRPr lang="zh-CN" altLang="en-US" sz="3000" b="1" dirty="0">
              <a:solidFill>
                <a:srgbClr val="0D0D0D"/>
              </a:solidFill>
              <a:latin typeface="黑体" panose="02010609060101010101" charset="-122"/>
              <a:ea typeface="黑体" panose="02010609060101010101" charset="-122"/>
            </a:endParaRPr>
          </a:p>
        </p:txBody>
      </p:sp>
      <p:sp>
        <p:nvSpPr>
          <p:cNvPr id="30" name="矩形 29"/>
          <p:cNvSpPr/>
          <p:nvPr/>
        </p:nvSpPr>
        <p:spPr>
          <a:xfrm>
            <a:off x="5337175" y="5270500"/>
            <a:ext cx="1184275" cy="346075"/>
          </a:xfrm>
          <a:prstGeom prst="rect">
            <a:avLst/>
          </a:prstGeom>
        </p:spPr>
        <p:txBody>
          <a:bodyPr wrap="square">
            <a:spAutoFit/>
          </a:bodyPr>
          <a:lstStyle/>
          <a:p>
            <a:pPr algn="ctr" fontAlgn="base">
              <a:lnSpc>
                <a:spcPts val="2000"/>
              </a:lnSpc>
            </a:pPr>
            <a:r>
              <a:rPr lang="zh-CN" altLang="en-US" sz="1350" b="1" strike="noStrike" baseline="-25000" noProof="1" dirty="0">
                <a:solidFill>
                  <a:schemeClr val="bg1"/>
                </a:solidFill>
                <a:latin typeface="+mn-ea"/>
                <a:ea typeface="宋体" panose="02010600030101010101" pitchFamily="2" charset="-122"/>
                <a:cs typeface="+mn-cs"/>
              </a:rPr>
              <a:t>经济管理学</a:t>
            </a:r>
            <a:endParaRPr lang="zh-CN" altLang="en-US" sz="1350" b="1" strike="noStrike" baseline="-25000" noProof="1" dirty="0">
              <a:solidFill>
                <a:schemeClr val="bg1"/>
              </a:solidFill>
              <a:latin typeface="+mn-ea"/>
            </a:endParaRPr>
          </a:p>
        </p:txBody>
      </p:sp>
      <p:sp>
        <p:nvSpPr>
          <p:cNvPr id="35" name="矩形: 圆顶角 34"/>
          <p:cNvSpPr/>
          <p:nvPr/>
        </p:nvSpPr>
        <p:spPr>
          <a:xfrm rot="10800000">
            <a:off x="3635375" y="549275"/>
            <a:ext cx="1879600" cy="596900"/>
          </a:xfrm>
          <a:prstGeom prst="round2SameRect">
            <a:avLst>
              <a:gd name="adj1" fmla="val 21302"/>
              <a:gd name="adj2" fmla="val 0"/>
            </a:avLst>
          </a:prstGeom>
          <a:solidFill>
            <a:srgbClr val="7AB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nvGrpSpPr>
          <p:cNvPr id="3080" name="组合 2"/>
          <p:cNvGrpSpPr/>
          <p:nvPr/>
        </p:nvGrpSpPr>
        <p:grpSpPr>
          <a:xfrm>
            <a:off x="3635375" y="5735638"/>
            <a:ext cx="1879600" cy="758825"/>
            <a:chOff x="4848375" y="5799125"/>
            <a:chExt cx="2504926" cy="782650"/>
          </a:xfrm>
        </p:grpSpPr>
        <p:sp>
          <p:nvSpPr>
            <p:cNvPr id="36" name="矩形 35"/>
            <p:cNvSpPr/>
            <p:nvPr/>
          </p:nvSpPr>
          <p:spPr>
            <a:xfrm>
              <a:off x="4848375" y="6197600"/>
              <a:ext cx="2504926" cy="384175"/>
            </a:xfrm>
            <a:prstGeom prst="rect">
              <a:avLst/>
            </a:prstGeom>
            <a:solidFill>
              <a:srgbClr val="7AB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37" name="等腰三角形 36"/>
            <p:cNvSpPr/>
            <p:nvPr/>
          </p:nvSpPr>
          <p:spPr>
            <a:xfrm>
              <a:off x="5759985" y="5799125"/>
              <a:ext cx="690563" cy="399124"/>
            </a:xfrm>
            <a:prstGeom prst="triangle">
              <a:avLst/>
            </a:prstGeom>
            <a:solidFill>
              <a:srgbClr val="7AB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grpSp>
        <p:nvGrpSpPr>
          <p:cNvPr id="3083" name="组合 3"/>
          <p:cNvGrpSpPr/>
          <p:nvPr/>
        </p:nvGrpSpPr>
        <p:grpSpPr>
          <a:xfrm>
            <a:off x="971550" y="2226310"/>
            <a:ext cx="7476490" cy="1875790"/>
            <a:chOff x="2400588" y="1534224"/>
            <a:chExt cx="7423532" cy="2298022"/>
          </a:xfrm>
        </p:grpSpPr>
        <p:grpSp>
          <p:nvGrpSpPr>
            <p:cNvPr id="3084" name="组合 52"/>
            <p:cNvGrpSpPr/>
            <p:nvPr/>
          </p:nvGrpSpPr>
          <p:grpSpPr>
            <a:xfrm>
              <a:off x="2400588" y="1534224"/>
              <a:ext cx="1795213" cy="2238682"/>
              <a:chOff x="-1707351" y="3178155"/>
              <a:chExt cx="1338966" cy="1669729"/>
            </a:xfrm>
          </p:grpSpPr>
          <p:pic>
            <p:nvPicPr>
              <p:cNvPr id="3085" name="图片 50"/>
              <p:cNvPicPr>
                <a:picLocks noChangeAspect="1"/>
              </p:cNvPicPr>
              <p:nvPr/>
            </p:nvPicPr>
            <p:blipFill>
              <a:blip r:embed="rId1"/>
              <a:stretch>
                <a:fillRect/>
              </a:stretch>
            </p:blipFill>
            <p:spPr>
              <a:xfrm rot="-7239280">
                <a:off x="-1839893" y="3778712"/>
                <a:ext cx="1201714" cy="936630"/>
              </a:xfrm>
              <a:prstGeom prst="rect">
                <a:avLst/>
              </a:prstGeom>
              <a:noFill/>
              <a:ln w="9525">
                <a:noFill/>
              </a:ln>
            </p:spPr>
          </p:pic>
          <p:grpSp>
            <p:nvGrpSpPr>
              <p:cNvPr id="3086" name="组合 51"/>
              <p:cNvGrpSpPr/>
              <p:nvPr/>
            </p:nvGrpSpPr>
            <p:grpSpPr>
              <a:xfrm>
                <a:off x="-1614016" y="3178155"/>
                <a:ext cx="1245631" cy="1512324"/>
                <a:chOff x="-1614016" y="3178155"/>
                <a:chExt cx="1245631" cy="1512324"/>
              </a:xfrm>
            </p:grpSpPr>
            <p:pic>
              <p:nvPicPr>
                <p:cNvPr id="3087" name="图片 49"/>
                <p:cNvPicPr>
                  <a:picLocks noChangeAspect="1"/>
                </p:cNvPicPr>
                <p:nvPr/>
              </p:nvPicPr>
              <p:blipFill>
                <a:blip r:embed="rId2"/>
                <a:stretch>
                  <a:fillRect/>
                </a:stretch>
              </p:blipFill>
              <p:spPr>
                <a:xfrm rot="3868440" flipH="1">
                  <a:off x="-1520621" y="3478368"/>
                  <a:ext cx="1392582" cy="911893"/>
                </a:xfrm>
                <a:prstGeom prst="rect">
                  <a:avLst/>
                </a:prstGeom>
                <a:noFill/>
                <a:ln w="9525">
                  <a:noFill/>
                </a:ln>
              </p:spPr>
            </p:pic>
            <p:pic>
              <p:nvPicPr>
                <p:cNvPr id="3088" name="图片 48"/>
                <p:cNvPicPr>
                  <a:picLocks noChangeAspect="1"/>
                </p:cNvPicPr>
                <p:nvPr/>
              </p:nvPicPr>
              <p:blipFill>
                <a:blip r:embed="rId3"/>
                <a:stretch>
                  <a:fillRect/>
                </a:stretch>
              </p:blipFill>
              <p:spPr>
                <a:xfrm rot="-2614773">
                  <a:off x="-1614016" y="3178155"/>
                  <a:ext cx="863140" cy="1512324"/>
                </a:xfrm>
                <a:prstGeom prst="rect">
                  <a:avLst/>
                </a:prstGeom>
                <a:noFill/>
                <a:ln w="9525">
                  <a:noFill/>
                </a:ln>
              </p:spPr>
            </p:pic>
          </p:grpSp>
        </p:grpSp>
        <p:grpSp>
          <p:nvGrpSpPr>
            <p:cNvPr id="3089" name="组合 53"/>
            <p:cNvGrpSpPr/>
            <p:nvPr/>
          </p:nvGrpSpPr>
          <p:grpSpPr>
            <a:xfrm flipH="1">
              <a:off x="8028907" y="1593564"/>
              <a:ext cx="1795213" cy="2238682"/>
              <a:chOff x="-1707351" y="3178155"/>
              <a:chExt cx="1338966" cy="1669729"/>
            </a:xfrm>
          </p:grpSpPr>
          <p:pic>
            <p:nvPicPr>
              <p:cNvPr id="3090" name="图片 54"/>
              <p:cNvPicPr>
                <a:picLocks noChangeAspect="1"/>
              </p:cNvPicPr>
              <p:nvPr/>
            </p:nvPicPr>
            <p:blipFill>
              <a:blip r:embed="rId1"/>
              <a:stretch>
                <a:fillRect/>
              </a:stretch>
            </p:blipFill>
            <p:spPr>
              <a:xfrm rot="-7239280">
                <a:off x="-1839893" y="3778712"/>
                <a:ext cx="1201714" cy="936630"/>
              </a:xfrm>
              <a:prstGeom prst="rect">
                <a:avLst/>
              </a:prstGeom>
              <a:noFill/>
              <a:ln w="9525">
                <a:noFill/>
              </a:ln>
            </p:spPr>
          </p:pic>
          <p:grpSp>
            <p:nvGrpSpPr>
              <p:cNvPr id="3091" name="组合 55"/>
              <p:cNvGrpSpPr/>
              <p:nvPr/>
            </p:nvGrpSpPr>
            <p:grpSpPr>
              <a:xfrm>
                <a:off x="-1614016" y="3178155"/>
                <a:ext cx="1245631" cy="1512324"/>
                <a:chOff x="-1614016" y="3178155"/>
                <a:chExt cx="1245631" cy="1512324"/>
              </a:xfrm>
            </p:grpSpPr>
            <p:pic>
              <p:nvPicPr>
                <p:cNvPr id="3092" name="图片 56"/>
                <p:cNvPicPr>
                  <a:picLocks noChangeAspect="1"/>
                </p:cNvPicPr>
                <p:nvPr/>
              </p:nvPicPr>
              <p:blipFill>
                <a:blip r:embed="rId2"/>
                <a:stretch>
                  <a:fillRect/>
                </a:stretch>
              </p:blipFill>
              <p:spPr>
                <a:xfrm rot="3868440" flipH="1">
                  <a:off x="-1520621" y="3478368"/>
                  <a:ext cx="1392582" cy="911893"/>
                </a:xfrm>
                <a:prstGeom prst="rect">
                  <a:avLst/>
                </a:prstGeom>
                <a:noFill/>
                <a:ln w="9525">
                  <a:noFill/>
                </a:ln>
              </p:spPr>
            </p:pic>
            <p:pic>
              <p:nvPicPr>
                <p:cNvPr id="3093" name="图片 57"/>
                <p:cNvPicPr>
                  <a:picLocks noChangeAspect="1"/>
                </p:cNvPicPr>
                <p:nvPr/>
              </p:nvPicPr>
              <p:blipFill>
                <a:blip r:embed="rId3"/>
                <a:stretch>
                  <a:fillRect/>
                </a:stretch>
              </p:blipFill>
              <p:spPr>
                <a:xfrm rot="-2614773">
                  <a:off x="-1614016" y="3178155"/>
                  <a:ext cx="863140" cy="1512324"/>
                </a:xfrm>
                <a:prstGeom prst="rect">
                  <a:avLst/>
                </a:prstGeom>
                <a:noFill/>
                <a:ln w="9525">
                  <a:noFill/>
                </a:ln>
              </p:spPr>
            </p:pic>
          </p:grpSp>
        </p:grpSp>
      </p:grpSp>
    </p:spTree>
  </p:cSld>
  <p:clrMapOvr>
    <a:masterClrMapping/>
  </p:clrMapOvr>
  <mc:AlternateContent xmlns:mc="http://schemas.openxmlformats.org/markup-compatibility/2006">
    <mc:Choice xmlns:p14="http://schemas.microsoft.com/office/powerpoint/2010/main" Requires="p14">
      <p:transition spd="med" p14:dur="750">
        <p:checker/>
      </p:transition>
    </mc:Choice>
    <mc:Fallback>
      <p:transition spd="med">
        <p:checker/>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073" name="组合 1"/>
          <p:cNvGrpSpPr/>
          <p:nvPr/>
        </p:nvGrpSpPr>
        <p:grpSpPr>
          <a:xfrm>
            <a:off x="334963" y="523875"/>
            <a:ext cx="8459787" cy="5786438"/>
            <a:chOff x="442913" y="428624"/>
            <a:chExt cx="11280774" cy="5962652"/>
          </a:xfrm>
        </p:grpSpPr>
        <p:sp>
          <p:nvSpPr>
            <p:cNvPr id="9" name="矩形: 圆角 8"/>
            <p:cNvSpPr/>
            <p:nvPr/>
          </p:nvSpPr>
          <p:spPr>
            <a:xfrm>
              <a:off x="442913" y="5232043"/>
              <a:ext cx="1223962" cy="1159233"/>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0" name="矩形: 圆角 9"/>
            <p:cNvSpPr/>
            <p:nvPr/>
          </p:nvSpPr>
          <p:spPr>
            <a:xfrm>
              <a:off x="10499725" y="428624"/>
              <a:ext cx="1223962" cy="1159233"/>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7" name="矩形 6"/>
            <p:cNvSpPr/>
            <p:nvPr/>
          </p:nvSpPr>
          <p:spPr>
            <a:xfrm>
              <a:off x="673100" y="622300"/>
              <a:ext cx="10858500" cy="5575300"/>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3077" name="TextBox 4"/>
          <p:cNvSpPr txBox="1"/>
          <p:nvPr/>
        </p:nvSpPr>
        <p:spPr>
          <a:xfrm>
            <a:off x="1870710" y="2092325"/>
            <a:ext cx="5401945" cy="860425"/>
          </a:xfrm>
          <a:prstGeom prst="rect">
            <a:avLst/>
          </a:prstGeom>
          <a:noFill/>
          <a:ln w="9525">
            <a:noFill/>
          </a:ln>
        </p:spPr>
        <p:txBody>
          <a:bodyPr wrap="square" anchor="t">
            <a:spAutoFit/>
          </a:bodyPr>
          <a:p>
            <a:pPr algn="ctr">
              <a:lnSpc>
                <a:spcPts val="6000"/>
              </a:lnSpc>
            </a:pPr>
            <a:r>
              <a:rPr sz="3600" b="1" dirty="0">
                <a:solidFill>
                  <a:srgbClr val="0D0D0D"/>
                </a:solidFill>
                <a:latin typeface="黑体" panose="02010609060101010101" charset="-122"/>
                <a:ea typeface="黑体" panose="02010609060101010101" charset="-122"/>
              </a:rPr>
              <a:t>实验目的</a:t>
            </a:r>
            <a:endParaRPr sz="3600" b="1" dirty="0">
              <a:solidFill>
                <a:srgbClr val="0D0D0D"/>
              </a:solidFill>
              <a:latin typeface="黑体" panose="02010609060101010101" charset="-122"/>
              <a:ea typeface="黑体" panose="02010609060101010101" charset="-122"/>
            </a:endParaRPr>
          </a:p>
        </p:txBody>
      </p:sp>
      <p:sp>
        <p:nvSpPr>
          <p:cNvPr id="30" name="矩形 29"/>
          <p:cNvSpPr/>
          <p:nvPr/>
        </p:nvSpPr>
        <p:spPr>
          <a:xfrm>
            <a:off x="5337175" y="5270500"/>
            <a:ext cx="1184275" cy="346075"/>
          </a:xfrm>
          <a:prstGeom prst="rect">
            <a:avLst/>
          </a:prstGeom>
        </p:spPr>
        <p:txBody>
          <a:bodyPr wrap="square">
            <a:spAutoFit/>
          </a:bodyPr>
          <a:lstStyle/>
          <a:p>
            <a:pPr algn="ctr" fontAlgn="base">
              <a:lnSpc>
                <a:spcPts val="2000"/>
              </a:lnSpc>
            </a:pPr>
            <a:r>
              <a:rPr lang="zh-CN" altLang="en-US" sz="1350" b="1" strike="noStrike" baseline="-25000" noProof="1" dirty="0">
                <a:solidFill>
                  <a:schemeClr val="bg1"/>
                </a:solidFill>
                <a:latin typeface="+mn-ea"/>
                <a:ea typeface="宋体" panose="02010600030101010101" pitchFamily="2" charset="-122"/>
                <a:cs typeface="+mn-cs"/>
              </a:rPr>
              <a:t>经济管理学</a:t>
            </a:r>
            <a:endParaRPr lang="zh-CN" altLang="en-US" sz="1350" b="1" strike="noStrike" baseline="-25000" noProof="1" dirty="0">
              <a:solidFill>
                <a:schemeClr val="bg1"/>
              </a:solidFill>
              <a:latin typeface="+mn-ea"/>
            </a:endParaRPr>
          </a:p>
        </p:txBody>
      </p:sp>
      <p:sp>
        <p:nvSpPr>
          <p:cNvPr id="35" name="矩形: 圆顶角 34"/>
          <p:cNvSpPr/>
          <p:nvPr/>
        </p:nvSpPr>
        <p:spPr>
          <a:xfrm rot="10800000">
            <a:off x="3635375" y="549275"/>
            <a:ext cx="1879600" cy="596900"/>
          </a:xfrm>
          <a:prstGeom prst="round2SameRect">
            <a:avLst>
              <a:gd name="adj1" fmla="val 21302"/>
              <a:gd name="adj2" fmla="val 0"/>
            </a:avLst>
          </a:prstGeom>
          <a:solidFill>
            <a:srgbClr val="7AB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nvGrpSpPr>
          <p:cNvPr id="3080" name="组合 2"/>
          <p:cNvGrpSpPr/>
          <p:nvPr/>
        </p:nvGrpSpPr>
        <p:grpSpPr>
          <a:xfrm>
            <a:off x="3635375" y="5735638"/>
            <a:ext cx="1879600" cy="758825"/>
            <a:chOff x="4848375" y="5799125"/>
            <a:chExt cx="2504926" cy="782650"/>
          </a:xfrm>
        </p:grpSpPr>
        <p:sp>
          <p:nvSpPr>
            <p:cNvPr id="36" name="矩形 35"/>
            <p:cNvSpPr/>
            <p:nvPr/>
          </p:nvSpPr>
          <p:spPr>
            <a:xfrm>
              <a:off x="4848375" y="6197600"/>
              <a:ext cx="2504926" cy="384175"/>
            </a:xfrm>
            <a:prstGeom prst="rect">
              <a:avLst/>
            </a:prstGeom>
            <a:solidFill>
              <a:srgbClr val="7AB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37" name="等腰三角形 36"/>
            <p:cNvSpPr/>
            <p:nvPr/>
          </p:nvSpPr>
          <p:spPr>
            <a:xfrm>
              <a:off x="5759985" y="5799125"/>
              <a:ext cx="690563" cy="399124"/>
            </a:xfrm>
            <a:prstGeom prst="triangle">
              <a:avLst/>
            </a:prstGeom>
            <a:solidFill>
              <a:srgbClr val="7AB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grpSp>
        <p:nvGrpSpPr>
          <p:cNvPr id="3083" name="组合 3"/>
          <p:cNvGrpSpPr/>
          <p:nvPr/>
        </p:nvGrpSpPr>
        <p:grpSpPr>
          <a:xfrm>
            <a:off x="1153160" y="1649095"/>
            <a:ext cx="6967220" cy="1748155"/>
            <a:chOff x="2400588" y="1534224"/>
            <a:chExt cx="7423532" cy="2298022"/>
          </a:xfrm>
        </p:grpSpPr>
        <p:grpSp>
          <p:nvGrpSpPr>
            <p:cNvPr id="3084" name="组合 52"/>
            <p:cNvGrpSpPr/>
            <p:nvPr/>
          </p:nvGrpSpPr>
          <p:grpSpPr>
            <a:xfrm>
              <a:off x="2400588" y="1534224"/>
              <a:ext cx="1795213" cy="2238682"/>
              <a:chOff x="-1707351" y="3178155"/>
              <a:chExt cx="1338966" cy="1669729"/>
            </a:xfrm>
          </p:grpSpPr>
          <p:pic>
            <p:nvPicPr>
              <p:cNvPr id="3085" name="图片 50"/>
              <p:cNvPicPr>
                <a:picLocks noChangeAspect="1"/>
              </p:cNvPicPr>
              <p:nvPr/>
            </p:nvPicPr>
            <p:blipFill>
              <a:blip r:embed="rId1"/>
              <a:stretch>
                <a:fillRect/>
              </a:stretch>
            </p:blipFill>
            <p:spPr>
              <a:xfrm rot="-7239280">
                <a:off x="-1839893" y="3778712"/>
                <a:ext cx="1201714" cy="936630"/>
              </a:xfrm>
              <a:prstGeom prst="rect">
                <a:avLst/>
              </a:prstGeom>
              <a:noFill/>
              <a:ln w="9525">
                <a:noFill/>
              </a:ln>
            </p:spPr>
          </p:pic>
          <p:grpSp>
            <p:nvGrpSpPr>
              <p:cNvPr id="3086" name="组合 51"/>
              <p:cNvGrpSpPr/>
              <p:nvPr/>
            </p:nvGrpSpPr>
            <p:grpSpPr>
              <a:xfrm>
                <a:off x="-1614016" y="3178155"/>
                <a:ext cx="1245631" cy="1512324"/>
                <a:chOff x="-1614016" y="3178155"/>
                <a:chExt cx="1245631" cy="1512324"/>
              </a:xfrm>
            </p:grpSpPr>
            <p:pic>
              <p:nvPicPr>
                <p:cNvPr id="3087" name="图片 49"/>
                <p:cNvPicPr>
                  <a:picLocks noChangeAspect="1"/>
                </p:cNvPicPr>
                <p:nvPr/>
              </p:nvPicPr>
              <p:blipFill>
                <a:blip r:embed="rId2"/>
                <a:stretch>
                  <a:fillRect/>
                </a:stretch>
              </p:blipFill>
              <p:spPr>
                <a:xfrm rot="3868440" flipH="1">
                  <a:off x="-1520621" y="3478368"/>
                  <a:ext cx="1392582" cy="911893"/>
                </a:xfrm>
                <a:prstGeom prst="rect">
                  <a:avLst/>
                </a:prstGeom>
                <a:noFill/>
                <a:ln w="9525">
                  <a:noFill/>
                </a:ln>
              </p:spPr>
            </p:pic>
            <p:pic>
              <p:nvPicPr>
                <p:cNvPr id="3088" name="图片 48"/>
                <p:cNvPicPr>
                  <a:picLocks noChangeAspect="1"/>
                </p:cNvPicPr>
                <p:nvPr/>
              </p:nvPicPr>
              <p:blipFill>
                <a:blip r:embed="rId3"/>
                <a:stretch>
                  <a:fillRect/>
                </a:stretch>
              </p:blipFill>
              <p:spPr>
                <a:xfrm rot="-2614773">
                  <a:off x="-1614016" y="3178155"/>
                  <a:ext cx="863140" cy="1512324"/>
                </a:xfrm>
                <a:prstGeom prst="rect">
                  <a:avLst/>
                </a:prstGeom>
                <a:noFill/>
                <a:ln w="9525">
                  <a:noFill/>
                </a:ln>
              </p:spPr>
            </p:pic>
          </p:grpSp>
        </p:grpSp>
        <p:grpSp>
          <p:nvGrpSpPr>
            <p:cNvPr id="3089" name="组合 53"/>
            <p:cNvGrpSpPr/>
            <p:nvPr/>
          </p:nvGrpSpPr>
          <p:grpSpPr>
            <a:xfrm flipH="1">
              <a:off x="8028907" y="1593564"/>
              <a:ext cx="1795213" cy="2238682"/>
              <a:chOff x="-1707351" y="3178155"/>
              <a:chExt cx="1338966" cy="1669729"/>
            </a:xfrm>
          </p:grpSpPr>
          <p:pic>
            <p:nvPicPr>
              <p:cNvPr id="3090" name="图片 54"/>
              <p:cNvPicPr>
                <a:picLocks noChangeAspect="1"/>
              </p:cNvPicPr>
              <p:nvPr/>
            </p:nvPicPr>
            <p:blipFill>
              <a:blip r:embed="rId1"/>
              <a:stretch>
                <a:fillRect/>
              </a:stretch>
            </p:blipFill>
            <p:spPr>
              <a:xfrm rot="-7239280">
                <a:off x="-1839893" y="3778712"/>
                <a:ext cx="1201714" cy="936630"/>
              </a:xfrm>
              <a:prstGeom prst="rect">
                <a:avLst/>
              </a:prstGeom>
              <a:noFill/>
              <a:ln w="9525">
                <a:noFill/>
              </a:ln>
            </p:spPr>
          </p:pic>
          <p:grpSp>
            <p:nvGrpSpPr>
              <p:cNvPr id="3091" name="组合 55"/>
              <p:cNvGrpSpPr/>
              <p:nvPr/>
            </p:nvGrpSpPr>
            <p:grpSpPr>
              <a:xfrm>
                <a:off x="-1614016" y="3178155"/>
                <a:ext cx="1245631" cy="1512324"/>
                <a:chOff x="-1614016" y="3178155"/>
                <a:chExt cx="1245631" cy="1512324"/>
              </a:xfrm>
            </p:grpSpPr>
            <p:pic>
              <p:nvPicPr>
                <p:cNvPr id="3092" name="图片 56"/>
                <p:cNvPicPr>
                  <a:picLocks noChangeAspect="1"/>
                </p:cNvPicPr>
                <p:nvPr/>
              </p:nvPicPr>
              <p:blipFill>
                <a:blip r:embed="rId2"/>
                <a:stretch>
                  <a:fillRect/>
                </a:stretch>
              </p:blipFill>
              <p:spPr>
                <a:xfrm rot="3868440" flipH="1">
                  <a:off x="-1520621" y="3478368"/>
                  <a:ext cx="1392582" cy="911893"/>
                </a:xfrm>
                <a:prstGeom prst="rect">
                  <a:avLst/>
                </a:prstGeom>
                <a:noFill/>
                <a:ln w="9525">
                  <a:noFill/>
                </a:ln>
              </p:spPr>
            </p:pic>
            <p:pic>
              <p:nvPicPr>
                <p:cNvPr id="3093" name="图片 57"/>
                <p:cNvPicPr>
                  <a:picLocks noChangeAspect="1"/>
                </p:cNvPicPr>
                <p:nvPr/>
              </p:nvPicPr>
              <p:blipFill>
                <a:blip r:embed="rId3"/>
                <a:stretch>
                  <a:fillRect/>
                </a:stretch>
              </p:blipFill>
              <p:spPr>
                <a:xfrm rot="-2614773">
                  <a:off x="-1614016" y="3178155"/>
                  <a:ext cx="863140" cy="1512324"/>
                </a:xfrm>
                <a:prstGeom prst="rect">
                  <a:avLst/>
                </a:prstGeom>
                <a:noFill/>
                <a:ln w="9525">
                  <a:noFill/>
                </a:ln>
              </p:spPr>
            </p:pic>
          </p:grpSp>
        </p:grpSp>
      </p:grpSp>
      <p:sp>
        <p:nvSpPr>
          <p:cNvPr id="3094" name="文本框 5"/>
          <p:cNvSpPr txBox="1"/>
          <p:nvPr/>
        </p:nvSpPr>
        <p:spPr>
          <a:xfrm>
            <a:off x="3778250" y="6126163"/>
            <a:ext cx="1603375" cy="368300"/>
          </a:xfrm>
          <a:prstGeom prst="rect">
            <a:avLst/>
          </a:prstGeom>
          <a:noFill/>
          <a:ln w="9525">
            <a:noFill/>
          </a:ln>
        </p:spPr>
        <p:txBody>
          <a:bodyPr wrap="square" anchor="t">
            <a:spAutoFit/>
          </a:bodyPr>
          <a:p>
            <a:r>
              <a:rPr lang="zh-CN" altLang="zh-CN" b="1">
                <a:solidFill>
                  <a:schemeClr val="bg1"/>
                </a:solidFill>
                <a:latin typeface="黑体" panose="02010609060101010101" charset="-122"/>
                <a:ea typeface="黑体" panose="02010609060101010101" charset="-122"/>
              </a:rPr>
              <a:t>浙江师范大学</a:t>
            </a:r>
            <a:endParaRPr lang="zh-CN" altLang="zh-CN" b="1">
              <a:solidFill>
                <a:schemeClr val="bg1"/>
              </a:solidFill>
              <a:latin typeface="黑体" panose="02010609060101010101" charset="-122"/>
              <a:ea typeface="黑体" panose="02010609060101010101" charset="-122"/>
            </a:endParaRPr>
          </a:p>
        </p:txBody>
      </p:sp>
      <p:sp>
        <p:nvSpPr>
          <p:cNvPr id="6" name="TextBox 4"/>
          <p:cNvSpPr txBox="1"/>
          <p:nvPr/>
        </p:nvSpPr>
        <p:spPr>
          <a:xfrm>
            <a:off x="1762125" y="3194050"/>
            <a:ext cx="6180455" cy="1383665"/>
          </a:xfrm>
          <a:prstGeom prst="rect">
            <a:avLst/>
          </a:prstGeom>
          <a:noFill/>
          <a:ln w="9525">
            <a:noFill/>
          </a:ln>
        </p:spPr>
        <p:txBody>
          <a:bodyPr wrap="square" anchor="t">
            <a:spAutoFit/>
          </a:bodyPr>
          <a:p>
            <a:pPr indent="457200" algn="l" fontAlgn="auto">
              <a:lnSpc>
                <a:spcPct val="150000"/>
              </a:lnSpc>
            </a:pPr>
            <a:r>
              <a:rPr sz="2800" b="1">
                <a:latin typeface="黑体" panose="02010609060101010101" charset="-122"/>
                <a:ea typeface="黑体" panose="02010609060101010101" charset="-122"/>
              </a:rPr>
              <a:t>1.进行</a:t>
            </a:r>
            <a:r>
              <a:rPr lang="zh-CN" altLang="en-US" sz="2800" b="1" dirty="0">
                <a:solidFill>
                  <a:srgbClr val="0D0D0D"/>
                </a:solidFill>
                <a:latin typeface="黑体" panose="02010609060101010101" charset="-122"/>
                <a:ea typeface="黑体" panose="02010609060101010101" charset="-122"/>
                <a:sym typeface="+mn-ea"/>
              </a:rPr>
              <a:t>乳酸脱氢酶同工酶的分离</a:t>
            </a:r>
            <a:endParaRPr sz="2800" b="1">
              <a:latin typeface="黑体" panose="02010609060101010101" charset="-122"/>
              <a:ea typeface="黑体" panose="02010609060101010101" charset="-122"/>
            </a:endParaRPr>
          </a:p>
          <a:p>
            <a:pPr indent="457200" algn="l" fontAlgn="auto">
              <a:lnSpc>
                <a:spcPct val="150000"/>
              </a:lnSpc>
            </a:pPr>
            <a:r>
              <a:rPr sz="2800" b="1">
                <a:latin typeface="黑体" panose="02010609060101010101" charset="-122"/>
                <a:ea typeface="黑体" panose="02010609060101010101" charset="-122"/>
              </a:rPr>
              <a:t>2.尝试</a:t>
            </a:r>
            <a:r>
              <a:rPr lang="zh-CN" sz="2800" b="1">
                <a:latin typeface="黑体" panose="02010609060101010101" charset="-122"/>
                <a:ea typeface="黑体" panose="02010609060101010101" charset="-122"/>
              </a:rPr>
              <a:t>蛋白质的电泳分离</a:t>
            </a:r>
            <a:endParaRPr lang="zh-CN" sz="2800" b="1">
              <a:latin typeface="黑体" panose="02010609060101010101" charset="-122"/>
              <a:ea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med" p14:dur="750">
        <p:checker/>
      </p:transition>
    </mc:Choice>
    <mc:Fallback>
      <p:transition spd="med">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sp>
        <p:nvSpPr>
          <p:cNvPr id="9" name="矩形: 圆角 8"/>
          <p:cNvSpPr/>
          <p:nvPr/>
        </p:nvSpPr>
        <p:spPr>
          <a:xfrm>
            <a:off x="332105" y="518477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0" name="矩形: 圆角 9"/>
          <p:cNvSpPr/>
          <p:nvPr/>
        </p:nvSpPr>
        <p:spPr>
          <a:xfrm>
            <a:off x="7874635" y="49593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7" name="矩形 6"/>
          <p:cNvSpPr/>
          <p:nvPr/>
        </p:nvSpPr>
        <p:spPr>
          <a:xfrm>
            <a:off x="504825" y="678180"/>
            <a:ext cx="8143875" cy="5501005"/>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1" name="TextBox 4"/>
          <p:cNvSpPr txBox="1"/>
          <p:nvPr/>
        </p:nvSpPr>
        <p:spPr>
          <a:xfrm>
            <a:off x="504825" y="1637665"/>
            <a:ext cx="3437255" cy="645160"/>
          </a:xfrm>
          <a:prstGeom prst="rect">
            <a:avLst/>
          </a:prstGeom>
          <a:noFill/>
          <a:ln w="9525">
            <a:noFill/>
          </a:ln>
        </p:spPr>
        <p:txBody>
          <a:bodyPr wrap="square" anchor="t">
            <a:spAutoFit/>
          </a:bodyPr>
          <a:p>
            <a:pPr indent="457200" algn="l" fontAlgn="auto">
              <a:lnSpc>
                <a:spcPct val="150000"/>
              </a:lnSpc>
            </a:pPr>
            <a:r>
              <a:rPr lang="zh-CN" altLang="en-US" sz="2400" b="1" dirty="0">
                <a:solidFill>
                  <a:srgbClr val="0D0D0D"/>
                </a:solidFill>
                <a:latin typeface="黑体" panose="02010609060101010101" charset="-122"/>
                <a:ea typeface="黑体" panose="02010609060101010101" charset="-122"/>
              </a:rPr>
              <a:t>1.乳酸脱氢酶</a:t>
            </a:r>
            <a:endParaRPr lang="zh-CN" altLang="en-US" sz="2400" b="1" dirty="0">
              <a:solidFill>
                <a:srgbClr val="0D0D0D"/>
              </a:solidFill>
              <a:latin typeface="黑体" panose="02010609060101010101" charset="-122"/>
              <a:ea typeface="黑体" panose="02010609060101010101" charset="-122"/>
            </a:endParaRPr>
          </a:p>
        </p:txBody>
      </p:sp>
      <p:sp>
        <p:nvSpPr>
          <p:cNvPr id="12" name="TextBox 4"/>
          <p:cNvSpPr txBox="1"/>
          <p:nvPr/>
        </p:nvSpPr>
        <p:spPr>
          <a:xfrm>
            <a:off x="866775" y="2216785"/>
            <a:ext cx="7420610" cy="1476375"/>
          </a:xfrm>
          <a:prstGeom prst="rect">
            <a:avLst/>
          </a:prstGeom>
          <a:noFill/>
          <a:ln w="9525">
            <a:noFill/>
          </a:ln>
        </p:spPr>
        <p:txBody>
          <a:bodyPr wrap="square" anchor="t">
            <a:spAutoFit/>
          </a:bodyPr>
          <a:p>
            <a:pPr indent="457200" algn="l" fontAlgn="auto">
              <a:lnSpc>
                <a:spcPct val="150000"/>
              </a:lnSpc>
            </a:pPr>
            <a:r>
              <a:rPr lang="zh-CN" altLang="en-US" sz="2000" b="1" dirty="0">
                <a:latin typeface="黑体" panose="02010609060101010101" charset="-122"/>
                <a:ea typeface="黑体" panose="02010609060101010101" charset="-122"/>
              </a:rPr>
              <a:t>乳酸脱氢酶(LDH或LD)</a:t>
            </a:r>
            <a:r>
              <a:rPr lang="zh-CN" altLang="en-US" sz="2000" b="1" dirty="0">
                <a:latin typeface="黑体" panose="02010609060101010101" charset="-122"/>
                <a:ea typeface="黑体" panose="02010609060101010101" charset="-122"/>
                <a:sym typeface="+mn-ea"/>
              </a:rPr>
              <a:t>，是动物组织中广泛存在的酶类，</a:t>
            </a:r>
            <a:r>
              <a:rPr lang="zh-CN" altLang="en-US" sz="2000" b="1" dirty="0">
                <a:latin typeface="黑体" panose="02010609060101010101" charset="-122"/>
                <a:ea typeface="黑体" panose="02010609060101010101" charset="-122"/>
              </a:rPr>
              <a:t>是参与糖酵解和糖异生工程中催化乳酸和丙酮酸之间氧化还原反应的重要酶类，在氧化型辅酶</a:t>
            </a:r>
            <a:r>
              <a:rPr lang="en-US" altLang="zh-CN" sz="2000" b="1" dirty="0">
                <a:latin typeface="黑体" panose="02010609060101010101" charset="-122"/>
                <a:ea typeface="黑体" panose="02010609060101010101" charset="-122"/>
              </a:rPr>
              <a:t>NAD</a:t>
            </a:r>
            <a:r>
              <a:rPr lang="en-US" altLang="zh-CN" sz="2000" b="1" baseline="30000" dirty="0">
                <a:latin typeface="黑体" panose="02010609060101010101" charset="-122"/>
                <a:ea typeface="黑体" panose="02010609060101010101" charset="-122"/>
              </a:rPr>
              <a:t>+</a:t>
            </a:r>
            <a:r>
              <a:rPr lang="zh-CN" altLang="en-US" sz="2000" b="1" dirty="0">
                <a:latin typeface="黑体" panose="02010609060101010101" charset="-122"/>
                <a:ea typeface="黑体" panose="02010609060101010101" charset="-122"/>
              </a:rPr>
              <a:t>存在下，</a:t>
            </a:r>
            <a:r>
              <a:rPr lang="zh-CN" altLang="en-US" sz="2000" b="1" dirty="0">
                <a:solidFill>
                  <a:srgbClr val="FF0000"/>
                </a:solidFill>
                <a:latin typeface="黑体" panose="02010609060101010101" charset="-122"/>
                <a:ea typeface="黑体" panose="02010609060101010101" charset="-122"/>
              </a:rPr>
              <a:t>使乳酸脱氢产生丙酮酸</a:t>
            </a:r>
            <a:r>
              <a:rPr lang="zh-CN" altLang="en-US" sz="2000" b="1" dirty="0">
                <a:latin typeface="黑体" panose="02010609060101010101" charset="-122"/>
                <a:ea typeface="黑体" panose="02010609060101010101" charset="-122"/>
              </a:rPr>
              <a:t>。</a:t>
            </a:r>
            <a:endParaRPr lang="zh-CN" altLang="en-US" sz="2000" b="1" dirty="0">
              <a:latin typeface="黑体" panose="02010609060101010101" charset="-122"/>
              <a:ea typeface="黑体" panose="02010609060101010101" charset="-122"/>
            </a:endParaRPr>
          </a:p>
        </p:txBody>
      </p:sp>
      <p:sp>
        <p:nvSpPr>
          <p:cNvPr id="4" name="TextBox 4"/>
          <p:cNvSpPr txBox="1"/>
          <p:nvPr/>
        </p:nvSpPr>
        <p:spPr>
          <a:xfrm>
            <a:off x="1029970" y="4299585"/>
            <a:ext cx="3042285" cy="553085"/>
          </a:xfrm>
          <a:prstGeom prst="rect">
            <a:avLst/>
          </a:prstGeom>
          <a:noFill/>
          <a:ln w="9525">
            <a:noFill/>
          </a:ln>
        </p:spPr>
        <p:txBody>
          <a:bodyPr wrap="square" anchor="t">
            <a:spAutoFit/>
          </a:bodyPr>
          <a:p>
            <a:pPr indent="457200" algn="l" fontAlgn="auto">
              <a:lnSpc>
                <a:spcPct val="150000"/>
              </a:lnSpc>
            </a:pPr>
            <a:r>
              <a:rPr lang="en-US" altLang="zh-CN" sz="2000" b="1" dirty="0">
                <a:latin typeface="黑体" panose="02010609060101010101" charset="-122"/>
                <a:ea typeface="黑体" panose="02010609060101010101" charset="-122"/>
              </a:rPr>
              <a:t>CH</a:t>
            </a:r>
            <a:r>
              <a:rPr lang="en-US" altLang="zh-CN" sz="2000" b="1" baseline="-25000" dirty="0">
                <a:latin typeface="黑体" panose="02010609060101010101" charset="-122"/>
                <a:ea typeface="黑体" panose="02010609060101010101" charset="-122"/>
              </a:rPr>
              <a:t>3</a:t>
            </a:r>
            <a:r>
              <a:rPr lang="en-US" altLang="zh-CN" sz="2000" b="1" dirty="0">
                <a:latin typeface="黑体" panose="02010609060101010101" charset="-122"/>
                <a:ea typeface="黑体" panose="02010609060101010101" charset="-122"/>
              </a:rPr>
              <a:t>-CHOH-COOH+NAD</a:t>
            </a:r>
            <a:r>
              <a:rPr lang="en-US" altLang="zh-CN" sz="2000" b="1" baseline="30000" dirty="0">
                <a:latin typeface="黑体" panose="02010609060101010101" charset="-122"/>
                <a:ea typeface="黑体" panose="02010609060101010101" charset="-122"/>
              </a:rPr>
              <a:t>+</a:t>
            </a:r>
            <a:endParaRPr lang="en-US" altLang="zh-CN" sz="2000" b="1" baseline="30000" dirty="0">
              <a:latin typeface="黑体" panose="02010609060101010101" charset="-122"/>
              <a:ea typeface="黑体" panose="02010609060101010101" charset="-122"/>
            </a:endParaRPr>
          </a:p>
        </p:txBody>
      </p:sp>
      <p:sp>
        <p:nvSpPr>
          <p:cNvPr id="5" name="TextBox 4"/>
          <p:cNvSpPr txBox="1"/>
          <p:nvPr/>
        </p:nvSpPr>
        <p:spPr>
          <a:xfrm>
            <a:off x="4450080" y="4299585"/>
            <a:ext cx="3757295" cy="553085"/>
          </a:xfrm>
          <a:prstGeom prst="rect">
            <a:avLst/>
          </a:prstGeom>
          <a:noFill/>
          <a:ln w="9525">
            <a:noFill/>
          </a:ln>
        </p:spPr>
        <p:txBody>
          <a:bodyPr wrap="square" anchor="t">
            <a:spAutoFit/>
          </a:bodyPr>
          <a:p>
            <a:pPr indent="457200" algn="l" fontAlgn="auto">
              <a:lnSpc>
                <a:spcPct val="150000"/>
              </a:lnSpc>
            </a:pPr>
            <a:r>
              <a:rPr lang="en-US" altLang="zh-CN" sz="2000" b="1" dirty="0">
                <a:latin typeface="黑体" panose="02010609060101010101" charset="-122"/>
                <a:ea typeface="黑体" panose="02010609060101010101" charset="-122"/>
              </a:rPr>
              <a:t>CH3-CO-COOH+NADH+H</a:t>
            </a:r>
            <a:r>
              <a:rPr lang="en-US" altLang="zh-CN" sz="2000" b="1" baseline="30000" dirty="0">
                <a:latin typeface="黑体" panose="02010609060101010101" charset="-122"/>
                <a:ea typeface="黑体" panose="02010609060101010101" charset="-122"/>
              </a:rPr>
              <a:t>+</a:t>
            </a:r>
            <a:endParaRPr lang="en-US" altLang="zh-CN" sz="2000" b="1" baseline="30000" dirty="0">
              <a:latin typeface="黑体" panose="02010609060101010101" charset="-122"/>
              <a:ea typeface="黑体" panose="02010609060101010101" charset="-122"/>
            </a:endParaRPr>
          </a:p>
        </p:txBody>
      </p:sp>
      <p:cxnSp>
        <p:nvCxnSpPr>
          <p:cNvPr id="6" name="直接箭头连接符 5"/>
          <p:cNvCxnSpPr/>
          <p:nvPr/>
        </p:nvCxnSpPr>
        <p:spPr>
          <a:xfrm flipV="1">
            <a:off x="4072255" y="4573270"/>
            <a:ext cx="738505" cy="5715"/>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TextBox 4"/>
          <p:cNvSpPr txBox="1"/>
          <p:nvPr/>
        </p:nvSpPr>
        <p:spPr>
          <a:xfrm>
            <a:off x="3690620" y="3969385"/>
            <a:ext cx="1120140" cy="511175"/>
          </a:xfrm>
          <a:prstGeom prst="rect">
            <a:avLst/>
          </a:prstGeom>
          <a:noFill/>
          <a:ln w="9525">
            <a:noFill/>
          </a:ln>
        </p:spPr>
        <p:txBody>
          <a:bodyPr wrap="square" anchor="t">
            <a:spAutoFit/>
          </a:bodyPr>
          <a:p>
            <a:pPr indent="457200" algn="l" fontAlgn="auto">
              <a:lnSpc>
                <a:spcPct val="150000"/>
              </a:lnSpc>
            </a:pPr>
            <a:r>
              <a:rPr lang="en-US" altLang="zh-CN" sz="2800" b="1" baseline="30000" dirty="0">
                <a:latin typeface="黑体" panose="02010609060101010101" charset="-122"/>
                <a:ea typeface="黑体" panose="02010609060101010101" charset="-122"/>
              </a:rPr>
              <a:t>LDH</a:t>
            </a:r>
            <a:endParaRPr lang="en-US" altLang="zh-CN" sz="2800" b="1" baseline="30000" dirty="0">
              <a:latin typeface="黑体" panose="02010609060101010101" charset="-122"/>
              <a:ea typeface="黑体" panose="02010609060101010101" charset="-122"/>
            </a:endParaRPr>
          </a:p>
        </p:txBody>
      </p:sp>
      <p:cxnSp>
        <p:nvCxnSpPr>
          <p:cNvPr id="14" name="直接箭头连接符 13"/>
          <p:cNvCxnSpPr/>
          <p:nvPr/>
        </p:nvCxnSpPr>
        <p:spPr>
          <a:xfrm flipH="1">
            <a:off x="4053840" y="4715510"/>
            <a:ext cx="774700" cy="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TextBox 4"/>
          <p:cNvSpPr txBox="1"/>
          <p:nvPr/>
        </p:nvSpPr>
        <p:spPr>
          <a:xfrm>
            <a:off x="504825" y="777240"/>
            <a:ext cx="2960370" cy="860425"/>
          </a:xfrm>
          <a:prstGeom prst="rect">
            <a:avLst/>
          </a:prstGeom>
          <a:noFill/>
          <a:ln w="9525">
            <a:noFill/>
          </a:ln>
        </p:spPr>
        <p:txBody>
          <a:bodyPr wrap="square" anchor="t">
            <a:spAutoFit/>
          </a:bodyPr>
          <a:p>
            <a:pPr algn="l">
              <a:lnSpc>
                <a:spcPts val="6000"/>
              </a:lnSpc>
            </a:pPr>
            <a:r>
              <a:rPr lang="zh-CN" altLang="en-US" sz="3000" b="1" dirty="0">
                <a:solidFill>
                  <a:srgbClr val="0D0D0D"/>
                </a:solidFill>
                <a:latin typeface="黑体" panose="02010609060101010101" charset="-122"/>
                <a:ea typeface="黑体" panose="02010609060101010101" charset="-122"/>
              </a:rPr>
              <a:t>一、基本概念</a:t>
            </a:r>
            <a:endParaRPr lang="zh-CN" altLang="en-US" sz="3000" b="1" dirty="0">
              <a:solidFill>
                <a:srgbClr val="0D0D0D"/>
              </a:soli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med" p14:dur="750">
        <p:checker/>
      </p:transition>
    </mc:Choice>
    <mc:Fallback>
      <p:transition spd="med">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4" grpId="0"/>
      <p:bldP spid="5"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sp>
        <p:nvSpPr>
          <p:cNvPr id="9" name="矩形: 圆角 8"/>
          <p:cNvSpPr/>
          <p:nvPr/>
        </p:nvSpPr>
        <p:spPr>
          <a:xfrm>
            <a:off x="332105" y="518477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0" name="矩形: 圆角 9"/>
          <p:cNvSpPr/>
          <p:nvPr/>
        </p:nvSpPr>
        <p:spPr>
          <a:xfrm>
            <a:off x="7874635" y="49593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7" name="矩形 6"/>
          <p:cNvSpPr/>
          <p:nvPr/>
        </p:nvSpPr>
        <p:spPr>
          <a:xfrm>
            <a:off x="504825" y="678180"/>
            <a:ext cx="8143875" cy="5501005"/>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1" name="TextBox 4"/>
          <p:cNvSpPr txBox="1"/>
          <p:nvPr/>
        </p:nvSpPr>
        <p:spPr>
          <a:xfrm>
            <a:off x="504825" y="1180465"/>
            <a:ext cx="3437255" cy="645160"/>
          </a:xfrm>
          <a:prstGeom prst="rect">
            <a:avLst/>
          </a:prstGeom>
          <a:noFill/>
          <a:ln w="9525">
            <a:noFill/>
          </a:ln>
        </p:spPr>
        <p:txBody>
          <a:bodyPr wrap="square" anchor="t">
            <a:spAutoFit/>
          </a:bodyPr>
          <a:p>
            <a:pPr indent="457200" algn="l" fontAlgn="auto">
              <a:lnSpc>
                <a:spcPct val="150000"/>
              </a:lnSpc>
            </a:pPr>
            <a:r>
              <a:rPr lang="en-US" altLang="zh-CN" sz="2400" b="1" dirty="0">
                <a:solidFill>
                  <a:srgbClr val="0D0D0D"/>
                </a:solidFill>
                <a:latin typeface="黑体" panose="02010609060101010101" charset="-122"/>
                <a:ea typeface="黑体" panose="02010609060101010101" charset="-122"/>
              </a:rPr>
              <a:t>2</a:t>
            </a:r>
            <a:r>
              <a:rPr lang="zh-CN" altLang="en-US" sz="2400" b="1" dirty="0">
                <a:solidFill>
                  <a:srgbClr val="0D0D0D"/>
                </a:solidFill>
                <a:latin typeface="黑体" panose="02010609060101010101" charset="-122"/>
                <a:ea typeface="黑体" panose="02010609060101010101" charset="-122"/>
              </a:rPr>
              <a:t>.同工酶</a:t>
            </a:r>
            <a:endParaRPr lang="zh-CN" altLang="en-US" sz="2400" b="1" dirty="0">
              <a:solidFill>
                <a:srgbClr val="0D0D0D"/>
              </a:solidFill>
              <a:latin typeface="黑体" panose="02010609060101010101" charset="-122"/>
              <a:ea typeface="黑体" panose="02010609060101010101" charset="-122"/>
            </a:endParaRPr>
          </a:p>
        </p:txBody>
      </p:sp>
      <p:sp>
        <p:nvSpPr>
          <p:cNvPr id="12" name="TextBox 4"/>
          <p:cNvSpPr txBox="1"/>
          <p:nvPr/>
        </p:nvSpPr>
        <p:spPr>
          <a:xfrm>
            <a:off x="866775" y="1825625"/>
            <a:ext cx="7420610" cy="1198880"/>
          </a:xfrm>
          <a:prstGeom prst="rect">
            <a:avLst/>
          </a:prstGeom>
          <a:noFill/>
          <a:ln w="9525">
            <a:noFill/>
          </a:ln>
        </p:spPr>
        <p:txBody>
          <a:bodyPr wrap="square" anchor="t">
            <a:spAutoFit/>
          </a:bodyPr>
          <a:p>
            <a:pPr indent="457200" algn="l" fontAlgn="auto">
              <a:lnSpc>
                <a:spcPct val="150000"/>
              </a:lnSpc>
            </a:pPr>
            <a:r>
              <a:rPr lang="zh-CN" altLang="en-US" sz="2400" b="1" dirty="0">
                <a:latin typeface="黑体" panose="02010609060101010101" charset="-122"/>
                <a:ea typeface="黑体" panose="02010609060101010101" charset="-122"/>
              </a:rPr>
              <a:t>能催化同一化学反应，但其酶蛋白的分子组成不同的一组酶</a:t>
            </a:r>
            <a:endParaRPr lang="zh-CN" altLang="en-US" sz="2400" b="1" dirty="0">
              <a:latin typeface="黑体" panose="02010609060101010101" charset="-122"/>
              <a:ea typeface="黑体" panose="02010609060101010101" charset="-122"/>
            </a:endParaRPr>
          </a:p>
        </p:txBody>
      </p:sp>
      <p:sp>
        <p:nvSpPr>
          <p:cNvPr id="8" name="TextBox 4"/>
          <p:cNvSpPr txBox="1"/>
          <p:nvPr/>
        </p:nvSpPr>
        <p:spPr>
          <a:xfrm>
            <a:off x="866775" y="3124835"/>
            <a:ext cx="7421245" cy="1198880"/>
          </a:xfrm>
          <a:prstGeom prst="rect">
            <a:avLst/>
          </a:prstGeom>
          <a:noFill/>
          <a:ln w="9525">
            <a:noFill/>
          </a:ln>
        </p:spPr>
        <p:txBody>
          <a:bodyPr wrap="square" anchor="t">
            <a:spAutoFit/>
          </a:bodyPr>
          <a:p>
            <a:pPr indent="457200" algn="l" fontAlgn="auto">
              <a:lnSpc>
                <a:spcPct val="150000"/>
              </a:lnSpc>
            </a:pPr>
            <a:r>
              <a:rPr lang="zh-CN" altLang="en-US" sz="2400" b="1" dirty="0">
                <a:solidFill>
                  <a:srgbClr val="0D0D0D"/>
                </a:solidFill>
                <a:latin typeface="黑体" panose="02010609060101010101" charset="-122"/>
                <a:ea typeface="黑体" panose="02010609060101010101" charset="-122"/>
              </a:rPr>
              <a:t>例如：</a:t>
            </a:r>
            <a:r>
              <a:rPr lang="en-US" altLang="zh-CN" sz="2400" b="1" dirty="0">
                <a:solidFill>
                  <a:srgbClr val="0D0D0D"/>
                </a:solidFill>
                <a:latin typeface="黑体" panose="02010609060101010101" charset="-122"/>
                <a:ea typeface="黑体" panose="02010609060101010101" charset="-122"/>
              </a:rPr>
              <a:t>LDH</a:t>
            </a:r>
            <a:r>
              <a:rPr lang="zh-CN" altLang="en-US" sz="2400" b="1" dirty="0">
                <a:solidFill>
                  <a:srgbClr val="0D0D0D"/>
                </a:solidFill>
                <a:latin typeface="黑体" panose="02010609060101010101" charset="-122"/>
                <a:ea typeface="黑体" panose="02010609060101010101" charset="-122"/>
              </a:rPr>
              <a:t>就是由</a:t>
            </a:r>
            <a:r>
              <a:rPr lang="en-US" altLang="zh-CN" sz="2400" b="1" dirty="0">
                <a:solidFill>
                  <a:srgbClr val="0D0D0D"/>
                </a:solidFill>
                <a:latin typeface="黑体" panose="02010609060101010101" charset="-122"/>
                <a:ea typeface="黑体" panose="02010609060101010101" charset="-122"/>
              </a:rPr>
              <a:t>2</a:t>
            </a:r>
            <a:r>
              <a:rPr lang="zh-CN" altLang="en-US" sz="2400" b="1" dirty="0">
                <a:solidFill>
                  <a:srgbClr val="0D0D0D"/>
                </a:solidFill>
                <a:latin typeface="黑体" panose="02010609060101010101" charset="-122"/>
                <a:ea typeface="黑体" panose="02010609060101010101" charset="-122"/>
              </a:rPr>
              <a:t>种亚基</a:t>
            </a:r>
            <a:r>
              <a:rPr lang="en-US" altLang="zh-CN" sz="2400" b="1" dirty="0">
                <a:solidFill>
                  <a:srgbClr val="0D0D0D"/>
                </a:solidFill>
                <a:latin typeface="黑体" panose="02010609060101010101" charset="-122"/>
                <a:ea typeface="黑体" panose="02010609060101010101" charset="-122"/>
              </a:rPr>
              <a:t>L</a:t>
            </a:r>
            <a:r>
              <a:rPr lang="zh-CN" altLang="en-US" sz="2400" b="1" dirty="0">
                <a:solidFill>
                  <a:srgbClr val="0D0D0D"/>
                </a:solidFill>
                <a:latin typeface="黑体" panose="02010609060101010101" charset="-122"/>
                <a:ea typeface="黑体" panose="02010609060101010101" charset="-122"/>
              </a:rPr>
              <a:t>和</a:t>
            </a:r>
            <a:r>
              <a:rPr lang="en-US" altLang="zh-CN" sz="2400" b="1" dirty="0">
                <a:solidFill>
                  <a:srgbClr val="0D0D0D"/>
                </a:solidFill>
                <a:latin typeface="黑体" panose="02010609060101010101" charset="-122"/>
                <a:ea typeface="黑体" panose="02010609060101010101" charset="-122"/>
              </a:rPr>
              <a:t>M</a:t>
            </a:r>
            <a:r>
              <a:rPr lang="zh-CN" altLang="en-US" sz="2400" b="1" dirty="0">
                <a:solidFill>
                  <a:srgbClr val="0D0D0D"/>
                </a:solidFill>
                <a:latin typeface="黑体" panose="02010609060101010101" charset="-122"/>
                <a:ea typeface="黑体" panose="02010609060101010101" charset="-122"/>
              </a:rPr>
              <a:t>以不同比例组成的四聚体，即</a:t>
            </a:r>
            <a:r>
              <a:rPr lang="en-US" altLang="zh-CN" sz="2400" b="1" dirty="0">
                <a:solidFill>
                  <a:srgbClr val="0D0D0D"/>
                </a:solidFill>
                <a:latin typeface="黑体" panose="02010609060101010101" charset="-122"/>
                <a:ea typeface="黑体" panose="02010609060101010101" charset="-122"/>
              </a:rPr>
              <a:t>H</a:t>
            </a:r>
            <a:r>
              <a:rPr lang="en-US" altLang="zh-CN" sz="2400" b="1" baseline="-25000" dirty="0">
                <a:solidFill>
                  <a:srgbClr val="0D0D0D"/>
                </a:solidFill>
                <a:latin typeface="黑体" panose="02010609060101010101" charset="-122"/>
                <a:ea typeface="黑体" panose="02010609060101010101" charset="-122"/>
              </a:rPr>
              <a:t>4</a:t>
            </a:r>
            <a:r>
              <a:rPr lang="zh-CN" altLang="en-US" sz="2400" b="1" dirty="0">
                <a:solidFill>
                  <a:srgbClr val="0D0D0D"/>
                </a:solidFill>
                <a:latin typeface="黑体" panose="02010609060101010101" charset="-122"/>
                <a:ea typeface="黑体" panose="02010609060101010101" charset="-122"/>
              </a:rPr>
              <a:t>、</a:t>
            </a:r>
            <a:r>
              <a:rPr lang="en-US" altLang="zh-CN" sz="2400" b="1" dirty="0">
                <a:solidFill>
                  <a:srgbClr val="0D0D0D"/>
                </a:solidFill>
                <a:latin typeface="黑体" panose="02010609060101010101" charset="-122"/>
                <a:ea typeface="黑体" panose="02010609060101010101" charset="-122"/>
              </a:rPr>
              <a:t>H</a:t>
            </a:r>
            <a:r>
              <a:rPr lang="en-US" altLang="zh-CN" sz="2400" b="1" baseline="-25000" dirty="0">
                <a:solidFill>
                  <a:srgbClr val="0D0D0D"/>
                </a:solidFill>
                <a:latin typeface="黑体" panose="02010609060101010101" charset="-122"/>
                <a:ea typeface="黑体" panose="02010609060101010101" charset="-122"/>
              </a:rPr>
              <a:t>3</a:t>
            </a:r>
            <a:r>
              <a:rPr lang="en-US" altLang="zh-CN" sz="2400" b="1" dirty="0">
                <a:solidFill>
                  <a:srgbClr val="0D0D0D"/>
                </a:solidFill>
                <a:latin typeface="黑体" panose="02010609060101010101" charset="-122"/>
                <a:ea typeface="黑体" panose="02010609060101010101" charset="-122"/>
              </a:rPr>
              <a:t>M</a:t>
            </a:r>
            <a:r>
              <a:rPr lang="zh-CN" altLang="en-US" sz="2400" b="1" dirty="0">
                <a:solidFill>
                  <a:srgbClr val="0D0D0D"/>
                </a:solidFill>
                <a:latin typeface="黑体" panose="02010609060101010101" charset="-122"/>
                <a:ea typeface="黑体" panose="02010609060101010101" charset="-122"/>
              </a:rPr>
              <a:t>、</a:t>
            </a:r>
            <a:r>
              <a:rPr lang="en-US" altLang="zh-CN" sz="2400" b="1" dirty="0">
                <a:solidFill>
                  <a:srgbClr val="0D0D0D"/>
                </a:solidFill>
                <a:latin typeface="黑体" panose="02010609060101010101" charset="-122"/>
                <a:ea typeface="黑体" panose="02010609060101010101" charset="-122"/>
              </a:rPr>
              <a:t>H</a:t>
            </a:r>
            <a:r>
              <a:rPr lang="en-US" altLang="zh-CN" sz="2400" b="1" baseline="-25000" dirty="0">
                <a:solidFill>
                  <a:srgbClr val="0D0D0D"/>
                </a:solidFill>
                <a:latin typeface="黑体" panose="02010609060101010101" charset="-122"/>
                <a:ea typeface="黑体" panose="02010609060101010101" charset="-122"/>
              </a:rPr>
              <a:t>2</a:t>
            </a:r>
            <a:r>
              <a:rPr lang="en-US" altLang="zh-CN" sz="2400" b="1" dirty="0">
                <a:solidFill>
                  <a:srgbClr val="0D0D0D"/>
                </a:solidFill>
                <a:latin typeface="黑体" panose="02010609060101010101" charset="-122"/>
                <a:ea typeface="黑体" panose="02010609060101010101" charset="-122"/>
              </a:rPr>
              <a:t>M</a:t>
            </a:r>
            <a:r>
              <a:rPr lang="en-US" altLang="zh-CN" sz="2400" b="1" baseline="-25000" dirty="0">
                <a:solidFill>
                  <a:srgbClr val="0D0D0D"/>
                </a:solidFill>
                <a:latin typeface="黑体" panose="02010609060101010101" charset="-122"/>
                <a:ea typeface="黑体" panose="02010609060101010101" charset="-122"/>
              </a:rPr>
              <a:t>2</a:t>
            </a:r>
            <a:r>
              <a:rPr lang="zh-CN" altLang="en-US" sz="2400" b="1" dirty="0">
                <a:solidFill>
                  <a:srgbClr val="0D0D0D"/>
                </a:solidFill>
                <a:latin typeface="黑体" panose="02010609060101010101" charset="-122"/>
                <a:ea typeface="黑体" panose="02010609060101010101" charset="-122"/>
              </a:rPr>
              <a:t>、</a:t>
            </a:r>
            <a:r>
              <a:rPr lang="en-US" altLang="zh-CN" sz="2400" b="1" dirty="0">
                <a:solidFill>
                  <a:srgbClr val="0D0D0D"/>
                </a:solidFill>
                <a:latin typeface="黑体" panose="02010609060101010101" charset="-122"/>
                <a:ea typeface="黑体" panose="02010609060101010101" charset="-122"/>
              </a:rPr>
              <a:t>HM</a:t>
            </a:r>
            <a:r>
              <a:rPr lang="en-US" altLang="zh-CN" sz="2400" b="1" baseline="-25000" dirty="0">
                <a:solidFill>
                  <a:srgbClr val="0D0D0D"/>
                </a:solidFill>
                <a:latin typeface="黑体" panose="02010609060101010101" charset="-122"/>
                <a:ea typeface="黑体" panose="02010609060101010101" charset="-122"/>
              </a:rPr>
              <a:t>3</a:t>
            </a:r>
            <a:r>
              <a:rPr lang="zh-CN" altLang="en-US" sz="2400" b="1" dirty="0">
                <a:solidFill>
                  <a:srgbClr val="0D0D0D"/>
                </a:solidFill>
                <a:latin typeface="黑体" panose="02010609060101010101" charset="-122"/>
                <a:ea typeface="黑体" panose="02010609060101010101" charset="-122"/>
              </a:rPr>
              <a:t>、</a:t>
            </a:r>
            <a:r>
              <a:rPr lang="en-US" altLang="zh-CN" sz="2400" b="1" dirty="0">
                <a:solidFill>
                  <a:srgbClr val="0D0D0D"/>
                </a:solidFill>
                <a:latin typeface="黑体" panose="02010609060101010101" charset="-122"/>
                <a:ea typeface="黑体" panose="02010609060101010101" charset="-122"/>
              </a:rPr>
              <a:t>M</a:t>
            </a:r>
            <a:r>
              <a:rPr lang="en-US" altLang="zh-CN" sz="2400" b="1" baseline="-25000" dirty="0">
                <a:solidFill>
                  <a:srgbClr val="0D0D0D"/>
                </a:solidFill>
                <a:latin typeface="黑体" panose="02010609060101010101" charset="-122"/>
                <a:ea typeface="黑体" panose="02010609060101010101" charset="-122"/>
              </a:rPr>
              <a:t>4</a:t>
            </a:r>
            <a:r>
              <a:rPr lang="zh-CN" altLang="en-US" sz="2400" b="1" dirty="0">
                <a:solidFill>
                  <a:srgbClr val="0D0D0D"/>
                </a:solidFill>
                <a:latin typeface="黑体" panose="02010609060101010101" charset="-122"/>
                <a:ea typeface="黑体" panose="02010609060101010101" charset="-122"/>
              </a:rPr>
              <a:t>共</a:t>
            </a:r>
            <a:r>
              <a:rPr lang="en-US" altLang="zh-CN" sz="2400" b="1" dirty="0">
                <a:solidFill>
                  <a:srgbClr val="0D0D0D"/>
                </a:solidFill>
                <a:latin typeface="黑体" panose="02010609060101010101" charset="-122"/>
                <a:ea typeface="黑体" panose="02010609060101010101" charset="-122"/>
              </a:rPr>
              <a:t>5</a:t>
            </a:r>
            <a:r>
              <a:rPr lang="zh-CN" altLang="en-US" sz="2400" b="1" dirty="0">
                <a:solidFill>
                  <a:srgbClr val="0D0D0D"/>
                </a:solidFill>
                <a:latin typeface="黑体" panose="02010609060101010101" charset="-122"/>
                <a:ea typeface="黑体" panose="02010609060101010101" charset="-122"/>
              </a:rPr>
              <a:t>种同工酶。</a:t>
            </a:r>
            <a:endParaRPr lang="zh-CN" altLang="en-US" sz="2400" b="1" dirty="0">
              <a:solidFill>
                <a:srgbClr val="0D0D0D"/>
              </a:soli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med" p14:dur="750">
        <p:checker/>
      </p:transition>
    </mc:Choice>
    <mc:Fallback>
      <p:transition spd="med">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sp>
        <p:nvSpPr>
          <p:cNvPr id="9" name="矩形: 圆角 8"/>
          <p:cNvSpPr/>
          <p:nvPr/>
        </p:nvSpPr>
        <p:spPr>
          <a:xfrm>
            <a:off x="332105" y="518477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0" name="矩形: 圆角 9"/>
          <p:cNvSpPr/>
          <p:nvPr/>
        </p:nvSpPr>
        <p:spPr>
          <a:xfrm>
            <a:off x="7874635" y="49593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7" name="矩形 6"/>
          <p:cNvSpPr/>
          <p:nvPr/>
        </p:nvSpPr>
        <p:spPr>
          <a:xfrm>
            <a:off x="504825" y="678180"/>
            <a:ext cx="8143875" cy="5501005"/>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2" name="TextBox 4"/>
          <p:cNvSpPr txBox="1"/>
          <p:nvPr/>
        </p:nvSpPr>
        <p:spPr>
          <a:xfrm>
            <a:off x="866775" y="1691005"/>
            <a:ext cx="7420610" cy="1476375"/>
          </a:xfrm>
          <a:prstGeom prst="rect">
            <a:avLst/>
          </a:prstGeom>
          <a:noFill/>
          <a:ln w="9525">
            <a:noFill/>
          </a:ln>
        </p:spPr>
        <p:txBody>
          <a:bodyPr wrap="square" anchor="t">
            <a:spAutoFit/>
          </a:bodyPr>
          <a:p>
            <a:pPr indent="457200" algn="l" fontAlgn="auto">
              <a:lnSpc>
                <a:spcPct val="150000"/>
              </a:lnSpc>
            </a:pPr>
            <a:r>
              <a:rPr lang="zh-CN" altLang="en-US" sz="2000" b="1" dirty="0">
                <a:latin typeface="黑体" panose="02010609060101010101" charset="-122"/>
                <a:ea typeface="黑体" panose="02010609060101010101" charset="-122"/>
              </a:rPr>
              <a:t>用聚丙烯酰胺电泳法分离</a:t>
            </a:r>
            <a:r>
              <a:rPr lang="zh-CN" altLang="en-US" sz="2000" b="1" dirty="0">
                <a:latin typeface="黑体" panose="02010609060101010101" charset="-122"/>
                <a:ea typeface="黑体" panose="02010609060101010101" charset="-122"/>
                <a:sym typeface="+mn-ea"/>
              </a:rPr>
              <a:t>LDH的同工酶，用活性染色法呈现同工酶的区带。</a:t>
            </a:r>
            <a:endParaRPr lang="zh-CN" altLang="en-US" sz="2000" b="1" dirty="0">
              <a:latin typeface="黑体" panose="02010609060101010101" charset="-122"/>
              <a:ea typeface="黑体" panose="02010609060101010101" charset="-122"/>
              <a:sym typeface="+mn-ea"/>
            </a:endParaRPr>
          </a:p>
          <a:p>
            <a:pPr indent="457200" algn="l" fontAlgn="auto">
              <a:lnSpc>
                <a:spcPct val="150000"/>
              </a:lnSpc>
            </a:pPr>
            <a:endParaRPr lang="zh-CN" altLang="en-US" sz="2000" b="1" dirty="0">
              <a:latin typeface="黑体" panose="02010609060101010101" charset="-122"/>
              <a:ea typeface="黑体" panose="02010609060101010101" charset="-122"/>
              <a:sym typeface="+mn-ea"/>
            </a:endParaRPr>
          </a:p>
        </p:txBody>
      </p:sp>
      <p:sp>
        <p:nvSpPr>
          <p:cNvPr id="15" name="TextBox 4"/>
          <p:cNvSpPr txBox="1"/>
          <p:nvPr/>
        </p:nvSpPr>
        <p:spPr>
          <a:xfrm>
            <a:off x="504825" y="830580"/>
            <a:ext cx="2960370" cy="860425"/>
          </a:xfrm>
          <a:prstGeom prst="rect">
            <a:avLst/>
          </a:prstGeom>
          <a:noFill/>
          <a:ln w="9525">
            <a:noFill/>
          </a:ln>
        </p:spPr>
        <p:txBody>
          <a:bodyPr wrap="square" anchor="t">
            <a:spAutoFit/>
          </a:bodyPr>
          <a:p>
            <a:pPr algn="l">
              <a:lnSpc>
                <a:spcPts val="6000"/>
              </a:lnSpc>
            </a:pPr>
            <a:r>
              <a:rPr lang="zh-CN" altLang="en-US" sz="3000" b="1" dirty="0">
                <a:solidFill>
                  <a:srgbClr val="0D0D0D"/>
                </a:solidFill>
                <a:latin typeface="黑体" panose="02010609060101010101" charset="-122"/>
                <a:ea typeface="黑体" panose="02010609060101010101" charset="-122"/>
              </a:rPr>
              <a:t>二、实验内容</a:t>
            </a:r>
            <a:endParaRPr lang="zh-CN" altLang="en-US" sz="3000" b="1" dirty="0">
              <a:solidFill>
                <a:srgbClr val="0D0D0D"/>
              </a:solidFill>
              <a:latin typeface="黑体" panose="02010609060101010101" charset="-122"/>
              <a:ea typeface="黑体" panose="02010609060101010101" charset="-122"/>
            </a:endParaRPr>
          </a:p>
        </p:txBody>
      </p:sp>
      <p:sp>
        <p:nvSpPr>
          <p:cNvPr id="6" name="TextBox 4"/>
          <p:cNvSpPr txBox="1"/>
          <p:nvPr/>
        </p:nvSpPr>
        <p:spPr>
          <a:xfrm>
            <a:off x="504825" y="2749550"/>
            <a:ext cx="2960370" cy="860425"/>
          </a:xfrm>
          <a:prstGeom prst="rect">
            <a:avLst/>
          </a:prstGeom>
          <a:noFill/>
          <a:ln w="9525">
            <a:noFill/>
          </a:ln>
        </p:spPr>
        <p:txBody>
          <a:bodyPr wrap="square" anchor="t">
            <a:spAutoFit/>
          </a:bodyPr>
          <a:p>
            <a:pPr algn="l">
              <a:lnSpc>
                <a:spcPts val="6000"/>
              </a:lnSpc>
            </a:pPr>
            <a:r>
              <a:rPr lang="zh-CN" altLang="en-US" sz="3000" b="1" dirty="0">
                <a:solidFill>
                  <a:srgbClr val="0D0D0D"/>
                </a:solidFill>
                <a:latin typeface="黑体" panose="02010609060101010101" charset="-122"/>
                <a:ea typeface="黑体" panose="02010609060101010101" charset="-122"/>
              </a:rPr>
              <a:t>三、实验原理</a:t>
            </a:r>
            <a:endParaRPr lang="zh-CN" altLang="en-US" sz="3000" b="1" dirty="0">
              <a:solidFill>
                <a:srgbClr val="0D0D0D"/>
              </a:solidFill>
              <a:latin typeface="黑体" panose="02010609060101010101" charset="-122"/>
              <a:ea typeface="黑体" panose="02010609060101010101" charset="-122"/>
            </a:endParaRPr>
          </a:p>
        </p:txBody>
      </p:sp>
      <p:sp>
        <p:nvSpPr>
          <p:cNvPr id="8" name="TextBox 4"/>
          <p:cNvSpPr txBox="1"/>
          <p:nvPr/>
        </p:nvSpPr>
        <p:spPr>
          <a:xfrm>
            <a:off x="504825" y="3528060"/>
            <a:ext cx="7420610" cy="553085"/>
          </a:xfrm>
          <a:prstGeom prst="rect">
            <a:avLst/>
          </a:prstGeom>
          <a:noFill/>
          <a:ln w="9525">
            <a:noFill/>
          </a:ln>
        </p:spPr>
        <p:txBody>
          <a:bodyPr wrap="square" anchor="t">
            <a:spAutoFit/>
          </a:bodyPr>
          <a:p>
            <a:pPr indent="457200" algn="l" fontAlgn="auto">
              <a:lnSpc>
                <a:spcPct val="150000"/>
              </a:lnSpc>
            </a:pPr>
            <a:r>
              <a:rPr lang="zh-CN" altLang="en-US" sz="2000" b="1" dirty="0">
                <a:solidFill>
                  <a:srgbClr val="FF0000"/>
                </a:solidFill>
                <a:latin typeface="黑体" panose="02010609060101010101" charset="-122"/>
                <a:ea typeface="黑体" panose="02010609060101010101" charset="-122"/>
                <a:sym typeface="+mn-ea"/>
              </a:rPr>
              <a:t>（一）染色原理：</a:t>
            </a:r>
            <a:endParaRPr lang="zh-CN" altLang="en-US" sz="2000" b="1" dirty="0">
              <a:solidFill>
                <a:srgbClr val="FF0000"/>
              </a:solidFill>
              <a:latin typeface="黑体" panose="02010609060101010101" charset="-122"/>
              <a:ea typeface="黑体" panose="02010609060101010101" charset="-122"/>
              <a:sym typeface="+mn-ea"/>
            </a:endParaRPr>
          </a:p>
        </p:txBody>
      </p:sp>
      <p:sp>
        <p:nvSpPr>
          <p:cNvPr id="11" name="TextBox 4"/>
          <p:cNvSpPr txBox="1"/>
          <p:nvPr/>
        </p:nvSpPr>
        <p:spPr>
          <a:xfrm>
            <a:off x="866775" y="4081145"/>
            <a:ext cx="7420610" cy="1476375"/>
          </a:xfrm>
          <a:prstGeom prst="rect">
            <a:avLst/>
          </a:prstGeom>
          <a:noFill/>
          <a:ln w="9525">
            <a:noFill/>
          </a:ln>
        </p:spPr>
        <p:txBody>
          <a:bodyPr wrap="square" anchor="t">
            <a:spAutoFit/>
          </a:bodyPr>
          <a:p>
            <a:pPr indent="457200" algn="l" fontAlgn="auto">
              <a:lnSpc>
                <a:spcPct val="150000"/>
              </a:lnSpc>
            </a:pPr>
            <a:r>
              <a:rPr lang="zh-CN" altLang="en-US" sz="2000" b="1" dirty="0">
                <a:latin typeface="黑体" panose="02010609060101010101" charset="-122"/>
                <a:ea typeface="黑体" panose="02010609060101010101" charset="-122"/>
                <a:sym typeface="+mn-ea"/>
              </a:rPr>
              <a:t>在</a:t>
            </a:r>
            <a:r>
              <a:rPr lang="en-US" altLang="zh-CN" sz="2000" b="1" dirty="0">
                <a:latin typeface="黑体" panose="02010609060101010101" charset="-122"/>
                <a:ea typeface="黑体" panose="02010609060101010101" charset="-122"/>
                <a:sym typeface="+mn-ea"/>
              </a:rPr>
              <a:t>LDH</a:t>
            </a:r>
            <a:r>
              <a:rPr lang="zh-CN" altLang="en-US" sz="2000" b="1" dirty="0">
                <a:latin typeface="黑体" panose="02010609060101010101" charset="-122"/>
                <a:ea typeface="黑体" panose="02010609060101010101" charset="-122"/>
                <a:sym typeface="+mn-ea"/>
              </a:rPr>
              <a:t>的作用下，</a:t>
            </a:r>
            <a:r>
              <a:rPr lang="en-US" altLang="zh-CN" sz="2000" b="1" dirty="0">
                <a:latin typeface="黑体" panose="02010609060101010101" charset="-122"/>
                <a:ea typeface="黑体" panose="02010609060101010101" charset="-122"/>
                <a:sym typeface="+mn-ea"/>
              </a:rPr>
              <a:t>NAD+</a:t>
            </a:r>
            <a:r>
              <a:rPr lang="zh-CN" altLang="en-US" sz="2000" b="1" dirty="0">
                <a:latin typeface="黑体" panose="02010609060101010101" charset="-122"/>
                <a:ea typeface="黑体" panose="02010609060101010101" charset="-122"/>
                <a:sym typeface="+mn-ea"/>
              </a:rPr>
              <a:t>被还原为</a:t>
            </a:r>
            <a:r>
              <a:rPr lang="en-US" altLang="zh-CN" sz="2000" b="1" dirty="0">
                <a:latin typeface="黑体" panose="02010609060101010101" charset="-122"/>
                <a:ea typeface="黑体" panose="02010609060101010101" charset="-122"/>
                <a:sym typeface="+mn-ea"/>
              </a:rPr>
              <a:t>NADH</a:t>
            </a:r>
            <a:r>
              <a:rPr lang="zh-CN" altLang="en-US" sz="2000" b="1" dirty="0">
                <a:latin typeface="黑体" panose="02010609060101010101" charset="-122"/>
                <a:ea typeface="黑体" panose="02010609060101010101" charset="-122"/>
                <a:sym typeface="+mn-ea"/>
              </a:rPr>
              <a:t>，</a:t>
            </a:r>
            <a:r>
              <a:rPr lang="en-US" altLang="zh-CN" sz="2000" b="1" dirty="0">
                <a:latin typeface="黑体" panose="02010609060101010101" charset="-122"/>
                <a:ea typeface="黑体" panose="02010609060101010101" charset="-122"/>
                <a:sym typeface="+mn-ea"/>
              </a:rPr>
              <a:t>NADH</a:t>
            </a:r>
            <a:r>
              <a:rPr lang="zh-CN" altLang="en-US" sz="2000" b="1" dirty="0">
                <a:latin typeface="黑体" panose="02010609060101010101" charset="-122"/>
                <a:ea typeface="黑体" panose="02010609060101010101" charset="-122"/>
                <a:sym typeface="+mn-ea"/>
              </a:rPr>
              <a:t>将电子和</a:t>
            </a:r>
            <a:r>
              <a:rPr lang="en-US" altLang="zh-CN" sz="2000" b="1" dirty="0">
                <a:latin typeface="黑体" panose="02010609060101010101" charset="-122"/>
                <a:ea typeface="黑体" panose="02010609060101010101" charset="-122"/>
                <a:sym typeface="+mn-ea"/>
              </a:rPr>
              <a:t>H+</a:t>
            </a:r>
            <a:r>
              <a:rPr lang="zh-CN" altLang="en-US" sz="2000" b="1" dirty="0">
                <a:latin typeface="黑体" panose="02010609060101010101" charset="-122"/>
                <a:ea typeface="黑体" panose="02010609060101010101" charset="-122"/>
                <a:sym typeface="+mn-ea"/>
              </a:rPr>
              <a:t>传递给</a:t>
            </a:r>
            <a:r>
              <a:rPr lang="en-US" altLang="zh-CN" sz="2000" b="1" dirty="0">
                <a:latin typeface="黑体" panose="02010609060101010101" charset="-122"/>
                <a:ea typeface="黑体" panose="02010609060101010101" charset="-122"/>
                <a:sym typeface="+mn-ea"/>
              </a:rPr>
              <a:t>PMS</a:t>
            </a:r>
            <a:r>
              <a:rPr lang="zh-CN" altLang="en-US" sz="2000" b="1" dirty="0">
                <a:latin typeface="黑体" panose="02010609060101010101" charset="-122"/>
                <a:ea typeface="黑体" panose="02010609060101010101" charset="-122"/>
                <a:sym typeface="+mn-ea"/>
              </a:rPr>
              <a:t>，还原的</a:t>
            </a:r>
            <a:r>
              <a:rPr lang="en-US" altLang="zh-CN" sz="2000" b="1" dirty="0">
                <a:latin typeface="黑体" panose="02010609060101010101" charset="-122"/>
                <a:ea typeface="黑体" panose="02010609060101010101" charset="-122"/>
                <a:sym typeface="+mn-ea"/>
              </a:rPr>
              <a:t>PMS</a:t>
            </a:r>
            <a:r>
              <a:rPr lang="zh-CN" altLang="en-US" sz="2000" b="1" dirty="0">
                <a:latin typeface="黑体" panose="02010609060101010101" charset="-122"/>
                <a:ea typeface="黑体" panose="02010609060101010101" charset="-122"/>
                <a:sym typeface="+mn-ea"/>
              </a:rPr>
              <a:t>再将电子和</a:t>
            </a:r>
            <a:r>
              <a:rPr lang="en-US" altLang="zh-CN" sz="2000" b="1" dirty="0">
                <a:latin typeface="黑体" panose="02010609060101010101" charset="-122"/>
                <a:ea typeface="黑体" panose="02010609060101010101" charset="-122"/>
                <a:sym typeface="+mn-ea"/>
              </a:rPr>
              <a:t>H+</a:t>
            </a:r>
            <a:r>
              <a:rPr lang="zh-CN" altLang="en-US" sz="2000" b="1" dirty="0">
                <a:latin typeface="黑体" panose="02010609060101010101" charset="-122"/>
                <a:ea typeface="黑体" panose="02010609060101010101" charset="-122"/>
                <a:sym typeface="+mn-ea"/>
              </a:rPr>
              <a:t>传递给</a:t>
            </a:r>
            <a:r>
              <a:rPr lang="en-US" altLang="zh-CN" sz="2000" b="1" dirty="0">
                <a:latin typeface="黑体" panose="02010609060101010101" charset="-122"/>
                <a:ea typeface="黑体" panose="02010609060101010101" charset="-122"/>
                <a:sym typeface="+mn-ea"/>
              </a:rPr>
              <a:t>NBT</a:t>
            </a:r>
            <a:r>
              <a:rPr lang="zh-CN" altLang="en-US" sz="2000" b="1" dirty="0">
                <a:latin typeface="黑体" panose="02010609060101010101" charset="-122"/>
                <a:ea typeface="黑体" panose="02010609060101010101" charset="-122"/>
                <a:sym typeface="+mn-ea"/>
              </a:rPr>
              <a:t>，怀远的淡蓝四唑呈</a:t>
            </a:r>
            <a:r>
              <a:rPr lang="zh-CN" altLang="en-US" sz="2000" b="1" dirty="0">
                <a:solidFill>
                  <a:srgbClr val="FF0000"/>
                </a:solidFill>
                <a:latin typeface="黑体" panose="02010609060101010101" charset="-122"/>
                <a:ea typeface="黑体" panose="02010609060101010101" charset="-122"/>
                <a:sym typeface="+mn-ea"/>
              </a:rPr>
              <a:t>蓝色</a:t>
            </a:r>
            <a:r>
              <a:rPr lang="zh-CN" altLang="en-US" sz="2000" b="1" dirty="0">
                <a:latin typeface="黑体" panose="02010609060101010101" charset="-122"/>
                <a:ea typeface="黑体" panose="02010609060101010101" charset="-122"/>
                <a:sym typeface="+mn-ea"/>
              </a:rPr>
              <a:t>，呈现在电泳凝胶上。</a:t>
            </a:r>
            <a:endParaRPr lang="zh-CN" altLang="en-US" sz="2000" b="1" dirty="0">
              <a:latin typeface="黑体" panose="02010609060101010101" charset="-122"/>
              <a:ea typeface="黑体" panose="02010609060101010101"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50">
        <p:checker/>
      </p:transition>
    </mc:Choice>
    <mc:Fallback>
      <p:transition spd="med">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8"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sp>
        <p:nvSpPr>
          <p:cNvPr id="9" name="矩形: 圆角 8"/>
          <p:cNvSpPr/>
          <p:nvPr/>
        </p:nvSpPr>
        <p:spPr>
          <a:xfrm>
            <a:off x="332105" y="518477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0" name="矩形: 圆角 9"/>
          <p:cNvSpPr/>
          <p:nvPr/>
        </p:nvSpPr>
        <p:spPr>
          <a:xfrm>
            <a:off x="7874635" y="49593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7" name="矩形 6"/>
          <p:cNvSpPr/>
          <p:nvPr/>
        </p:nvSpPr>
        <p:spPr>
          <a:xfrm>
            <a:off x="504825" y="361950"/>
            <a:ext cx="8143875" cy="5501005"/>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2" name="TextBox 4"/>
          <p:cNvSpPr txBox="1"/>
          <p:nvPr/>
        </p:nvSpPr>
        <p:spPr>
          <a:xfrm>
            <a:off x="866775" y="1885315"/>
            <a:ext cx="7420610" cy="1476375"/>
          </a:xfrm>
          <a:prstGeom prst="rect">
            <a:avLst/>
          </a:prstGeom>
          <a:noFill/>
          <a:ln w="9525">
            <a:noFill/>
          </a:ln>
        </p:spPr>
        <p:txBody>
          <a:bodyPr wrap="square" anchor="t">
            <a:spAutoFit/>
          </a:bodyPr>
          <a:p>
            <a:pPr indent="457200" algn="l" fontAlgn="auto">
              <a:lnSpc>
                <a:spcPct val="150000"/>
              </a:lnSpc>
            </a:pPr>
            <a:r>
              <a:rPr lang="zh-CN" altLang="en-US" sz="2000" b="1" dirty="0">
                <a:solidFill>
                  <a:srgbClr val="FF0000"/>
                </a:solidFill>
                <a:latin typeface="黑体" panose="02010609060101010101" charset="-122"/>
                <a:ea typeface="黑体" panose="02010609060101010101" charset="-122"/>
                <a:sym typeface="+mn-ea"/>
              </a:rPr>
              <a:t>染色原理：</a:t>
            </a:r>
            <a:r>
              <a:rPr lang="zh-CN" altLang="en-US" sz="2000" b="1" dirty="0">
                <a:latin typeface="黑体" panose="02010609060101010101" charset="-122"/>
                <a:ea typeface="黑体" panose="02010609060101010101" charset="-122"/>
                <a:sym typeface="+mn-ea"/>
              </a:rPr>
              <a:t>在</a:t>
            </a:r>
            <a:r>
              <a:rPr lang="en-US" altLang="zh-CN" sz="2000" b="1" dirty="0">
                <a:latin typeface="黑体" panose="02010609060101010101" charset="-122"/>
                <a:ea typeface="黑体" panose="02010609060101010101" charset="-122"/>
                <a:sym typeface="+mn-ea"/>
              </a:rPr>
              <a:t>LDH</a:t>
            </a:r>
            <a:r>
              <a:rPr lang="zh-CN" altLang="en-US" sz="2000" b="1" dirty="0">
                <a:latin typeface="黑体" panose="02010609060101010101" charset="-122"/>
                <a:ea typeface="黑体" panose="02010609060101010101" charset="-122"/>
                <a:sym typeface="+mn-ea"/>
              </a:rPr>
              <a:t>的作用下，</a:t>
            </a:r>
            <a:r>
              <a:rPr lang="en-US" altLang="zh-CN" sz="2000" b="1" dirty="0">
                <a:latin typeface="黑体" panose="02010609060101010101" charset="-122"/>
                <a:ea typeface="黑体" panose="02010609060101010101" charset="-122"/>
                <a:sym typeface="+mn-ea"/>
              </a:rPr>
              <a:t>NAD+</a:t>
            </a:r>
            <a:r>
              <a:rPr lang="zh-CN" altLang="en-US" sz="2000" b="1" dirty="0">
                <a:latin typeface="黑体" panose="02010609060101010101" charset="-122"/>
                <a:ea typeface="黑体" panose="02010609060101010101" charset="-122"/>
                <a:sym typeface="+mn-ea"/>
              </a:rPr>
              <a:t>被还原为</a:t>
            </a:r>
            <a:r>
              <a:rPr lang="en-US" altLang="zh-CN" sz="2000" b="1" dirty="0">
                <a:latin typeface="黑体" panose="02010609060101010101" charset="-122"/>
                <a:ea typeface="黑体" panose="02010609060101010101" charset="-122"/>
                <a:sym typeface="+mn-ea"/>
              </a:rPr>
              <a:t>NADH</a:t>
            </a:r>
            <a:r>
              <a:rPr lang="zh-CN" altLang="en-US" sz="2000" b="1" dirty="0">
                <a:latin typeface="黑体" panose="02010609060101010101" charset="-122"/>
                <a:ea typeface="黑体" panose="02010609060101010101" charset="-122"/>
                <a:sym typeface="+mn-ea"/>
              </a:rPr>
              <a:t>，</a:t>
            </a:r>
            <a:r>
              <a:rPr lang="en-US" altLang="zh-CN" sz="2000" b="1" dirty="0">
                <a:latin typeface="黑体" panose="02010609060101010101" charset="-122"/>
                <a:ea typeface="黑体" panose="02010609060101010101" charset="-122"/>
                <a:sym typeface="+mn-ea"/>
              </a:rPr>
              <a:t>NADH</a:t>
            </a:r>
            <a:r>
              <a:rPr lang="zh-CN" altLang="en-US" sz="2000" b="1" dirty="0">
                <a:latin typeface="黑体" panose="02010609060101010101" charset="-122"/>
                <a:ea typeface="黑体" panose="02010609060101010101" charset="-122"/>
                <a:sym typeface="+mn-ea"/>
              </a:rPr>
              <a:t>将电子和</a:t>
            </a:r>
            <a:r>
              <a:rPr lang="en-US" altLang="zh-CN" sz="2000" b="1" dirty="0">
                <a:latin typeface="黑体" panose="02010609060101010101" charset="-122"/>
                <a:ea typeface="黑体" panose="02010609060101010101" charset="-122"/>
                <a:sym typeface="+mn-ea"/>
              </a:rPr>
              <a:t>H+</a:t>
            </a:r>
            <a:r>
              <a:rPr lang="zh-CN" altLang="en-US" sz="2000" b="1" dirty="0">
                <a:latin typeface="黑体" panose="02010609060101010101" charset="-122"/>
                <a:ea typeface="黑体" panose="02010609060101010101" charset="-122"/>
                <a:sym typeface="+mn-ea"/>
              </a:rPr>
              <a:t>传递给</a:t>
            </a:r>
            <a:r>
              <a:rPr lang="en-US" altLang="zh-CN" sz="2000" b="1" dirty="0">
                <a:latin typeface="黑体" panose="02010609060101010101" charset="-122"/>
                <a:ea typeface="黑体" panose="02010609060101010101" charset="-122"/>
                <a:sym typeface="+mn-ea"/>
              </a:rPr>
              <a:t>PMS</a:t>
            </a:r>
            <a:r>
              <a:rPr lang="zh-CN" altLang="en-US" sz="2000" b="1" dirty="0">
                <a:latin typeface="黑体" panose="02010609060101010101" charset="-122"/>
                <a:ea typeface="黑体" panose="02010609060101010101" charset="-122"/>
                <a:sym typeface="+mn-ea"/>
              </a:rPr>
              <a:t>，还原的</a:t>
            </a:r>
            <a:r>
              <a:rPr lang="en-US" altLang="zh-CN" sz="2000" b="1" dirty="0">
                <a:latin typeface="黑体" panose="02010609060101010101" charset="-122"/>
                <a:ea typeface="黑体" panose="02010609060101010101" charset="-122"/>
                <a:sym typeface="+mn-ea"/>
              </a:rPr>
              <a:t>PMS</a:t>
            </a:r>
            <a:r>
              <a:rPr lang="zh-CN" altLang="en-US" sz="2000" b="1" dirty="0">
                <a:latin typeface="黑体" panose="02010609060101010101" charset="-122"/>
                <a:ea typeface="黑体" panose="02010609060101010101" charset="-122"/>
                <a:sym typeface="+mn-ea"/>
              </a:rPr>
              <a:t>再将电子和</a:t>
            </a:r>
            <a:r>
              <a:rPr lang="en-US" altLang="zh-CN" sz="2000" b="1" dirty="0">
                <a:latin typeface="黑体" panose="02010609060101010101" charset="-122"/>
                <a:ea typeface="黑体" panose="02010609060101010101" charset="-122"/>
                <a:sym typeface="+mn-ea"/>
              </a:rPr>
              <a:t>H+</a:t>
            </a:r>
            <a:r>
              <a:rPr lang="zh-CN" altLang="en-US" sz="2000" b="1" dirty="0">
                <a:latin typeface="黑体" panose="02010609060101010101" charset="-122"/>
                <a:ea typeface="黑体" panose="02010609060101010101" charset="-122"/>
                <a:sym typeface="+mn-ea"/>
              </a:rPr>
              <a:t>传递给</a:t>
            </a:r>
            <a:r>
              <a:rPr lang="en-US" altLang="zh-CN" sz="2000" b="1" dirty="0">
                <a:latin typeface="黑体" panose="02010609060101010101" charset="-122"/>
                <a:ea typeface="黑体" panose="02010609060101010101" charset="-122"/>
                <a:sym typeface="+mn-ea"/>
              </a:rPr>
              <a:t>NBT</a:t>
            </a:r>
            <a:r>
              <a:rPr lang="zh-CN" altLang="en-US" sz="2000" b="1" dirty="0">
                <a:latin typeface="黑体" panose="02010609060101010101" charset="-122"/>
                <a:ea typeface="黑体" panose="02010609060101010101" charset="-122"/>
                <a:sym typeface="+mn-ea"/>
              </a:rPr>
              <a:t>，怀远的淡蓝四唑呈</a:t>
            </a:r>
            <a:r>
              <a:rPr lang="zh-CN" altLang="en-US" sz="2000" b="1" dirty="0">
                <a:solidFill>
                  <a:srgbClr val="FF0000"/>
                </a:solidFill>
                <a:latin typeface="黑体" panose="02010609060101010101" charset="-122"/>
                <a:ea typeface="黑体" panose="02010609060101010101" charset="-122"/>
                <a:sym typeface="+mn-ea"/>
              </a:rPr>
              <a:t>蓝色</a:t>
            </a:r>
            <a:r>
              <a:rPr lang="zh-CN" altLang="en-US" sz="2000" b="1" dirty="0">
                <a:latin typeface="黑体" panose="02010609060101010101" charset="-122"/>
                <a:ea typeface="黑体" panose="02010609060101010101" charset="-122"/>
                <a:sym typeface="+mn-ea"/>
              </a:rPr>
              <a:t>，呈现在电泳凝胶上。</a:t>
            </a:r>
            <a:endParaRPr lang="zh-CN" altLang="en-US" sz="2000" b="1" dirty="0">
              <a:latin typeface="黑体" panose="02010609060101010101" charset="-122"/>
              <a:ea typeface="黑体" panose="02010609060101010101" charset="-122"/>
              <a:sym typeface="+mn-ea"/>
            </a:endParaRPr>
          </a:p>
        </p:txBody>
      </p:sp>
      <p:sp>
        <p:nvSpPr>
          <p:cNvPr id="15" name="TextBox 4"/>
          <p:cNvSpPr txBox="1"/>
          <p:nvPr/>
        </p:nvSpPr>
        <p:spPr>
          <a:xfrm>
            <a:off x="504825" y="830580"/>
            <a:ext cx="2960370" cy="860425"/>
          </a:xfrm>
          <a:prstGeom prst="rect">
            <a:avLst/>
          </a:prstGeom>
          <a:noFill/>
          <a:ln w="9525">
            <a:noFill/>
          </a:ln>
        </p:spPr>
        <p:txBody>
          <a:bodyPr wrap="square" anchor="t">
            <a:spAutoFit/>
          </a:bodyPr>
          <a:p>
            <a:pPr algn="l">
              <a:lnSpc>
                <a:spcPts val="6000"/>
              </a:lnSpc>
            </a:pPr>
            <a:r>
              <a:rPr lang="zh-CN" altLang="en-US" sz="3000" b="1" dirty="0">
                <a:solidFill>
                  <a:srgbClr val="0D0D0D"/>
                </a:solidFill>
                <a:latin typeface="黑体" panose="02010609060101010101" charset="-122"/>
                <a:ea typeface="黑体" panose="02010609060101010101" charset="-122"/>
              </a:rPr>
              <a:t>二、实验内容</a:t>
            </a:r>
            <a:endParaRPr lang="zh-CN" altLang="en-US" sz="3000" b="1" dirty="0">
              <a:solidFill>
                <a:srgbClr val="0D0D0D"/>
              </a:solidFill>
              <a:latin typeface="黑体" panose="02010609060101010101" charset="-122"/>
              <a:ea typeface="黑体" panose="02010609060101010101" charset="-122"/>
            </a:endParaRPr>
          </a:p>
        </p:txBody>
      </p:sp>
      <p:sp>
        <p:nvSpPr>
          <p:cNvPr id="4" name="TextBox 4"/>
          <p:cNvSpPr txBox="1"/>
          <p:nvPr/>
        </p:nvSpPr>
        <p:spPr>
          <a:xfrm>
            <a:off x="504825" y="4324350"/>
            <a:ext cx="2960370" cy="860425"/>
          </a:xfrm>
          <a:prstGeom prst="rect">
            <a:avLst/>
          </a:prstGeom>
          <a:noFill/>
          <a:ln w="9525">
            <a:noFill/>
          </a:ln>
        </p:spPr>
        <p:txBody>
          <a:bodyPr wrap="square" anchor="t">
            <a:spAutoFit/>
          </a:bodyPr>
          <a:p>
            <a:pPr algn="l">
              <a:lnSpc>
                <a:spcPts val="6000"/>
              </a:lnSpc>
            </a:pPr>
            <a:r>
              <a:rPr lang="zh-CN" altLang="en-US" sz="3000" b="1" dirty="0">
                <a:solidFill>
                  <a:srgbClr val="0D0D0D"/>
                </a:solidFill>
                <a:latin typeface="黑体" panose="02010609060101010101" charset="-122"/>
                <a:ea typeface="黑体" panose="02010609060101010101" charset="-122"/>
              </a:rPr>
              <a:t>三、设备及用品</a:t>
            </a:r>
            <a:endParaRPr lang="zh-CN" altLang="en-US" sz="3000" b="1" dirty="0">
              <a:solidFill>
                <a:srgbClr val="0D0D0D"/>
              </a:solidFill>
              <a:latin typeface="黑体" panose="02010609060101010101" charset="-122"/>
              <a:ea typeface="黑体" panose="02010609060101010101" charset="-122"/>
            </a:endParaRPr>
          </a:p>
        </p:txBody>
      </p:sp>
      <p:sp>
        <p:nvSpPr>
          <p:cNvPr id="5" name="TextBox 4"/>
          <p:cNvSpPr txBox="1"/>
          <p:nvPr/>
        </p:nvSpPr>
        <p:spPr>
          <a:xfrm>
            <a:off x="1094740" y="5184775"/>
            <a:ext cx="7420610" cy="553085"/>
          </a:xfrm>
          <a:prstGeom prst="rect">
            <a:avLst/>
          </a:prstGeom>
          <a:noFill/>
          <a:ln w="9525">
            <a:noFill/>
          </a:ln>
        </p:spPr>
        <p:txBody>
          <a:bodyPr wrap="square" anchor="t">
            <a:spAutoFit/>
          </a:bodyPr>
          <a:p>
            <a:pPr indent="457200" algn="l" fontAlgn="auto">
              <a:lnSpc>
                <a:spcPct val="150000"/>
              </a:lnSpc>
            </a:pPr>
            <a:r>
              <a:rPr lang="zh-CN" altLang="en-US" sz="2000" b="1" dirty="0">
                <a:solidFill>
                  <a:schemeClr val="tx1"/>
                </a:solidFill>
                <a:latin typeface="黑体" panose="02010609060101010101" charset="-122"/>
                <a:ea typeface="黑体" panose="02010609060101010101" charset="-122"/>
                <a:sym typeface="+mn-ea"/>
              </a:rPr>
              <a:t>（一）染色原理：</a:t>
            </a:r>
            <a:endParaRPr lang="zh-CN" altLang="en-US" sz="2000" b="1" dirty="0">
              <a:solidFill>
                <a:schemeClr val="tx1"/>
              </a:solidFill>
              <a:latin typeface="黑体" panose="02010609060101010101" charset="-122"/>
              <a:ea typeface="黑体" panose="02010609060101010101" charset="-122"/>
              <a:sym typeface="+mn-ea"/>
            </a:endParaRPr>
          </a:p>
        </p:txBody>
      </p:sp>
      <p:sp>
        <p:nvSpPr>
          <p:cNvPr id="6" name="TextBox 4"/>
          <p:cNvSpPr txBox="1"/>
          <p:nvPr/>
        </p:nvSpPr>
        <p:spPr>
          <a:xfrm>
            <a:off x="504825" y="678180"/>
            <a:ext cx="2960370" cy="860425"/>
          </a:xfrm>
          <a:prstGeom prst="rect">
            <a:avLst/>
          </a:prstGeom>
          <a:noFill/>
          <a:ln w="9525">
            <a:noFill/>
          </a:ln>
        </p:spPr>
        <p:txBody>
          <a:bodyPr wrap="square" anchor="t">
            <a:spAutoFit/>
          </a:bodyPr>
          <a:p>
            <a:pPr algn="l">
              <a:lnSpc>
                <a:spcPts val="6000"/>
              </a:lnSpc>
            </a:pPr>
            <a:r>
              <a:rPr lang="zh-CN" altLang="en-US" sz="3000" b="1" dirty="0">
                <a:solidFill>
                  <a:srgbClr val="0D0D0D"/>
                </a:solidFill>
                <a:latin typeface="黑体" panose="02010609060101010101" charset="-122"/>
                <a:ea typeface="黑体" panose="02010609060101010101" charset="-122"/>
              </a:rPr>
              <a:t>三、实验原理</a:t>
            </a:r>
            <a:endParaRPr lang="zh-CN" altLang="en-US" sz="3000" b="1" dirty="0">
              <a:solidFill>
                <a:srgbClr val="0D0D0D"/>
              </a:solidFill>
              <a:latin typeface="黑体" panose="02010609060101010101" charset="-122"/>
              <a:ea typeface="黑体" panose="02010609060101010101" charset="-122"/>
            </a:endParaRPr>
          </a:p>
        </p:txBody>
      </p:sp>
      <p:sp>
        <p:nvSpPr>
          <p:cNvPr id="8" name="TextBox 4"/>
          <p:cNvSpPr txBox="1"/>
          <p:nvPr/>
        </p:nvSpPr>
        <p:spPr>
          <a:xfrm>
            <a:off x="631825" y="4451350"/>
            <a:ext cx="2960370" cy="860425"/>
          </a:xfrm>
          <a:prstGeom prst="rect">
            <a:avLst/>
          </a:prstGeom>
          <a:noFill/>
          <a:ln w="9525">
            <a:noFill/>
          </a:ln>
        </p:spPr>
        <p:txBody>
          <a:bodyPr wrap="square" anchor="t">
            <a:spAutoFit/>
          </a:bodyPr>
          <a:p>
            <a:pPr algn="l">
              <a:lnSpc>
                <a:spcPts val="6000"/>
              </a:lnSpc>
            </a:pPr>
            <a:r>
              <a:rPr lang="zh-CN" altLang="en-US" sz="3000" b="1" dirty="0">
                <a:solidFill>
                  <a:srgbClr val="0D0D0D"/>
                </a:solidFill>
                <a:latin typeface="黑体" panose="02010609060101010101" charset="-122"/>
                <a:ea typeface="黑体" panose="02010609060101010101" charset="-122"/>
              </a:rPr>
              <a:t>三、设备及用品</a:t>
            </a:r>
            <a:endParaRPr lang="zh-CN" altLang="en-US" sz="3000" b="1" dirty="0">
              <a:solidFill>
                <a:srgbClr val="0D0D0D"/>
              </a:solidFill>
              <a:latin typeface="黑体" panose="02010609060101010101" charset="-122"/>
              <a:ea typeface="黑体" panose="02010609060101010101" charset="-122"/>
            </a:endParaRPr>
          </a:p>
        </p:txBody>
      </p:sp>
      <p:sp>
        <p:nvSpPr>
          <p:cNvPr id="11" name="TextBox 4"/>
          <p:cNvSpPr txBox="1"/>
          <p:nvPr/>
        </p:nvSpPr>
        <p:spPr>
          <a:xfrm>
            <a:off x="1094740" y="5862955"/>
            <a:ext cx="7420610" cy="553085"/>
          </a:xfrm>
          <a:prstGeom prst="rect">
            <a:avLst/>
          </a:prstGeom>
          <a:noFill/>
          <a:ln w="9525">
            <a:noFill/>
          </a:ln>
        </p:spPr>
        <p:txBody>
          <a:bodyPr wrap="square" anchor="t">
            <a:spAutoFit/>
          </a:bodyPr>
          <a:p>
            <a:pPr indent="457200" algn="l" fontAlgn="auto">
              <a:lnSpc>
                <a:spcPct val="150000"/>
              </a:lnSpc>
            </a:pPr>
            <a:r>
              <a:rPr lang="en-US" altLang="zh-CN" sz="2000" b="1" dirty="0">
                <a:latin typeface="黑体" panose="02010609060101010101" charset="-122"/>
                <a:ea typeface="黑体" panose="02010609060101010101" charset="-122"/>
                <a:sym typeface="+mn-ea"/>
              </a:rPr>
              <a:t>1.</a:t>
            </a:r>
            <a:r>
              <a:rPr lang="zh-CN" altLang="en-US" sz="2000" b="1" dirty="0">
                <a:latin typeface="黑体" panose="02010609060101010101" charset="-122"/>
                <a:ea typeface="黑体" panose="02010609060101010101" charset="-122"/>
                <a:sym typeface="+mn-ea"/>
              </a:rPr>
              <a:t>电泳仪   </a:t>
            </a:r>
            <a:r>
              <a:rPr lang="en-US" altLang="zh-CN" sz="2000" b="1" dirty="0">
                <a:latin typeface="黑体" panose="02010609060101010101" charset="-122"/>
                <a:ea typeface="黑体" panose="02010609060101010101" charset="-122"/>
                <a:sym typeface="+mn-ea"/>
              </a:rPr>
              <a:t>2.</a:t>
            </a:r>
            <a:r>
              <a:rPr lang="zh-CN" altLang="en-US" sz="2000" b="1" dirty="0">
                <a:latin typeface="黑体" panose="02010609060101010101" charset="-122"/>
                <a:ea typeface="黑体" panose="02010609060101010101" charset="-122"/>
                <a:sym typeface="+mn-ea"/>
              </a:rPr>
              <a:t>微量离心管及移液器  </a:t>
            </a:r>
            <a:r>
              <a:rPr lang="en-US" altLang="zh-CN" sz="2000" b="1" dirty="0">
                <a:latin typeface="黑体" panose="02010609060101010101" charset="-122"/>
                <a:ea typeface="黑体" panose="02010609060101010101" charset="-122"/>
                <a:sym typeface="+mn-ea"/>
              </a:rPr>
              <a:t>3.</a:t>
            </a:r>
            <a:r>
              <a:rPr lang="zh-CN" altLang="en-US" sz="2000" b="1" dirty="0">
                <a:latin typeface="黑体" panose="02010609060101010101" charset="-122"/>
                <a:ea typeface="黑体" panose="02010609060101010101" charset="-122"/>
                <a:sym typeface="+mn-ea"/>
              </a:rPr>
              <a:t>大培养皿</a:t>
            </a:r>
            <a:endParaRPr lang="zh-CN" altLang="en-US" sz="2000" b="1" dirty="0">
              <a:latin typeface="黑体" panose="02010609060101010101" charset="-122"/>
              <a:ea typeface="黑体" panose="02010609060101010101"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50">
        <p:checker/>
      </p:transition>
    </mc:Choice>
    <mc:Fallback>
      <p:transition spd="med">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5"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sp>
        <p:nvSpPr>
          <p:cNvPr id="9" name="矩形: 圆角 8"/>
          <p:cNvSpPr/>
          <p:nvPr/>
        </p:nvSpPr>
        <p:spPr>
          <a:xfrm>
            <a:off x="332105" y="518477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0" name="矩形: 圆角 9"/>
          <p:cNvSpPr/>
          <p:nvPr/>
        </p:nvSpPr>
        <p:spPr>
          <a:xfrm>
            <a:off x="7874635" y="49593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7" name="矩形 6"/>
          <p:cNvSpPr/>
          <p:nvPr/>
        </p:nvSpPr>
        <p:spPr>
          <a:xfrm>
            <a:off x="504825" y="678180"/>
            <a:ext cx="8143875" cy="5501005"/>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2" name="TextBox 4"/>
          <p:cNvSpPr txBox="1"/>
          <p:nvPr/>
        </p:nvSpPr>
        <p:spPr>
          <a:xfrm>
            <a:off x="861060" y="1398905"/>
            <a:ext cx="7013575" cy="4707890"/>
          </a:xfrm>
          <a:prstGeom prst="rect">
            <a:avLst/>
          </a:prstGeom>
          <a:noFill/>
          <a:ln w="9525">
            <a:noFill/>
          </a:ln>
        </p:spPr>
        <p:txBody>
          <a:bodyPr wrap="square" anchor="t">
            <a:spAutoFit/>
          </a:bodyPr>
          <a:p>
            <a:pPr indent="457200" algn="l" fontAlgn="auto">
              <a:lnSpc>
                <a:spcPct val="150000"/>
              </a:lnSpc>
            </a:pPr>
            <a:r>
              <a:rPr lang="zh-CN" altLang="en-US" sz="2000" b="1" dirty="0">
                <a:latin typeface="黑体" panose="02010609060101010101" charset="-122"/>
                <a:ea typeface="黑体" panose="02010609060101010101" charset="-122"/>
              </a:rPr>
              <a:t>（二）聚丙烯酰胺凝胶电泳原理</a:t>
            </a:r>
            <a:endParaRPr lang="zh-CN" altLang="en-US" sz="2000" b="1" dirty="0">
              <a:latin typeface="黑体" panose="02010609060101010101" charset="-122"/>
              <a:ea typeface="黑体" panose="02010609060101010101" charset="-122"/>
            </a:endParaRPr>
          </a:p>
          <a:p>
            <a:pPr indent="457200" algn="l" fontAlgn="auto">
              <a:lnSpc>
                <a:spcPct val="150000"/>
              </a:lnSpc>
            </a:pPr>
            <a:r>
              <a:rPr lang="zh-CN" altLang="en-US" sz="2000" b="1" dirty="0">
                <a:latin typeface="黑体" panose="02010609060101010101" charset="-122"/>
                <a:ea typeface="黑体" panose="02010609060101010101" charset="-122"/>
              </a:rPr>
              <a:t>1. 电泳定义和蛋白质电泳基本原理</a:t>
            </a:r>
            <a:endParaRPr lang="zh-CN" altLang="en-US" sz="2000" b="1" dirty="0">
              <a:latin typeface="黑体" panose="02010609060101010101" charset="-122"/>
              <a:ea typeface="黑体" panose="02010609060101010101" charset="-122"/>
            </a:endParaRPr>
          </a:p>
          <a:p>
            <a:pPr indent="457200" algn="l" fontAlgn="auto">
              <a:lnSpc>
                <a:spcPct val="150000"/>
              </a:lnSpc>
            </a:pPr>
            <a:r>
              <a:rPr lang="zh-CN" altLang="en-US" sz="2000" b="1" dirty="0">
                <a:latin typeface="黑体" panose="02010609060101010101" charset="-122"/>
                <a:ea typeface="黑体" panose="02010609060101010101" charset="-122"/>
              </a:rPr>
              <a:t>带电颗粒在电场作用下，向着与其电性相反的电极移动的现象。</a:t>
            </a:r>
            <a:endParaRPr lang="zh-CN" altLang="en-US" sz="2000" b="1" dirty="0">
              <a:latin typeface="黑体" panose="02010609060101010101" charset="-122"/>
              <a:ea typeface="黑体" panose="02010609060101010101" charset="-122"/>
            </a:endParaRPr>
          </a:p>
          <a:p>
            <a:pPr indent="457200" algn="l" fontAlgn="auto">
              <a:lnSpc>
                <a:spcPct val="150000"/>
              </a:lnSpc>
            </a:pPr>
            <a:r>
              <a:rPr lang="zh-CN" altLang="en-US" sz="2000" b="1" dirty="0">
                <a:latin typeface="黑体" panose="02010609060101010101" charset="-122"/>
                <a:ea typeface="黑体" panose="02010609060101010101" charset="-122"/>
              </a:rPr>
              <a:t>许多生物分子都可带电荷，如蛋白质、核酸等，这些带电胶体颗粒在电场中均可移动。以蛋白质为例，根据已学生化知识，蛋白质在小于或大于其等电点的pH时，可带不同的净电荷，所以也有电泳现象。不同蛋白质质点带电性质、带电量多少、质点大小、形状都不同，决定了各自在电场中移动速率和距离不相同，因而互相之间得以分离。</a:t>
            </a:r>
            <a:endParaRPr lang="zh-CN" altLang="en-US" sz="2000" b="1" dirty="0">
              <a:latin typeface="黑体" panose="02010609060101010101" charset="-122"/>
              <a:ea typeface="黑体" panose="02010609060101010101" charset="-122"/>
            </a:endParaRPr>
          </a:p>
        </p:txBody>
      </p:sp>
      <p:sp>
        <p:nvSpPr>
          <p:cNvPr id="15" name="TextBox 4"/>
          <p:cNvSpPr txBox="1"/>
          <p:nvPr/>
        </p:nvSpPr>
        <p:spPr>
          <a:xfrm>
            <a:off x="504825" y="678180"/>
            <a:ext cx="2960370" cy="860425"/>
          </a:xfrm>
          <a:prstGeom prst="rect">
            <a:avLst/>
          </a:prstGeom>
          <a:noFill/>
          <a:ln w="9525">
            <a:noFill/>
          </a:ln>
        </p:spPr>
        <p:txBody>
          <a:bodyPr wrap="square" anchor="t">
            <a:spAutoFit/>
          </a:bodyPr>
          <a:p>
            <a:pPr algn="l">
              <a:lnSpc>
                <a:spcPts val="6000"/>
              </a:lnSpc>
            </a:pPr>
            <a:r>
              <a:rPr lang="zh-CN" altLang="en-US" sz="3000" b="1" dirty="0">
                <a:solidFill>
                  <a:srgbClr val="0D0D0D"/>
                </a:solidFill>
                <a:latin typeface="黑体" panose="02010609060101010101" charset="-122"/>
                <a:ea typeface="黑体" panose="02010609060101010101" charset="-122"/>
              </a:rPr>
              <a:t>三、实验原理</a:t>
            </a:r>
            <a:endParaRPr lang="zh-CN" altLang="en-US" sz="3000" b="1" dirty="0">
              <a:solidFill>
                <a:srgbClr val="0D0D0D"/>
              </a:soli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med" p14:dur="750">
        <p:checker/>
      </p:transition>
    </mc:Choice>
    <mc:Fallback>
      <p:transition spd="med">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sp>
        <p:nvSpPr>
          <p:cNvPr id="9" name="矩形: 圆角 8"/>
          <p:cNvSpPr/>
          <p:nvPr/>
        </p:nvSpPr>
        <p:spPr>
          <a:xfrm>
            <a:off x="332105" y="518477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0" name="矩形: 圆角 9"/>
          <p:cNvSpPr/>
          <p:nvPr/>
        </p:nvSpPr>
        <p:spPr>
          <a:xfrm>
            <a:off x="7874635" y="49593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7" name="矩形 6"/>
          <p:cNvSpPr/>
          <p:nvPr/>
        </p:nvSpPr>
        <p:spPr>
          <a:xfrm>
            <a:off x="504825" y="678180"/>
            <a:ext cx="8143875" cy="5501005"/>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5" name="TextBox 4"/>
          <p:cNvSpPr txBox="1"/>
          <p:nvPr/>
        </p:nvSpPr>
        <p:spPr>
          <a:xfrm>
            <a:off x="504825" y="678180"/>
            <a:ext cx="2960370" cy="860425"/>
          </a:xfrm>
          <a:prstGeom prst="rect">
            <a:avLst/>
          </a:prstGeom>
          <a:noFill/>
          <a:ln w="9525">
            <a:noFill/>
          </a:ln>
        </p:spPr>
        <p:txBody>
          <a:bodyPr wrap="square" anchor="t">
            <a:spAutoFit/>
          </a:bodyPr>
          <a:p>
            <a:pPr algn="l">
              <a:lnSpc>
                <a:spcPts val="6000"/>
              </a:lnSpc>
            </a:pPr>
            <a:r>
              <a:rPr lang="zh-CN" altLang="en-US" sz="3000" b="1" dirty="0">
                <a:solidFill>
                  <a:srgbClr val="0D0D0D"/>
                </a:solidFill>
                <a:latin typeface="黑体" panose="02010609060101010101" charset="-122"/>
                <a:ea typeface="黑体" panose="02010609060101010101" charset="-122"/>
              </a:rPr>
              <a:t>三、实验原理</a:t>
            </a:r>
            <a:endParaRPr lang="zh-CN" altLang="en-US" sz="3000" b="1" dirty="0">
              <a:solidFill>
                <a:srgbClr val="0D0D0D"/>
              </a:solidFill>
              <a:latin typeface="黑体" panose="02010609060101010101" charset="-122"/>
              <a:ea typeface="黑体" panose="02010609060101010101" charset="-122"/>
            </a:endParaRPr>
          </a:p>
        </p:txBody>
      </p:sp>
      <p:grpSp>
        <p:nvGrpSpPr>
          <p:cNvPr id="4" name="组合 3"/>
          <p:cNvGrpSpPr/>
          <p:nvPr/>
        </p:nvGrpSpPr>
        <p:grpSpPr>
          <a:xfrm>
            <a:off x="628650" y="1637665"/>
            <a:ext cx="7865718" cy="3250933"/>
            <a:chOff x="395" y="2905"/>
            <a:chExt cx="12928" cy="5628"/>
          </a:xfrm>
        </p:grpSpPr>
        <p:sp>
          <p:nvSpPr>
            <p:cNvPr id="120835" name="椭圆 120834"/>
            <p:cNvSpPr/>
            <p:nvPr/>
          </p:nvSpPr>
          <p:spPr>
            <a:xfrm>
              <a:off x="850" y="4380"/>
              <a:ext cx="1815" cy="1930"/>
            </a:xfrm>
            <a:prstGeom prst="ellipse">
              <a:avLst/>
            </a:prstGeom>
            <a:solidFill>
              <a:schemeClr val="accent1"/>
            </a:solidFill>
            <a:ln w="9525" cap="flat" cmpd="sng">
              <a:solidFill>
                <a:schemeClr val="tx1"/>
              </a:solidFill>
              <a:prstDash val="solid"/>
              <a:headEnd type="none" w="med" len="med"/>
              <a:tailEnd type="none" w="med" len="med"/>
            </a:ln>
          </p:spPr>
          <p:txBody>
            <a:bodyPr/>
            <a:p>
              <a:endParaRPr lang="zh-CN" altLang="en-US"/>
            </a:p>
          </p:txBody>
        </p:sp>
        <p:sp>
          <p:nvSpPr>
            <p:cNvPr id="120836" name="直接连接符 120835"/>
            <p:cNvSpPr/>
            <p:nvPr/>
          </p:nvSpPr>
          <p:spPr>
            <a:xfrm flipV="1">
              <a:off x="2778" y="4720"/>
              <a:ext cx="452" cy="113"/>
            </a:xfrm>
            <a:prstGeom prst="line">
              <a:avLst/>
            </a:prstGeom>
            <a:ln w="9525" cap="flat" cmpd="sng">
              <a:solidFill>
                <a:schemeClr val="tx1"/>
              </a:solidFill>
              <a:prstDash val="solid"/>
              <a:headEnd type="none" w="med" len="med"/>
              <a:tailEnd type="none" w="med" len="med"/>
            </a:ln>
          </p:spPr>
        </p:sp>
        <p:sp>
          <p:nvSpPr>
            <p:cNvPr id="120837" name="文本框 120836"/>
            <p:cNvSpPr txBox="1"/>
            <p:nvPr/>
          </p:nvSpPr>
          <p:spPr>
            <a:xfrm>
              <a:off x="738" y="5060"/>
              <a:ext cx="2382" cy="638"/>
            </a:xfrm>
            <a:prstGeom prst="rect">
              <a:avLst/>
            </a:prstGeom>
            <a:noFill/>
            <a:ln w="9525">
              <a:noFill/>
            </a:ln>
          </p:spPr>
          <p:txBody>
            <a:bodyPr>
              <a:spAutoFit/>
            </a:bodyPr>
            <a:p>
              <a:pPr>
                <a:spcBef>
                  <a:spcPct val="50000"/>
                </a:spcBef>
                <a:buClr>
                  <a:schemeClr val="bg1"/>
                </a:buClr>
              </a:pPr>
              <a:r>
                <a:rPr lang="zh-CN" altLang="en-US" b="1" dirty="0">
                  <a:latin typeface="Times New Roman" panose="02020603050405020304" pitchFamily="18" charset="0"/>
                  <a:ea typeface="宋体" panose="02010600030101010101" pitchFamily="2" charset="-122"/>
                </a:rPr>
                <a:t>蛋白质分子</a:t>
              </a:r>
              <a:endParaRPr lang="zh-CN" altLang="en-US" b="1" dirty="0">
                <a:latin typeface="Times New Roman" panose="02020603050405020304" pitchFamily="18" charset="0"/>
                <a:ea typeface="宋体" panose="02010600030101010101" pitchFamily="2" charset="-122"/>
              </a:endParaRPr>
            </a:p>
          </p:txBody>
        </p:sp>
        <p:sp>
          <p:nvSpPr>
            <p:cNvPr id="120838" name="文本框 120837"/>
            <p:cNvSpPr txBox="1"/>
            <p:nvPr/>
          </p:nvSpPr>
          <p:spPr>
            <a:xfrm>
              <a:off x="3230" y="4265"/>
              <a:ext cx="1703" cy="638"/>
            </a:xfrm>
            <a:prstGeom prst="rect">
              <a:avLst/>
            </a:prstGeom>
            <a:noFill/>
            <a:ln w="9525">
              <a:noFill/>
            </a:ln>
          </p:spPr>
          <p:txBody>
            <a:bodyPr>
              <a:spAutoFit/>
            </a:bodyPr>
            <a:p>
              <a:pPr>
                <a:spcBef>
                  <a:spcPct val="50000"/>
                </a:spcBef>
                <a:buClr>
                  <a:schemeClr val="bg1"/>
                </a:buClr>
              </a:pPr>
              <a:r>
                <a:rPr lang="en-US" altLang="zh-CN" b="1">
                  <a:latin typeface="Times New Roman" panose="02020603050405020304" pitchFamily="18" charset="0"/>
                  <a:ea typeface="宋体" panose="02010600030101010101" pitchFamily="2" charset="-122"/>
                </a:rPr>
                <a:t>COOH</a:t>
              </a:r>
              <a:endParaRPr lang="en-US" altLang="zh-CN" b="1">
                <a:latin typeface="Times New Roman" panose="02020603050405020304" pitchFamily="18" charset="0"/>
                <a:ea typeface="宋体" panose="02010600030101010101" pitchFamily="2" charset="-122"/>
              </a:endParaRPr>
            </a:p>
          </p:txBody>
        </p:sp>
        <p:sp>
          <p:nvSpPr>
            <p:cNvPr id="120839" name="直接连接符 120838"/>
            <p:cNvSpPr/>
            <p:nvPr/>
          </p:nvSpPr>
          <p:spPr>
            <a:xfrm flipV="1">
              <a:off x="2890" y="5060"/>
              <a:ext cx="453" cy="113"/>
            </a:xfrm>
            <a:prstGeom prst="line">
              <a:avLst/>
            </a:prstGeom>
            <a:ln w="9525" cap="flat" cmpd="sng">
              <a:solidFill>
                <a:schemeClr val="tx1"/>
              </a:solidFill>
              <a:prstDash val="solid"/>
              <a:headEnd type="none" w="med" len="med"/>
              <a:tailEnd type="none" w="med" len="med"/>
            </a:ln>
          </p:spPr>
        </p:sp>
        <p:sp>
          <p:nvSpPr>
            <p:cNvPr id="120840" name="直接连接符 120839"/>
            <p:cNvSpPr/>
            <p:nvPr/>
          </p:nvSpPr>
          <p:spPr>
            <a:xfrm>
              <a:off x="2890" y="5400"/>
              <a:ext cx="568" cy="0"/>
            </a:xfrm>
            <a:prstGeom prst="line">
              <a:avLst/>
            </a:prstGeom>
            <a:ln w="9525" cap="flat" cmpd="sng">
              <a:solidFill>
                <a:schemeClr val="tx1"/>
              </a:solidFill>
              <a:prstDash val="solid"/>
              <a:headEnd type="none" w="med" len="med"/>
              <a:tailEnd type="none" w="med" len="med"/>
            </a:ln>
          </p:spPr>
        </p:sp>
        <p:sp>
          <p:nvSpPr>
            <p:cNvPr id="120841" name="直接连接符 120840"/>
            <p:cNvSpPr/>
            <p:nvPr/>
          </p:nvSpPr>
          <p:spPr>
            <a:xfrm>
              <a:off x="2890" y="5628"/>
              <a:ext cx="455" cy="115"/>
            </a:xfrm>
            <a:prstGeom prst="line">
              <a:avLst/>
            </a:prstGeom>
            <a:ln w="9525" cap="flat" cmpd="sng">
              <a:solidFill>
                <a:schemeClr val="tx1"/>
              </a:solidFill>
              <a:prstDash val="solid"/>
              <a:headEnd type="none" w="med" len="med"/>
              <a:tailEnd type="none" w="med" len="med"/>
            </a:ln>
          </p:spPr>
        </p:sp>
        <p:sp>
          <p:nvSpPr>
            <p:cNvPr id="120842" name="文本框 120841"/>
            <p:cNvSpPr txBox="1"/>
            <p:nvPr/>
          </p:nvSpPr>
          <p:spPr>
            <a:xfrm>
              <a:off x="3458" y="4605"/>
              <a:ext cx="1927" cy="638"/>
            </a:xfrm>
            <a:prstGeom prst="rect">
              <a:avLst/>
            </a:prstGeom>
            <a:noFill/>
            <a:ln w="9525">
              <a:noFill/>
            </a:ln>
          </p:spPr>
          <p:txBody>
            <a:bodyPr>
              <a:spAutoFit/>
            </a:bodyPr>
            <a:p>
              <a:pPr>
                <a:spcBef>
                  <a:spcPct val="50000"/>
                </a:spcBef>
                <a:buClr>
                  <a:schemeClr val="bg1"/>
                </a:buClr>
              </a:pPr>
              <a:r>
                <a:rPr lang="en-US" altLang="zh-CN" b="1">
                  <a:latin typeface="Times New Roman" panose="02020603050405020304" pitchFamily="18" charset="0"/>
                  <a:ea typeface="宋体" panose="02010600030101010101" pitchFamily="2" charset="-122"/>
                </a:rPr>
                <a:t>COO</a:t>
              </a:r>
              <a:r>
                <a:rPr lang="zh-CN" altLang="en-US" b="1" baseline="30000" dirty="0">
                  <a:latin typeface="Times New Roman" panose="02020603050405020304" pitchFamily="18" charset="0"/>
                  <a:ea typeface="宋体" panose="02010600030101010101" pitchFamily="2" charset="-122"/>
                </a:rPr>
                <a:t>－</a:t>
              </a:r>
              <a:endParaRPr lang="zh-CN" altLang="en-US" b="1" baseline="30000" dirty="0">
                <a:latin typeface="Times New Roman" panose="02020603050405020304" pitchFamily="18" charset="0"/>
                <a:ea typeface="宋体" panose="02010600030101010101" pitchFamily="2" charset="-122"/>
              </a:endParaRPr>
            </a:p>
          </p:txBody>
        </p:sp>
        <p:sp>
          <p:nvSpPr>
            <p:cNvPr id="120843" name="文本框 120842"/>
            <p:cNvSpPr txBox="1"/>
            <p:nvPr/>
          </p:nvSpPr>
          <p:spPr>
            <a:xfrm>
              <a:off x="3345" y="5060"/>
              <a:ext cx="1475" cy="638"/>
            </a:xfrm>
            <a:prstGeom prst="rect">
              <a:avLst/>
            </a:prstGeom>
            <a:noFill/>
            <a:ln w="9525">
              <a:noFill/>
            </a:ln>
          </p:spPr>
          <p:txBody>
            <a:bodyPr>
              <a:spAutoFit/>
            </a:bodyPr>
            <a:p>
              <a:pPr>
                <a:spcBef>
                  <a:spcPct val="50000"/>
                </a:spcBef>
                <a:buClr>
                  <a:schemeClr val="bg1"/>
                </a:buClr>
              </a:pPr>
              <a:r>
                <a:rPr lang="en-US" altLang="zh-CN" b="1">
                  <a:latin typeface="Times New Roman" panose="02020603050405020304" pitchFamily="18" charset="0"/>
                  <a:ea typeface="宋体" panose="02010600030101010101" pitchFamily="2" charset="-122"/>
                </a:rPr>
                <a:t>NH</a:t>
              </a:r>
              <a:r>
                <a:rPr lang="en-US" altLang="zh-CN" b="1" baseline="-25000">
                  <a:latin typeface="Times New Roman" panose="02020603050405020304" pitchFamily="18" charset="0"/>
                  <a:ea typeface="宋体" panose="02010600030101010101" pitchFamily="2" charset="-122"/>
                </a:rPr>
                <a:t>3</a:t>
              </a:r>
              <a:r>
                <a:rPr lang="zh-CN" altLang="en-US" b="1" baseline="30000" dirty="0">
                  <a:latin typeface="Times New Roman" panose="02020603050405020304" pitchFamily="18" charset="0"/>
                  <a:ea typeface="宋体" panose="02010600030101010101" pitchFamily="2" charset="-122"/>
                </a:rPr>
                <a:t>＋</a:t>
              </a:r>
              <a:endParaRPr lang="zh-CN" altLang="en-US" b="1" baseline="30000" dirty="0">
                <a:latin typeface="Times New Roman" panose="02020603050405020304" pitchFamily="18" charset="0"/>
                <a:ea typeface="宋体" panose="02010600030101010101" pitchFamily="2" charset="-122"/>
              </a:endParaRPr>
            </a:p>
          </p:txBody>
        </p:sp>
        <p:sp>
          <p:nvSpPr>
            <p:cNvPr id="120844" name="文本框 120843"/>
            <p:cNvSpPr txBox="1"/>
            <p:nvPr/>
          </p:nvSpPr>
          <p:spPr>
            <a:xfrm>
              <a:off x="3230" y="5513"/>
              <a:ext cx="2155" cy="638"/>
            </a:xfrm>
            <a:prstGeom prst="rect">
              <a:avLst/>
            </a:prstGeom>
            <a:noFill/>
            <a:ln w="9525">
              <a:noFill/>
            </a:ln>
          </p:spPr>
          <p:txBody>
            <a:bodyPr>
              <a:spAutoFit/>
            </a:bodyPr>
            <a:p>
              <a:pPr>
                <a:spcBef>
                  <a:spcPct val="50000"/>
                </a:spcBef>
                <a:buClr>
                  <a:schemeClr val="bg1"/>
                </a:buClr>
              </a:pPr>
              <a:r>
                <a:rPr lang="en-US" altLang="zh-CN" b="1">
                  <a:latin typeface="Times New Roman" panose="02020603050405020304" pitchFamily="18" charset="0"/>
                  <a:ea typeface="宋体" panose="02010600030101010101" pitchFamily="2" charset="-122"/>
                </a:rPr>
                <a:t>NH</a:t>
              </a:r>
              <a:r>
                <a:rPr lang="en-US" altLang="zh-CN" b="1" baseline="-25000">
                  <a:latin typeface="Times New Roman" panose="02020603050405020304" pitchFamily="18" charset="0"/>
                  <a:ea typeface="宋体" panose="02010600030101010101" pitchFamily="2" charset="-122"/>
                </a:rPr>
                <a:t>3</a:t>
              </a:r>
              <a:r>
                <a:rPr lang="zh-CN" altLang="en-US" b="1" baseline="30000" dirty="0">
                  <a:latin typeface="Times New Roman" panose="02020603050405020304" pitchFamily="18" charset="0"/>
                  <a:ea typeface="宋体" panose="02010600030101010101" pitchFamily="2" charset="-122"/>
                </a:rPr>
                <a:t>＋</a:t>
              </a:r>
              <a:endParaRPr lang="zh-CN" altLang="en-US" b="1" baseline="30000" dirty="0">
                <a:latin typeface="Times New Roman" panose="02020603050405020304" pitchFamily="18" charset="0"/>
                <a:ea typeface="宋体" panose="02010600030101010101" pitchFamily="2" charset="-122"/>
              </a:endParaRPr>
            </a:p>
          </p:txBody>
        </p:sp>
        <p:sp>
          <p:nvSpPr>
            <p:cNvPr id="120845" name="椭圆 120844"/>
            <p:cNvSpPr/>
            <p:nvPr/>
          </p:nvSpPr>
          <p:spPr>
            <a:xfrm>
              <a:off x="6180" y="4265"/>
              <a:ext cx="2040" cy="2045"/>
            </a:xfrm>
            <a:prstGeom prst="ellipse">
              <a:avLst/>
            </a:prstGeom>
            <a:solidFill>
              <a:schemeClr val="accent1"/>
            </a:solidFill>
            <a:ln w="9525" cap="flat" cmpd="sng">
              <a:solidFill>
                <a:schemeClr val="tx1"/>
              </a:solidFill>
              <a:prstDash val="solid"/>
              <a:headEnd type="none" w="med" len="med"/>
              <a:tailEnd type="none" w="med" len="med"/>
            </a:ln>
          </p:spPr>
          <p:txBody>
            <a:bodyPr wrap="none" anchor="ctr"/>
            <a:p>
              <a:pPr algn="ctr">
                <a:buClr>
                  <a:schemeClr val="bg1"/>
                </a:buClr>
              </a:pPr>
              <a:r>
                <a:rPr lang="zh-CN" altLang="en-US" b="1" dirty="0">
                  <a:latin typeface="Times New Roman" panose="02020603050405020304" pitchFamily="18" charset="0"/>
                  <a:ea typeface="宋体" panose="02010600030101010101" pitchFamily="2" charset="-122"/>
                </a:rPr>
                <a:t>蛋白质分子</a:t>
              </a:r>
              <a:endParaRPr lang="zh-CN" altLang="en-US" b="1" dirty="0">
                <a:latin typeface="Times New Roman" panose="02020603050405020304" pitchFamily="18" charset="0"/>
                <a:ea typeface="宋体" panose="02010600030101010101" pitchFamily="2" charset="-122"/>
              </a:endParaRPr>
            </a:p>
          </p:txBody>
        </p:sp>
        <p:sp>
          <p:nvSpPr>
            <p:cNvPr id="120846" name="椭圆 120845"/>
            <p:cNvSpPr/>
            <p:nvPr/>
          </p:nvSpPr>
          <p:spPr>
            <a:xfrm>
              <a:off x="10603" y="4265"/>
              <a:ext cx="2155" cy="2045"/>
            </a:xfrm>
            <a:prstGeom prst="ellipse">
              <a:avLst/>
            </a:prstGeom>
            <a:solidFill>
              <a:schemeClr val="accent1"/>
            </a:solidFill>
            <a:ln w="9525" cap="flat" cmpd="sng">
              <a:solidFill>
                <a:schemeClr val="tx1"/>
              </a:solidFill>
              <a:prstDash val="solid"/>
              <a:headEnd type="none" w="med" len="med"/>
              <a:tailEnd type="none" w="med" len="med"/>
            </a:ln>
          </p:spPr>
          <p:txBody>
            <a:bodyPr wrap="none" anchor="ctr"/>
            <a:p>
              <a:pPr algn="ctr">
                <a:buClr>
                  <a:schemeClr val="bg1"/>
                </a:buClr>
              </a:pPr>
              <a:r>
                <a:rPr lang="zh-CN" altLang="en-US" b="1" dirty="0">
                  <a:latin typeface="Times New Roman" panose="02020603050405020304" pitchFamily="18" charset="0"/>
                  <a:ea typeface="宋体" panose="02010600030101010101" pitchFamily="2" charset="-122"/>
                </a:rPr>
                <a:t>蛋白质分子</a:t>
              </a:r>
              <a:endParaRPr lang="zh-CN" altLang="en-US" b="1" dirty="0">
                <a:latin typeface="Times New Roman" panose="02020603050405020304" pitchFamily="18" charset="0"/>
                <a:ea typeface="宋体" panose="02010600030101010101" pitchFamily="2" charset="-122"/>
              </a:endParaRPr>
            </a:p>
          </p:txBody>
        </p:sp>
        <p:sp>
          <p:nvSpPr>
            <p:cNvPr id="120847" name="直接连接符 120846"/>
            <p:cNvSpPr/>
            <p:nvPr/>
          </p:nvSpPr>
          <p:spPr>
            <a:xfrm>
              <a:off x="12418" y="5740"/>
              <a:ext cx="565" cy="113"/>
            </a:xfrm>
            <a:prstGeom prst="line">
              <a:avLst/>
            </a:prstGeom>
            <a:ln w="9525" cap="flat" cmpd="sng">
              <a:solidFill>
                <a:schemeClr val="tx1"/>
              </a:solidFill>
              <a:prstDash val="solid"/>
              <a:headEnd type="none" w="med" len="med"/>
              <a:tailEnd type="none" w="med" len="med"/>
            </a:ln>
          </p:spPr>
        </p:sp>
        <p:sp>
          <p:nvSpPr>
            <p:cNvPr id="120848" name="直接连接符 120847"/>
            <p:cNvSpPr/>
            <p:nvPr/>
          </p:nvSpPr>
          <p:spPr>
            <a:xfrm flipV="1">
              <a:off x="12530" y="5400"/>
              <a:ext cx="340" cy="0"/>
            </a:xfrm>
            <a:prstGeom prst="line">
              <a:avLst/>
            </a:prstGeom>
            <a:ln w="9525" cap="flat" cmpd="sng">
              <a:solidFill>
                <a:schemeClr val="tx1"/>
              </a:solidFill>
              <a:prstDash val="solid"/>
              <a:headEnd type="none" w="med" len="med"/>
              <a:tailEnd type="none" w="med" len="med"/>
            </a:ln>
          </p:spPr>
        </p:sp>
        <p:sp>
          <p:nvSpPr>
            <p:cNvPr id="120849" name="直接连接符 120848"/>
            <p:cNvSpPr/>
            <p:nvPr/>
          </p:nvSpPr>
          <p:spPr>
            <a:xfrm flipV="1">
              <a:off x="12418" y="4833"/>
              <a:ext cx="452" cy="112"/>
            </a:xfrm>
            <a:prstGeom prst="line">
              <a:avLst/>
            </a:prstGeom>
            <a:ln w="9525" cap="flat" cmpd="sng">
              <a:solidFill>
                <a:schemeClr val="tx1"/>
              </a:solidFill>
              <a:prstDash val="solid"/>
              <a:headEnd type="none" w="med" len="med"/>
              <a:tailEnd type="none" w="med" len="med"/>
            </a:ln>
          </p:spPr>
        </p:sp>
        <p:sp>
          <p:nvSpPr>
            <p:cNvPr id="120850" name="直接连接符 120849"/>
            <p:cNvSpPr/>
            <p:nvPr/>
          </p:nvSpPr>
          <p:spPr>
            <a:xfrm flipV="1">
              <a:off x="12303" y="4493"/>
              <a:ext cx="452" cy="112"/>
            </a:xfrm>
            <a:prstGeom prst="line">
              <a:avLst/>
            </a:prstGeom>
            <a:ln w="9525" cap="flat" cmpd="sng">
              <a:solidFill>
                <a:schemeClr val="tx1"/>
              </a:solidFill>
              <a:prstDash val="solid"/>
              <a:headEnd type="none" w="med" len="med"/>
              <a:tailEnd type="none" w="med" len="med"/>
            </a:ln>
          </p:spPr>
        </p:sp>
        <p:sp>
          <p:nvSpPr>
            <p:cNvPr id="120851" name="直接连接符 120850"/>
            <p:cNvSpPr/>
            <p:nvPr/>
          </p:nvSpPr>
          <p:spPr>
            <a:xfrm>
              <a:off x="7995" y="5740"/>
              <a:ext cx="453" cy="113"/>
            </a:xfrm>
            <a:prstGeom prst="line">
              <a:avLst/>
            </a:prstGeom>
            <a:ln w="9525" cap="flat" cmpd="sng">
              <a:solidFill>
                <a:schemeClr val="tx1"/>
              </a:solidFill>
              <a:prstDash val="solid"/>
              <a:headEnd type="none" w="med" len="med"/>
              <a:tailEnd type="none" w="med" len="med"/>
            </a:ln>
          </p:spPr>
        </p:sp>
        <p:sp>
          <p:nvSpPr>
            <p:cNvPr id="120852" name="直接连接符 120851"/>
            <p:cNvSpPr/>
            <p:nvPr/>
          </p:nvSpPr>
          <p:spPr>
            <a:xfrm flipV="1">
              <a:off x="8108" y="5288"/>
              <a:ext cx="452" cy="0"/>
            </a:xfrm>
            <a:prstGeom prst="line">
              <a:avLst/>
            </a:prstGeom>
            <a:ln w="9525" cap="flat" cmpd="sng">
              <a:solidFill>
                <a:schemeClr val="tx1"/>
              </a:solidFill>
              <a:prstDash val="solid"/>
              <a:headEnd type="none" w="med" len="med"/>
              <a:tailEnd type="none" w="med" len="med"/>
            </a:ln>
          </p:spPr>
        </p:sp>
        <p:sp>
          <p:nvSpPr>
            <p:cNvPr id="120853" name="直接连接符 120852"/>
            <p:cNvSpPr/>
            <p:nvPr/>
          </p:nvSpPr>
          <p:spPr>
            <a:xfrm flipV="1">
              <a:off x="7995" y="4833"/>
              <a:ext cx="453" cy="112"/>
            </a:xfrm>
            <a:prstGeom prst="line">
              <a:avLst/>
            </a:prstGeom>
            <a:ln w="9525" cap="flat" cmpd="sng">
              <a:solidFill>
                <a:schemeClr val="tx1"/>
              </a:solidFill>
              <a:prstDash val="solid"/>
              <a:headEnd type="none" w="med" len="med"/>
              <a:tailEnd type="none" w="med" len="med"/>
            </a:ln>
          </p:spPr>
        </p:sp>
        <p:sp>
          <p:nvSpPr>
            <p:cNvPr id="120854" name="直接连接符 120853"/>
            <p:cNvSpPr/>
            <p:nvPr/>
          </p:nvSpPr>
          <p:spPr>
            <a:xfrm flipV="1">
              <a:off x="7880" y="4493"/>
              <a:ext cx="453" cy="112"/>
            </a:xfrm>
            <a:prstGeom prst="line">
              <a:avLst/>
            </a:prstGeom>
            <a:ln w="9525" cap="flat" cmpd="sng">
              <a:solidFill>
                <a:schemeClr val="tx1"/>
              </a:solidFill>
              <a:prstDash val="solid"/>
              <a:headEnd type="none" w="med" len="med"/>
              <a:tailEnd type="none" w="med" len="med"/>
            </a:ln>
          </p:spPr>
        </p:sp>
        <p:sp>
          <p:nvSpPr>
            <p:cNvPr id="120857" name="文本框 120856"/>
            <p:cNvSpPr txBox="1"/>
            <p:nvPr/>
          </p:nvSpPr>
          <p:spPr>
            <a:xfrm>
              <a:off x="8448" y="4493"/>
              <a:ext cx="1927" cy="638"/>
            </a:xfrm>
            <a:prstGeom prst="rect">
              <a:avLst/>
            </a:prstGeom>
            <a:noFill/>
            <a:ln w="9525">
              <a:noFill/>
            </a:ln>
          </p:spPr>
          <p:txBody>
            <a:bodyPr>
              <a:spAutoFit/>
            </a:bodyPr>
            <a:p>
              <a:pPr>
                <a:spcBef>
                  <a:spcPct val="50000"/>
                </a:spcBef>
                <a:buClr>
                  <a:schemeClr val="bg1"/>
                </a:buClr>
              </a:pPr>
              <a:r>
                <a:rPr lang="en-US" altLang="zh-CN" b="1">
                  <a:latin typeface="Times New Roman" panose="02020603050405020304" pitchFamily="18" charset="0"/>
                  <a:ea typeface="宋体" panose="02010600030101010101" pitchFamily="2" charset="-122"/>
                </a:rPr>
                <a:t>COO</a:t>
              </a:r>
              <a:r>
                <a:rPr lang="zh-CN" altLang="en-US" b="1" baseline="30000" dirty="0">
                  <a:latin typeface="Times New Roman" panose="02020603050405020304" pitchFamily="18" charset="0"/>
                  <a:ea typeface="宋体" panose="02010600030101010101" pitchFamily="2" charset="-122"/>
                </a:rPr>
                <a:t>－</a:t>
              </a:r>
              <a:endParaRPr lang="zh-CN" altLang="en-US" b="1" baseline="30000" dirty="0">
                <a:latin typeface="Times New Roman" panose="02020603050405020304" pitchFamily="18" charset="0"/>
                <a:ea typeface="宋体" panose="02010600030101010101" pitchFamily="2" charset="-122"/>
              </a:endParaRPr>
            </a:p>
          </p:txBody>
        </p:sp>
        <p:sp>
          <p:nvSpPr>
            <p:cNvPr id="120858" name="文本框 120857"/>
            <p:cNvSpPr txBox="1"/>
            <p:nvPr/>
          </p:nvSpPr>
          <p:spPr>
            <a:xfrm>
              <a:off x="8335" y="4040"/>
              <a:ext cx="1928" cy="638"/>
            </a:xfrm>
            <a:prstGeom prst="rect">
              <a:avLst/>
            </a:prstGeom>
            <a:noFill/>
            <a:ln w="9525">
              <a:noFill/>
            </a:ln>
          </p:spPr>
          <p:txBody>
            <a:bodyPr>
              <a:spAutoFit/>
            </a:bodyPr>
            <a:p>
              <a:pPr>
                <a:spcBef>
                  <a:spcPct val="50000"/>
                </a:spcBef>
                <a:buClr>
                  <a:schemeClr val="bg1"/>
                </a:buClr>
              </a:pPr>
              <a:r>
                <a:rPr lang="en-US" altLang="zh-CN" b="1">
                  <a:latin typeface="Times New Roman" panose="02020603050405020304" pitchFamily="18" charset="0"/>
                  <a:ea typeface="宋体" panose="02010600030101010101" pitchFamily="2" charset="-122"/>
                </a:rPr>
                <a:t>COO</a:t>
              </a:r>
              <a:r>
                <a:rPr lang="zh-CN" altLang="en-US" b="1" baseline="30000" dirty="0">
                  <a:latin typeface="Times New Roman" panose="02020603050405020304" pitchFamily="18" charset="0"/>
                  <a:ea typeface="宋体" panose="02010600030101010101" pitchFamily="2" charset="-122"/>
                </a:rPr>
                <a:t>－</a:t>
              </a:r>
              <a:endParaRPr lang="zh-CN" altLang="en-US" b="1" baseline="30000" dirty="0">
                <a:latin typeface="Times New Roman" panose="02020603050405020304" pitchFamily="18" charset="0"/>
                <a:ea typeface="宋体" panose="02010600030101010101" pitchFamily="2" charset="-122"/>
              </a:endParaRPr>
            </a:p>
          </p:txBody>
        </p:sp>
        <p:sp>
          <p:nvSpPr>
            <p:cNvPr id="120861" name="文本框 120860"/>
            <p:cNvSpPr txBox="1"/>
            <p:nvPr/>
          </p:nvSpPr>
          <p:spPr>
            <a:xfrm>
              <a:off x="8560" y="5628"/>
              <a:ext cx="1475" cy="638"/>
            </a:xfrm>
            <a:prstGeom prst="rect">
              <a:avLst/>
            </a:prstGeom>
            <a:noFill/>
            <a:ln w="9525">
              <a:noFill/>
            </a:ln>
          </p:spPr>
          <p:txBody>
            <a:bodyPr>
              <a:spAutoFit/>
            </a:bodyPr>
            <a:p>
              <a:pPr>
                <a:spcBef>
                  <a:spcPct val="50000"/>
                </a:spcBef>
                <a:buClr>
                  <a:schemeClr val="bg1"/>
                </a:buClr>
              </a:pPr>
              <a:r>
                <a:rPr lang="en-US" altLang="zh-CN" b="1">
                  <a:latin typeface="Times New Roman" panose="02020603050405020304" pitchFamily="18" charset="0"/>
                  <a:ea typeface="宋体" panose="02010600030101010101" pitchFamily="2" charset="-122"/>
                </a:rPr>
                <a:t>NH</a:t>
              </a:r>
              <a:r>
                <a:rPr lang="en-US" altLang="zh-CN" b="1" baseline="-25000">
                  <a:latin typeface="Times New Roman" panose="02020603050405020304" pitchFamily="18" charset="0"/>
                  <a:ea typeface="宋体" panose="02010600030101010101" pitchFamily="2" charset="-122"/>
                </a:rPr>
                <a:t>3</a:t>
              </a:r>
              <a:r>
                <a:rPr lang="zh-CN" altLang="en-US" b="1" baseline="30000" dirty="0">
                  <a:latin typeface="Times New Roman" panose="02020603050405020304" pitchFamily="18" charset="0"/>
                  <a:ea typeface="宋体" panose="02010600030101010101" pitchFamily="2" charset="-122"/>
                </a:rPr>
                <a:t>＋</a:t>
              </a:r>
              <a:endParaRPr lang="zh-CN" altLang="en-US" b="1" baseline="30000" dirty="0">
                <a:latin typeface="Times New Roman" panose="02020603050405020304" pitchFamily="18" charset="0"/>
                <a:ea typeface="宋体" panose="02010600030101010101" pitchFamily="2" charset="-122"/>
              </a:endParaRPr>
            </a:p>
          </p:txBody>
        </p:sp>
        <p:sp>
          <p:nvSpPr>
            <p:cNvPr id="120862" name="文本框 120861"/>
            <p:cNvSpPr txBox="1"/>
            <p:nvPr/>
          </p:nvSpPr>
          <p:spPr>
            <a:xfrm>
              <a:off x="8560" y="4948"/>
              <a:ext cx="1475" cy="638"/>
            </a:xfrm>
            <a:prstGeom prst="rect">
              <a:avLst/>
            </a:prstGeom>
            <a:noFill/>
            <a:ln w="9525">
              <a:noFill/>
            </a:ln>
          </p:spPr>
          <p:txBody>
            <a:bodyPr>
              <a:spAutoFit/>
            </a:bodyPr>
            <a:p>
              <a:pPr>
                <a:spcBef>
                  <a:spcPct val="50000"/>
                </a:spcBef>
                <a:buClr>
                  <a:schemeClr val="bg1"/>
                </a:buClr>
              </a:pPr>
              <a:r>
                <a:rPr lang="en-US" altLang="zh-CN" b="1">
                  <a:latin typeface="Times New Roman" panose="02020603050405020304" pitchFamily="18" charset="0"/>
                  <a:ea typeface="宋体" panose="02010600030101010101" pitchFamily="2" charset="-122"/>
                </a:rPr>
                <a:t>NH</a:t>
              </a:r>
              <a:r>
                <a:rPr lang="en-US" altLang="zh-CN" b="1" baseline="-25000">
                  <a:latin typeface="Times New Roman" panose="02020603050405020304" pitchFamily="18" charset="0"/>
                  <a:ea typeface="宋体" panose="02010600030101010101" pitchFamily="2" charset="-122"/>
                </a:rPr>
                <a:t>3</a:t>
              </a:r>
              <a:r>
                <a:rPr lang="zh-CN" altLang="en-US" b="1" baseline="30000" dirty="0">
                  <a:latin typeface="Times New Roman" panose="02020603050405020304" pitchFamily="18" charset="0"/>
                  <a:ea typeface="宋体" panose="02010600030101010101" pitchFamily="2" charset="-122"/>
                </a:rPr>
                <a:t>＋</a:t>
              </a:r>
              <a:endParaRPr lang="zh-CN" altLang="en-US" b="1" baseline="30000" dirty="0">
                <a:latin typeface="Times New Roman" panose="02020603050405020304" pitchFamily="18" charset="0"/>
                <a:ea typeface="宋体" panose="02010600030101010101" pitchFamily="2" charset="-122"/>
              </a:endParaRPr>
            </a:p>
          </p:txBody>
        </p:sp>
        <p:sp>
          <p:nvSpPr>
            <p:cNvPr id="120863" name="直接连接符 120862"/>
            <p:cNvSpPr/>
            <p:nvPr/>
          </p:nvSpPr>
          <p:spPr>
            <a:xfrm>
              <a:off x="4933" y="5400"/>
              <a:ext cx="1020" cy="0"/>
            </a:xfrm>
            <a:prstGeom prst="line">
              <a:avLst/>
            </a:prstGeom>
            <a:ln w="9525" cap="flat" cmpd="sng">
              <a:solidFill>
                <a:schemeClr val="tx1"/>
              </a:solidFill>
              <a:prstDash val="solid"/>
              <a:headEnd type="none" w="med" len="med"/>
              <a:tailEnd type="triangle" w="med" len="med"/>
            </a:ln>
          </p:spPr>
        </p:sp>
        <p:sp>
          <p:nvSpPr>
            <p:cNvPr id="120864" name="直接连接符 120863"/>
            <p:cNvSpPr/>
            <p:nvPr/>
          </p:nvSpPr>
          <p:spPr>
            <a:xfrm flipH="1">
              <a:off x="4933" y="5628"/>
              <a:ext cx="907" cy="0"/>
            </a:xfrm>
            <a:prstGeom prst="line">
              <a:avLst/>
            </a:prstGeom>
            <a:ln w="9525" cap="flat" cmpd="sng">
              <a:solidFill>
                <a:schemeClr val="tx1"/>
              </a:solidFill>
              <a:prstDash val="solid"/>
              <a:headEnd type="none" w="med" len="med"/>
              <a:tailEnd type="triangle" w="med" len="med"/>
            </a:ln>
          </p:spPr>
        </p:sp>
        <p:sp>
          <p:nvSpPr>
            <p:cNvPr id="120865" name="直接连接符 120864"/>
            <p:cNvSpPr/>
            <p:nvPr/>
          </p:nvSpPr>
          <p:spPr>
            <a:xfrm>
              <a:off x="9583" y="5288"/>
              <a:ext cx="1020" cy="0"/>
            </a:xfrm>
            <a:prstGeom prst="line">
              <a:avLst/>
            </a:prstGeom>
            <a:ln w="9525" cap="flat" cmpd="sng">
              <a:solidFill>
                <a:schemeClr val="tx1"/>
              </a:solidFill>
              <a:prstDash val="solid"/>
              <a:headEnd type="none" w="med" len="med"/>
              <a:tailEnd type="triangle" w="med" len="med"/>
            </a:ln>
          </p:spPr>
        </p:sp>
        <p:sp>
          <p:nvSpPr>
            <p:cNvPr id="120866" name="直接连接符 120865"/>
            <p:cNvSpPr/>
            <p:nvPr/>
          </p:nvSpPr>
          <p:spPr>
            <a:xfrm flipH="1">
              <a:off x="9468" y="5513"/>
              <a:ext cx="1020" cy="0"/>
            </a:xfrm>
            <a:prstGeom prst="line">
              <a:avLst/>
            </a:prstGeom>
            <a:ln w="9525" cap="flat" cmpd="sng">
              <a:solidFill>
                <a:schemeClr val="tx1"/>
              </a:solidFill>
              <a:prstDash val="solid"/>
              <a:headEnd type="none" w="med" len="med"/>
              <a:tailEnd type="triangle" w="med" len="med"/>
            </a:ln>
          </p:spPr>
        </p:sp>
        <p:sp>
          <p:nvSpPr>
            <p:cNvPr id="120867" name="文本框 120866"/>
            <p:cNvSpPr txBox="1"/>
            <p:nvPr/>
          </p:nvSpPr>
          <p:spPr>
            <a:xfrm>
              <a:off x="4705" y="4833"/>
              <a:ext cx="1360" cy="638"/>
            </a:xfrm>
            <a:prstGeom prst="rect">
              <a:avLst/>
            </a:prstGeom>
            <a:noFill/>
            <a:ln w="9525">
              <a:noFill/>
            </a:ln>
          </p:spPr>
          <p:txBody>
            <a:bodyPr>
              <a:spAutoFit/>
            </a:bodyPr>
            <a:p>
              <a:pPr>
                <a:spcBef>
                  <a:spcPct val="50000"/>
                </a:spcBef>
                <a:buClr>
                  <a:schemeClr val="bg1"/>
                </a:buClr>
              </a:pPr>
              <a:r>
                <a:rPr lang="en-US" altLang="zh-CN" b="1" dirty="0">
                  <a:latin typeface="Times New Roman" panose="02020603050405020304" pitchFamily="18" charset="0"/>
                  <a:ea typeface="宋体" panose="02010600030101010101" pitchFamily="2" charset="-122"/>
                </a:rPr>
                <a:t> </a:t>
              </a:r>
              <a:r>
                <a:rPr lang="zh-CN" altLang="en-US" b="1" dirty="0">
                  <a:latin typeface="Times New Roman" panose="02020603050405020304" pitchFamily="18" charset="0"/>
                  <a:ea typeface="宋体" panose="02010600030101010101" pitchFamily="2" charset="-122"/>
                </a:rPr>
                <a:t>＋</a:t>
              </a:r>
              <a:r>
                <a:rPr lang="en-US" altLang="zh-CN" b="1">
                  <a:latin typeface="Times New Roman" panose="02020603050405020304" pitchFamily="18" charset="0"/>
                  <a:ea typeface="宋体" panose="02010600030101010101" pitchFamily="2" charset="-122"/>
                </a:rPr>
                <a:t>H</a:t>
              </a:r>
              <a:r>
                <a:rPr lang="en-US" altLang="zh-CN" b="1" baseline="30000">
                  <a:latin typeface="Times New Roman" panose="02020603050405020304" pitchFamily="18" charset="0"/>
                  <a:ea typeface="宋体" panose="02010600030101010101" pitchFamily="2" charset="-122"/>
                </a:rPr>
                <a:t>+</a:t>
              </a:r>
              <a:endParaRPr lang="en-US" altLang="zh-CN" b="1" baseline="30000">
                <a:latin typeface="Times New Roman" panose="02020603050405020304" pitchFamily="18" charset="0"/>
                <a:ea typeface="宋体" panose="02010600030101010101" pitchFamily="2" charset="-122"/>
              </a:endParaRPr>
            </a:p>
          </p:txBody>
        </p:sp>
        <p:sp>
          <p:nvSpPr>
            <p:cNvPr id="120868" name="文本框 120867"/>
            <p:cNvSpPr txBox="1"/>
            <p:nvPr/>
          </p:nvSpPr>
          <p:spPr>
            <a:xfrm>
              <a:off x="4705" y="5740"/>
              <a:ext cx="1360" cy="638"/>
            </a:xfrm>
            <a:prstGeom prst="rect">
              <a:avLst/>
            </a:prstGeom>
            <a:noFill/>
            <a:ln w="9525">
              <a:noFill/>
            </a:ln>
          </p:spPr>
          <p:txBody>
            <a:bodyPr>
              <a:spAutoFit/>
            </a:bodyPr>
            <a:p>
              <a:pPr>
                <a:spcBef>
                  <a:spcPct val="50000"/>
                </a:spcBef>
                <a:buClr>
                  <a:schemeClr val="bg1"/>
                </a:buClr>
              </a:pPr>
              <a:r>
                <a:rPr lang="en-US" altLang="zh-CN" b="1" dirty="0">
                  <a:latin typeface="Times New Roman" panose="02020603050405020304" pitchFamily="18" charset="0"/>
                  <a:ea typeface="宋体" panose="02010600030101010101" pitchFamily="2" charset="-122"/>
                </a:rPr>
                <a:t> </a:t>
              </a:r>
              <a:r>
                <a:rPr lang="zh-CN" altLang="en-US" b="1" dirty="0">
                  <a:latin typeface="Times New Roman" panose="02020603050405020304" pitchFamily="18" charset="0"/>
                  <a:ea typeface="宋体" panose="02010600030101010101" pitchFamily="2" charset="-122"/>
                </a:rPr>
                <a:t>－</a:t>
              </a:r>
              <a:r>
                <a:rPr lang="en-US" altLang="zh-CN" b="1">
                  <a:latin typeface="Times New Roman" panose="02020603050405020304" pitchFamily="18" charset="0"/>
                  <a:ea typeface="宋体" panose="02010600030101010101" pitchFamily="2" charset="-122"/>
                </a:rPr>
                <a:t>H</a:t>
              </a:r>
              <a:r>
                <a:rPr lang="en-US" altLang="zh-CN" b="1" baseline="30000">
                  <a:latin typeface="Times New Roman" panose="02020603050405020304" pitchFamily="18" charset="0"/>
                  <a:ea typeface="宋体" panose="02010600030101010101" pitchFamily="2" charset="-122"/>
                </a:rPr>
                <a:t>+</a:t>
              </a:r>
              <a:endParaRPr lang="en-US" altLang="zh-CN" b="1" baseline="30000">
                <a:latin typeface="Times New Roman" panose="02020603050405020304" pitchFamily="18" charset="0"/>
                <a:ea typeface="宋体" panose="02010600030101010101" pitchFamily="2" charset="-122"/>
              </a:endParaRPr>
            </a:p>
          </p:txBody>
        </p:sp>
        <p:sp>
          <p:nvSpPr>
            <p:cNvPr id="120869" name="文本框 120868"/>
            <p:cNvSpPr txBox="1"/>
            <p:nvPr/>
          </p:nvSpPr>
          <p:spPr>
            <a:xfrm>
              <a:off x="9468" y="5513"/>
              <a:ext cx="1360" cy="638"/>
            </a:xfrm>
            <a:prstGeom prst="rect">
              <a:avLst/>
            </a:prstGeom>
            <a:noFill/>
            <a:ln w="9525">
              <a:noFill/>
            </a:ln>
          </p:spPr>
          <p:txBody>
            <a:bodyPr>
              <a:spAutoFit/>
            </a:bodyPr>
            <a:p>
              <a:pPr>
                <a:spcBef>
                  <a:spcPct val="50000"/>
                </a:spcBef>
                <a:buClr>
                  <a:schemeClr val="bg1"/>
                </a:buClr>
              </a:pPr>
              <a:r>
                <a:rPr lang="en-US" altLang="zh-CN" b="1" dirty="0">
                  <a:latin typeface="Times New Roman" panose="02020603050405020304" pitchFamily="18" charset="0"/>
                  <a:ea typeface="宋体" panose="02010600030101010101" pitchFamily="2" charset="-122"/>
                </a:rPr>
                <a:t> </a:t>
              </a:r>
              <a:r>
                <a:rPr lang="zh-CN" altLang="en-US" b="1" dirty="0">
                  <a:latin typeface="Times New Roman" panose="02020603050405020304" pitchFamily="18" charset="0"/>
                  <a:ea typeface="宋体" panose="02010600030101010101" pitchFamily="2" charset="-122"/>
                </a:rPr>
                <a:t>＋</a:t>
              </a:r>
              <a:r>
                <a:rPr lang="en-US" altLang="zh-CN" b="1">
                  <a:latin typeface="Times New Roman" panose="02020603050405020304" pitchFamily="18" charset="0"/>
                  <a:ea typeface="宋体" panose="02010600030101010101" pitchFamily="2" charset="-122"/>
                </a:rPr>
                <a:t>H</a:t>
              </a:r>
              <a:r>
                <a:rPr lang="en-US" altLang="zh-CN" b="1" baseline="30000">
                  <a:latin typeface="Times New Roman" panose="02020603050405020304" pitchFamily="18" charset="0"/>
                  <a:ea typeface="宋体" panose="02010600030101010101" pitchFamily="2" charset="-122"/>
                </a:rPr>
                <a:t>+</a:t>
              </a:r>
              <a:endParaRPr lang="en-US" altLang="zh-CN" b="1" baseline="30000">
                <a:latin typeface="Times New Roman" panose="02020603050405020304" pitchFamily="18" charset="0"/>
                <a:ea typeface="宋体" panose="02010600030101010101" pitchFamily="2" charset="-122"/>
              </a:endParaRPr>
            </a:p>
          </p:txBody>
        </p:sp>
        <p:sp>
          <p:nvSpPr>
            <p:cNvPr id="120870" name="文本框 120869"/>
            <p:cNvSpPr txBox="1"/>
            <p:nvPr/>
          </p:nvSpPr>
          <p:spPr>
            <a:xfrm>
              <a:off x="9468" y="4605"/>
              <a:ext cx="1360" cy="638"/>
            </a:xfrm>
            <a:prstGeom prst="rect">
              <a:avLst/>
            </a:prstGeom>
            <a:noFill/>
            <a:ln w="9525">
              <a:noFill/>
            </a:ln>
          </p:spPr>
          <p:txBody>
            <a:bodyPr>
              <a:spAutoFit/>
            </a:bodyPr>
            <a:p>
              <a:pPr>
                <a:spcBef>
                  <a:spcPct val="50000"/>
                </a:spcBef>
                <a:buClr>
                  <a:schemeClr val="bg1"/>
                </a:buClr>
              </a:pPr>
              <a:r>
                <a:rPr lang="en-US" altLang="zh-CN" b="1" dirty="0">
                  <a:latin typeface="Times New Roman" panose="02020603050405020304" pitchFamily="18" charset="0"/>
                  <a:ea typeface="宋体" panose="02010600030101010101" pitchFamily="2" charset="-122"/>
                </a:rPr>
                <a:t> </a:t>
              </a:r>
              <a:r>
                <a:rPr lang="zh-CN" altLang="en-US" b="1" dirty="0">
                  <a:latin typeface="Times New Roman" panose="02020603050405020304" pitchFamily="18" charset="0"/>
                  <a:ea typeface="宋体" panose="02010600030101010101" pitchFamily="2" charset="-122"/>
                </a:rPr>
                <a:t>－</a:t>
              </a:r>
              <a:r>
                <a:rPr lang="en-US" altLang="zh-CN" b="1">
                  <a:latin typeface="Times New Roman" panose="02020603050405020304" pitchFamily="18" charset="0"/>
                  <a:ea typeface="宋体" panose="02010600030101010101" pitchFamily="2" charset="-122"/>
                </a:rPr>
                <a:t>H</a:t>
              </a:r>
              <a:r>
                <a:rPr lang="en-US" altLang="zh-CN" b="1" baseline="30000">
                  <a:latin typeface="Times New Roman" panose="02020603050405020304" pitchFamily="18" charset="0"/>
                  <a:ea typeface="宋体" panose="02010600030101010101" pitchFamily="2" charset="-122"/>
                </a:rPr>
                <a:t>+</a:t>
              </a:r>
              <a:endParaRPr lang="en-US" altLang="zh-CN" b="1" baseline="30000">
                <a:latin typeface="Times New Roman" panose="02020603050405020304" pitchFamily="18" charset="0"/>
                <a:ea typeface="宋体" panose="02010600030101010101" pitchFamily="2" charset="-122"/>
              </a:endParaRPr>
            </a:p>
          </p:txBody>
        </p:sp>
        <p:sp>
          <p:nvSpPr>
            <p:cNvPr id="120871" name="直接连接符 120870"/>
            <p:cNvSpPr/>
            <p:nvPr/>
          </p:nvSpPr>
          <p:spPr>
            <a:xfrm flipH="1" flipV="1">
              <a:off x="1530" y="3585"/>
              <a:ext cx="228" cy="568"/>
            </a:xfrm>
            <a:prstGeom prst="line">
              <a:avLst/>
            </a:prstGeom>
            <a:ln w="9525" cap="flat" cmpd="sng">
              <a:solidFill>
                <a:schemeClr val="tx1"/>
              </a:solidFill>
              <a:prstDash val="solid"/>
              <a:headEnd type="none" w="med" len="med"/>
              <a:tailEnd type="triangle" w="med" len="med"/>
            </a:ln>
          </p:spPr>
        </p:sp>
        <p:sp>
          <p:nvSpPr>
            <p:cNvPr id="120872" name="直接连接符 120871"/>
            <p:cNvSpPr/>
            <p:nvPr/>
          </p:nvSpPr>
          <p:spPr>
            <a:xfrm flipV="1">
              <a:off x="11623" y="3700"/>
              <a:ext cx="680" cy="565"/>
            </a:xfrm>
            <a:prstGeom prst="line">
              <a:avLst/>
            </a:prstGeom>
            <a:ln w="9525" cap="flat" cmpd="sng">
              <a:solidFill>
                <a:schemeClr val="tx1"/>
              </a:solidFill>
              <a:prstDash val="solid"/>
              <a:headEnd type="none" w="med" len="med"/>
              <a:tailEnd type="triangle" w="med" len="med"/>
            </a:ln>
          </p:spPr>
        </p:sp>
        <p:sp>
          <p:nvSpPr>
            <p:cNvPr id="120873" name="文本框 120872"/>
            <p:cNvSpPr txBox="1"/>
            <p:nvPr/>
          </p:nvSpPr>
          <p:spPr>
            <a:xfrm>
              <a:off x="395" y="2905"/>
              <a:ext cx="2043" cy="638"/>
            </a:xfrm>
            <a:prstGeom prst="rect">
              <a:avLst/>
            </a:prstGeom>
            <a:noFill/>
            <a:ln w="9525">
              <a:noFill/>
            </a:ln>
          </p:spPr>
          <p:txBody>
            <a:bodyPr>
              <a:spAutoFit/>
            </a:bodyPr>
            <a:p>
              <a:pPr>
                <a:spcBef>
                  <a:spcPct val="50000"/>
                </a:spcBef>
                <a:buClr>
                  <a:schemeClr val="bg1"/>
                </a:buClr>
              </a:pPr>
              <a:r>
                <a:rPr lang="zh-CN" altLang="en-US" b="1" dirty="0">
                  <a:latin typeface="Times New Roman" panose="02020603050405020304" pitchFamily="18" charset="0"/>
                  <a:ea typeface="宋体" panose="02010600030101010101" pitchFamily="2" charset="-122"/>
                </a:rPr>
                <a:t>移向负极</a:t>
              </a:r>
              <a:endParaRPr lang="zh-CN" altLang="en-US" b="1" dirty="0">
                <a:latin typeface="Times New Roman" panose="02020603050405020304" pitchFamily="18" charset="0"/>
                <a:ea typeface="宋体" panose="02010600030101010101" pitchFamily="2" charset="-122"/>
              </a:endParaRPr>
            </a:p>
          </p:txBody>
        </p:sp>
        <p:sp>
          <p:nvSpPr>
            <p:cNvPr id="120874" name="文本框 120873"/>
            <p:cNvSpPr txBox="1"/>
            <p:nvPr/>
          </p:nvSpPr>
          <p:spPr>
            <a:xfrm>
              <a:off x="11510" y="3018"/>
              <a:ext cx="1813" cy="638"/>
            </a:xfrm>
            <a:prstGeom prst="rect">
              <a:avLst/>
            </a:prstGeom>
            <a:noFill/>
            <a:ln w="9525">
              <a:noFill/>
            </a:ln>
          </p:spPr>
          <p:txBody>
            <a:bodyPr>
              <a:spAutoFit/>
            </a:bodyPr>
            <a:p>
              <a:pPr>
                <a:spcBef>
                  <a:spcPct val="50000"/>
                </a:spcBef>
                <a:buClr>
                  <a:schemeClr val="bg1"/>
                </a:buClr>
              </a:pPr>
              <a:r>
                <a:rPr lang="zh-CN" altLang="en-US" b="1" dirty="0">
                  <a:latin typeface="Times New Roman" panose="02020603050405020304" pitchFamily="18" charset="0"/>
                  <a:ea typeface="宋体" panose="02010600030101010101" pitchFamily="2" charset="-122"/>
                </a:rPr>
                <a:t>移向正极</a:t>
              </a:r>
              <a:endParaRPr lang="zh-CN" altLang="en-US" b="1" dirty="0">
                <a:latin typeface="Times New Roman" panose="02020603050405020304" pitchFamily="18" charset="0"/>
                <a:ea typeface="宋体" panose="02010600030101010101" pitchFamily="2" charset="-122"/>
              </a:endParaRPr>
            </a:p>
          </p:txBody>
        </p:sp>
        <p:sp>
          <p:nvSpPr>
            <p:cNvPr id="120875" name="文本框 120874"/>
            <p:cNvSpPr txBox="1"/>
            <p:nvPr/>
          </p:nvSpPr>
          <p:spPr>
            <a:xfrm>
              <a:off x="623" y="7100"/>
              <a:ext cx="2722" cy="638"/>
            </a:xfrm>
            <a:prstGeom prst="rect">
              <a:avLst/>
            </a:prstGeom>
            <a:noFill/>
            <a:ln w="9525">
              <a:noFill/>
            </a:ln>
          </p:spPr>
          <p:txBody>
            <a:bodyPr>
              <a:spAutoFit/>
            </a:bodyPr>
            <a:p>
              <a:pPr>
                <a:spcBef>
                  <a:spcPct val="50000"/>
                </a:spcBef>
                <a:buClr>
                  <a:schemeClr val="bg1"/>
                </a:buClr>
              </a:pPr>
              <a:r>
                <a:rPr lang="zh-CN" altLang="en-US" b="1" dirty="0">
                  <a:latin typeface="Times New Roman" panose="02020603050405020304" pitchFamily="18" charset="0"/>
                  <a:ea typeface="宋体" panose="02010600030101010101" pitchFamily="2" charset="-122"/>
                </a:rPr>
                <a:t>（总电荷：＋）</a:t>
              </a:r>
              <a:endParaRPr lang="zh-CN" altLang="en-US" b="1" dirty="0">
                <a:latin typeface="Times New Roman" panose="02020603050405020304" pitchFamily="18" charset="0"/>
                <a:ea typeface="宋体" panose="02010600030101010101" pitchFamily="2" charset="-122"/>
              </a:endParaRPr>
            </a:p>
          </p:txBody>
        </p:sp>
        <p:sp>
          <p:nvSpPr>
            <p:cNvPr id="120876" name="文本框 120875"/>
            <p:cNvSpPr txBox="1"/>
            <p:nvPr/>
          </p:nvSpPr>
          <p:spPr>
            <a:xfrm>
              <a:off x="10263" y="7100"/>
              <a:ext cx="2722" cy="638"/>
            </a:xfrm>
            <a:prstGeom prst="rect">
              <a:avLst/>
            </a:prstGeom>
            <a:noFill/>
            <a:ln w="9525">
              <a:noFill/>
            </a:ln>
          </p:spPr>
          <p:txBody>
            <a:bodyPr>
              <a:spAutoFit/>
            </a:bodyPr>
            <a:p>
              <a:pPr>
                <a:spcBef>
                  <a:spcPct val="50000"/>
                </a:spcBef>
                <a:buClr>
                  <a:schemeClr val="bg1"/>
                </a:buClr>
              </a:pPr>
              <a:r>
                <a:rPr lang="zh-CN" altLang="en-US" b="1" dirty="0">
                  <a:latin typeface="Times New Roman" panose="02020603050405020304" pitchFamily="18" charset="0"/>
                  <a:ea typeface="宋体" panose="02010600030101010101" pitchFamily="2" charset="-122"/>
                </a:rPr>
                <a:t>（总电荷：－）</a:t>
              </a:r>
              <a:endParaRPr lang="zh-CN" altLang="en-US" b="1" dirty="0">
                <a:latin typeface="Times New Roman" panose="02020603050405020304" pitchFamily="18" charset="0"/>
                <a:ea typeface="宋体" panose="02010600030101010101" pitchFamily="2" charset="-122"/>
              </a:endParaRPr>
            </a:p>
          </p:txBody>
        </p:sp>
        <p:sp>
          <p:nvSpPr>
            <p:cNvPr id="120877" name="文本框 120876"/>
            <p:cNvSpPr txBox="1"/>
            <p:nvPr/>
          </p:nvSpPr>
          <p:spPr>
            <a:xfrm>
              <a:off x="5953" y="7215"/>
              <a:ext cx="2722" cy="638"/>
            </a:xfrm>
            <a:prstGeom prst="rect">
              <a:avLst/>
            </a:prstGeom>
            <a:noFill/>
            <a:ln w="9525">
              <a:noFill/>
            </a:ln>
          </p:spPr>
          <p:txBody>
            <a:bodyPr>
              <a:spAutoFit/>
            </a:bodyPr>
            <a:p>
              <a:pPr>
                <a:spcBef>
                  <a:spcPct val="50000"/>
                </a:spcBef>
                <a:buClr>
                  <a:schemeClr val="bg1"/>
                </a:buClr>
              </a:pPr>
              <a:r>
                <a:rPr lang="zh-CN" altLang="en-US" b="1" dirty="0">
                  <a:latin typeface="Times New Roman" panose="02020603050405020304" pitchFamily="18" charset="0"/>
                  <a:ea typeface="宋体" panose="02010600030101010101" pitchFamily="2" charset="-122"/>
                </a:rPr>
                <a:t>（总电荷：</a:t>
              </a:r>
              <a:r>
                <a:rPr lang="en-US" altLang="zh-CN" b="1" dirty="0">
                  <a:latin typeface="Times New Roman" panose="02020603050405020304" pitchFamily="18" charset="0"/>
                  <a:ea typeface="宋体" panose="02010600030101010101" pitchFamily="2" charset="-122"/>
                </a:rPr>
                <a:t>0</a:t>
              </a:r>
              <a:r>
                <a:rPr lang="zh-CN" altLang="en-US" b="1" dirty="0">
                  <a:latin typeface="Times New Roman" panose="02020603050405020304" pitchFamily="18" charset="0"/>
                  <a:ea typeface="宋体" panose="02010600030101010101" pitchFamily="2" charset="-122"/>
                </a:rPr>
                <a:t>）</a:t>
              </a:r>
              <a:endParaRPr lang="zh-CN" altLang="en-US" b="1" dirty="0">
                <a:latin typeface="Times New Roman" panose="02020603050405020304" pitchFamily="18" charset="0"/>
                <a:ea typeface="宋体" panose="02010600030101010101" pitchFamily="2" charset="-122"/>
              </a:endParaRPr>
            </a:p>
          </p:txBody>
        </p:sp>
        <p:sp>
          <p:nvSpPr>
            <p:cNvPr id="120878" name="文本框 120877"/>
            <p:cNvSpPr txBox="1"/>
            <p:nvPr/>
          </p:nvSpPr>
          <p:spPr>
            <a:xfrm>
              <a:off x="1418" y="7895"/>
              <a:ext cx="2040" cy="638"/>
            </a:xfrm>
            <a:prstGeom prst="rect">
              <a:avLst/>
            </a:prstGeom>
            <a:noFill/>
            <a:ln w="9525">
              <a:noFill/>
            </a:ln>
          </p:spPr>
          <p:txBody>
            <a:bodyPr>
              <a:spAutoFit/>
            </a:bodyPr>
            <a:p>
              <a:pPr>
                <a:spcBef>
                  <a:spcPct val="50000"/>
                </a:spcBef>
                <a:buClr>
                  <a:schemeClr val="bg1"/>
                </a:buClr>
              </a:pPr>
              <a:r>
                <a:rPr lang="en-US" altLang="zh-CN" b="1" dirty="0">
                  <a:latin typeface="Times New Roman" panose="02020603050405020304" pitchFamily="18" charset="0"/>
                  <a:ea typeface="宋体" panose="02010600030101010101" pitchFamily="2" charset="-122"/>
                </a:rPr>
                <a:t>pH</a:t>
              </a:r>
              <a:r>
                <a:rPr lang="zh-CN" altLang="en-US" b="1" dirty="0">
                  <a:latin typeface="Times New Roman" panose="02020603050405020304" pitchFamily="18" charset="0"/>
                  <a:ea typeface="宋体" panose="02010600030101010101" pitchFamily="2" charset="-122"/>
                </a:rPr>
                <a:t>＜</a:t>
              </a:r>
              <a:r>
                <a:rPr lang="en-US" altLang="zh-CN" b="1" dirty="0" err="1">
                  <a:latin typeface="Times New Roman" panose="02020603050405020304" pitchFamily="18" charset="0"/>
                  <a:ea typeface="宋体" panose="02010600030101010101" pitchFamily="2" charset="-122"/>
                </a:rPr>
                <a:t>p</a:t>
              </a:r>
              <a:r>
                <a:rPr lang="en-US" altLang="zh-CN" b="1" i="1" dirty="0" err="1">
                  <a:latin typeface="Times New Roman" panose="02020603050405020304" pitchFamily="18" charset="0"/>
                  <a:ea typeface="宋体" panose="02010600030101010101" pitchFamily="2" charset="-122"/>
                </a:rPr>
                <a:t>I</a:t>
              </a:r>
              <a:endParaRPr lang="en-US" altLang="zh-CN" b="1" i="1">
                <a:latin typeface="Times New Roman" panose="02020603050405020304" pitchFamily="18" charset="0"/>
                <a:ea typeface="宋体" panose="02010600030101010101" pitchFamily="2" charset="-122"/>
              </a:endParaRPr>
            </a:p>
          </p:txBody>
        </p:sp>
        <p:sp>
          <p:nvSpPr>
            <p:cNvPr id="120879" name="文本框 120878"/>
            <p:cNvSpPr txBox="1"/>
            <p:nvPr/>
          </p:nvSpPr>
          <p:spPr>
            <a:xfrm>
              <a:off x="10943" y="7895"/>
              <a:ext cx="2040" cy="638"/>
            </a:xfrm>
            <a:prstGeom prst="rect">
              <a:avLst/>
            </a:prstGeom>
            <a:noFill/>
            <a:ln w="9525">
              <a:noFill/>
            </a:ln>
          </p:spPr>
          <p:txBody>
            <a:bodyPr>
              <a:spAutoFit/>
            </a:bodyPr>
            <a:p>
              <a:pPr>
                <a:spcBef>
                  <a:spcPct val="50000"/>
                </a:spcBef>
                <a:buClr>
                  <a:schemeClr val="bg1"/>
                </a:buClr>
              </a:pPr>
              <a:r>
                <a:rPr lang="zh-CN" altLang="zh-CN" b="1" dirty="0">
                  <a:latin typeface="Times New Roman" panose="02020603050405020304" pitchFamily="18" charset="0"/>
                  <a:ea typeface="宋体" panose="02010600030101010101" pitchFamily="2" charset="-122"/>
                </a:rPr>
                <a:t>pH＞</a:t>
              </a:r>
              <a:r>
                <a:rPr lang="en-US" altLang="zh-CN" b="1" dirty="0" err="1">
                  <a:latin typeface="Times New Roman" panose="02020603050405020304" pitchFamily="18" charset="0"/>
                  <a:ea typeface="宋体" panose="02010600030101010101" pitchFamily="2" charset="-122"/>
                </a:rPr>
                <a:t>p</a:t>
              </a:r>
              <a:r>
                <a:rPr lang="en-US" altLang="zh-CN" b="1" i="1" dirty="0" err="1">
                  <a:latin typeface="Times New Roman" panose="02020603050405020304" pitchFamily="18" charset="0"/>
                  <a:ea typeface="宋体" panose="02010600030101010101" pitchFamily="2" charset="-122"/>
                </a:rPr>
                <a:t>I</a:t>
              </a:r>
              <a:endParaRPr lang="en-US" altLang="zh-CN" b="1" i="1">
                <a:latin typeface="Times New Roman" panose="02020603050405020304" pitchFamily="18" charset="0"/>
                <a:ea typeface="宋体" panose="02010600030101010101" pitchFamily="2" charset="-122"/>
              </a:endParaRPr>
            </a:p>
          </p:txBody>
        </p:sp>
        <p:sp>
          <p:nvSpPr>
            <p:cNvPr id="120880" name="文本框 120879"/>
            <p:cNvSpPr txBox="1"/>
            <p:nvPr/>
          </p:nvSpPr>
          <p:spPr>
            <a:xfrm>
              <a:off x="6633" y="7895"/>
              <a:ext cx="2040" cy="638"/>
            </a:xfrm>
            <a:prstGeom prst="rect">
              <a:avLst/>
            </a:prstGeom>
            <a:noFill/>
            <a:ln w="9525">
              <a:noFill/>
            </a:ln>
          </p:spPr>
          <p:txBody>
            <a:bodyPr>
              <a:spAutoFit/>
            </a:bodyPr>
            <a:p>
              <a:pPr>
                <a:spcBef>
                  <a:spcPct val="50000"/>
                </a:spcBef>
                <a:buClr>
                  <a:schemeClr val="bg1"/>
                </a:buClr>
              </a:pPr>
              <a:r>
                <a:rPr lang="en-US" altLang="zh-CN" b="1" dirty="0" err="1">
                  <a:latin typeface="Times New Roman" panose="02020603050405020304" pitchFamily="18" charset="0"/>
                  <a:ea typeface="宋体" panose="02010600030101010101" pitchFamily="2" charset="-122"/>
                </a:rPr>
                <a:t>pH=p</a:t>
              </a:r>
              <a:r>
                <a:rPr lang="en-US" altLang="zh-CN" b="1" i="1" dirty="0" err="1">
                  <a:latin typeface="Times New Roman" panose="02020603050405020304" pitchFamily="18" charset="0"/>
                  <a:ea typeface="宋体" panose="02010600030101010101" pitchFamily="2" charset="-122"/>
                </a:rPr>
                <a:t>I</a:t>
              </a:r>
              <a:endParaRPr lang="en-US" altLang="zh-CN" b="1" i="1">
                <a:latin typeface="Times New Roman" panose="02020603050405020304" pitchFamily="18" charset="0"/>
                <a:ea typeface="宋体" panose="02010600030101010101" pitchFamily="2" charset="-122"/>
              </a:endParaRPr>
            </a:p>
          </p:txBody>
        </p:sp>
      </p:grpSp>
      <p:sp>
        <p:nvSpPr>
          <p:cNvPr id="120881" name="文本框 120880"/>
          <p:cNvSpPr txBox="1"/>
          <p:nvPr/>
        </p:nvSpPr>
        <p:spPr>
          <a:xfrm>
            <a:off x="976630" y="5184775"/>
            <a:ext cx="7200900" cy="460375"/>
          </a:xfrm>
          <a:prstGeom prst="rect">
            <a:avLst/>
          </a:prstGeom>
          <a:noFill/>
          <a:ln w="9525">
            <a:noFill/>
          </a:ln>
        </p:spPr>
        <p:txBody>
          <a:bodyPr>
            <a:spAutoFit/>
          </a:bodyPr>
          <a:p>
            <a:pPr>
              <a:spcBef>
                <a:spcPct val="50000"/>
              </a:spcBef>
            </a:pPr>
            <a:r>
              <a:rPr lang="zh-CN" altLang="en-US" sz="2400" b="1" dirty="0">
                <a:solidFill>
                  <a:srgbClr val="FF0000"/>
                </a:solidFill>
                <a:latin typeface="黑体" panose="02010609060101010101" charset="-122"/>
                <a:ea typeface="黑体" panose="02010609060101010101" charset="-122"/>
                <a:cs typeface="黑体" panose="02010609060101010101" charset="-122"/>
              </a:rPr>
              <a:t>不同</a:t>
            </a:r>
            <a:r>
              <a:rPr lang="en-US" altLang="zh-CN" sz="2400" b="1" dirty="0">
                <a:solidFill>
                  <a:srgbClr val="FF0000"/>
                </a:solidFill>
                <a:latin typeface="黑体" panose="02010609060101010101" charset="-122"/>
                <a:ea typeface="黑体" panose="02010609060101010101" charset="-122"/>
                <a:cs typeface="黑体" panose="02010609060101010101" charset="-122"/>
              </a:rPr>
              <a:t>pH</a:t>
            </a:r>
            <a:r>
              <a:rPr lang="zh-CN" altLang="en-US" sz="2400" b="1" dirty="0">
                <a:solidFill>
                  <a:srgbClr val="FF0000"/>
                </a:solidFill>
                <a:latin typeface="黑体" panose="02010609060101010101" charset="-122"/>
                <a:ea typeface="黑体" panose="02010609060101010101" charset="-122"/>
                <a:cs typeface="黑体" panose="02010609060101010101" charset="-122"/>
              </a:rPr>
              <a:t>条件下蛋白质分子在电场中运动状态示意图</a:t>
            </a:r>
            <a:endParaRPr lang="zh-CN" altLang="en-US" sz="2400" b="1" dirty="0">
              <a:solidFill>
                <a:srgbClr val="FF0000"/>
              </a:solidFill>
              <a:latin typeface="黑体" panose="02010609060101010101" charset="-122"/>
              <a:ea typeface="黑体" panose="02010609060101010101" charset="-122"/>
              <a:cs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med" p14:dur="750">
        <p:checker/>
      </p:transition>
    </mc:Choice>
    <mc:Fallback>
      <p:transition spd="med">
        <p:checker/>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sp>
        <p:nvSpPr>
          <p:cNvPr id="9" name="矩形: 圆角 8"/>
          <p:cNvSpPr/>
          <p:nvPr/>
        </p:nvSpPr>
        <p:spPr>
          <a:xfrm>
            <a:off x="332105" y="518477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0" name="矩形: 圆角 9"/>
          <p:cNvSpPr/>
          <p:nvPr/>
        </p:nvSpPr>
        <p:spPr>
          <a:xfrm>
            <a:off x="7874635" y="49593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7" name="矩形 6"/>
          <p:cNvSpPr/>
          <p:nvPr/>
        </p:nvSpPr>
        <p:spPr>
          <a:xfrm>
            <a:off x="504825" y="678180"/>
            <a:ext cx="8143875" cy="5501005"/>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5" name="TextBox 4"/>
          <p:cNvSpPr txBox="1"/>
          <p:nvPr/>
        </p:nvSpPr>
        <p:spPr>
          <a:xfrm>
            <a:off x="504825" y="678180"/>
            <a:ext cx="2960370" cy="860425"/>
          </a:xfrm>
          <a:prstGeom prst="rect">
            <a:avLst/>
          </a:prstGeom>
          <a:noFill/>
          <a:ln w="9525">
            <a:noFill/>
          </a:ln>
        </p:spPr>
        <p:txBody>
          <a:bodyPr wrap="square" anchor="t">
            <a:spAutoFit/>
          </a:bodyPr>
          <a:p>
            <a:pPr algn="l">
              <a:lnSpc>
                <a:spcPts val="6000"/>
              </a:lnSpc>
            </a:pPr>
            <a:r>
              <a:rPr lang="zh-CN" altLang="en-US" sz="3000" b="1" dirty="0">
                <a:solidFill>
                  <a:srgbClr val="0D0D0D"/>
                </a:solidFill>
                <a:latin typeface="黑体" panose="02010609060101010101" charset="-122"/>
                <a:ea typeface="黑体" panose="02010609060101010101" charset="-122"/>
              </a:rPr>
              <a:t>三、实验原理</a:t>
            </a:r>
            <a:endParaRPr lang="zh-CN" altLang="en-US" sz="3000" b="1" dirty="0">
              <a:solidFill>
                <a:srgbClr val="0D0D0D"/>
              </a:solidFill>
              <a:latin typeface="黑体" panose="02010609060101010101" charset="-122"/>
              <a:ea typeface="黑体" panose="02010609060101010101" charset="-122"/>
            </a:endParaRPr>
          </a:p>
        </p:txBody>
      </p:sp>
      <p:sp>
        <p:nvSpPr>
          <p:cNvPr id="5" name="文本框 4"/>
          <p:cNvSpPr txBox="1"/>
          <p:nvPr/>
        </p:nvSpPr>
        <p:spPr>
          <a:xfrm>
            <a:off x="775335" y="1691005"/>
            <a:ext cx="7602855" cy="3412490"/>
          </a:xfrm>
          <a:prstGeom prst="rect">
            <a:avLst/>
          </a:prstGeom>
          <a:noFill/>
        </p:spPr>
        <p:txBody>
          <a:bodyPr wrap="square" rtlCol="0" anchor="t">
            <a:spAutoFit/>
          </a:bodyPr>
          <a:p>
            <a:pPr>
              <a:lnSpc>
                <a:spcPct val="90000"/>
              </a:lnSpc>
              <a:buNone/>
            </a:pPr>
            <a:r>
              <a:rPr lang="en-US" altLang="zh-CN" sz="2400" b="1" dirty="0">
                <a:latin typeface="黑体" panose="02010609060101010101" charset="-122"/>
                <a:ea typeface="黑体" panose="02010609060101010101" charset="-122"/>
                <a:cs typeface="黑体" panose="02010609060101010101" charset="-122"/>
                <a:sym typeface="+mn-ea"/>
              </a:rPr>
              <a:t>2. </a:t>
            </a:r>
            <a:r>
              <a:rPr lang="zh-CN" altLang="en-US" sz="2400" b="1" dirty="0">
                <a:latin typeface="黑体" panose="02010609060101010101" charset="-122"/>
                <a:ea typeface="黑体" panose="02010609060101010101" charset="-122"/>
                <a:cs typeface="黑体" panose="02010609060101010101" charset="-122"/>
                <a:sym typeface="+mn-ea"/>
              </a:rPr>
              <a:t>区带电泳</a:t>
            </a:r>
            <a:endParaRPr lang="zh-CN" altLang="en-US" sz="2400" dirty="0">
              <a:latin typeface="黑体" panose="02010609060101010101" charset="-122"/>
              <a:ea typeface="黑体" panose="02010609060101010101" charset="-122"/>
              <a:cs typeface="黑体" panose="02010609060101010101" charset="-122"/>
            </a:endParaRPr>
          </a:p>
          <a:p>
            <a:pPr>
              <a:lnSpc>
                <a:spcPct val="90000"/>
              </a:lnSpc>
              <a:buNone/>
            </a:pPr>
            <a:r>
              <a:rPr lang="zh-CN" altLang="en-US" sz="2400" b="1" dirty="0">
                <a:latin typeface="黑体" panose="02010609060101010101" charset="-122"/>
                <a:ea typeface="黑体" panose="02010609060101010101" charset="-122"/>
                <a:cs typeface="黑体" panose="02010609060101010101" charset="-122"/>
                <a:sym typeface="+mn-ea"/>
              </a:rPr>
              <a:t>    在一些惰性支持介质上进行电泳，电泳后不同组分由于带电多少不同，移动距离不同，在支持物上形成带状区间。</a:t>
            </a:r>
            <a:endParaRPr lang="zh-CN" altLang="en-US" sz="2400" b="1" dirty="0">
              <a:latin typeface="黑体" panose="02010609060101010101" charset="-122"/>
              <a:ea typeface="黑体" panose="02010609060101010101" charset="-122"/>
              <a:cs typeface="黑体" panose="02010609060101010101" charset="-122"/>
            </a:endParaRPr>
          </a:p>
          <a:p>
            <a:pPr>
              <a:lnSpc>
                <a:spcPct val="90000"/>
              </a:lnSpc>
              <a:buNone/>
            </a:pPr>
            <a:r>
              <a:rPr lang="zh-CN" altLang="en-US" sz="2400" b="1" dirty="0">
                <a:latin typeface="黑体" panose="02010609060101010101" charset="-122"/>
                <a:ea typeface="黑体" panose="02010609060101010101" charset="-122"/>
                <a:cs typeface="黑体" panose="02010609060101010101" charset="-122"/>
                <a:sym typeface="+mn-ea"/>
              </a:rPr>
              <a:t>    </a:t>
            </a:r>
            <a:r>
              <a:rPr lang="zh-CN" altLang="en-US" sz="2400" b="1" dirty="0">
                <a:solidFill>
                  <a:srgbClr val="FF0000"/>
                </a:solidFill>
                <a:latin typeface="黑体" panose="02010609060101010101" charset="-122"/>
                <a:ea typeface="黑体" panose="02010609060101010101" charset="-122"/>
                <a:cs typeface="黑体" panose="02010609060101010101" charset="-122"/>
                <a:sym typeface="+mn-ea"/>
              </a:rPr>
              <a:t>常见的惰性支持物有：</a:t>
            </a:r>
            <a:endParaRPr lang="zh-CN" altLang="en-US" sz="2400" b="1" dirty="0">
              <a:solidFill>
                <a:srgbClr val="3333FF"/>
              </a:solidFill>
              <a:latin typeface="黑体" panose="02010609060101010101" charset="-122"/>
              <a:ea typeface="黑体" panose="02010609060101010101" charset="-122"/>
              <a:cs typeface="黑体" panose="02010609060101010101" charset="-122"/>
              <a:sym typeface="+mn-ea"/>
            </a:endParaRPr>
          </a:p>
          <a:p>
            <a:pPr>
              <a:lnSpc>
                <a:spcPct val="90000"/>
              </a:lnSpc>
              <a:buNone/>
            </a:pPr>
            <a:r>
              <a:rPr lang="zh-CN" altLang="en-US" sz="2400" b="1" dirty="0">
                <a:solidFill>
                  <a:srgbClr val="3333FF"/>
                </a:solidFill>
                <a:latin typeface="黑体" panose="02010609060101010101" charset="-122"/>
                <a:ea typeface="黑体" panose="02010609060101010101" charset="-122"/>
                <a:cs typeface="黑体" panose="02010609060101010101" charset="-122"/>
                <a:sym typeface="+mn-ea"/>
              </a:rPr>
              <a:t>    </a:t>
            </a:r>
            <a:r>
              <a:rPr lang="zh-CN" altLang="en-US" sz="2400" b="1" dirty="0">
                <a:solidFill>
                  <a:schemeClr val="tx1"/>
                </a:solidFill>
                <a:latin typeface="黑体" panose="02010609060101010101" charset="-122"/>
                <a:ea typeface="黑体" panose="02010609060101010101" charset="-122"/>
                <a:cs typeface="黑体" panose="02010609060101010101" charset="-122"/>
                <a:sym typeface="+mn-ea"/>
              </a:rPr>
              <a:t>滤纸                               称纸电泳</a:t>
            </a:r>
            <a:endParaRPr lang="zh-CN" altLang="en-US" sz="2400" b="1" dirty="0">
              <a:solidFill>
                <a:schemeClr val="tx1"/>
              </a:solidFill>
              <a:latin typeface="黑体" panose="02010609060101010101" charset="-122"/>
              <a:ea typeface="黑体" panose="02010609060101010101" charset="-122"/>
              <a:cs typeface="黑体" panose="02010609060101010101" charset="-122"/>
            </a:endParaRPr>
          </a:p>
          <a:p>
            <a:pPr>
              <a:lnSpc>
                <a:spcPct val="90000"/>
              </a:lnSpc>
              <a:buNone/>
            </a:pPr>
            <a:r>
              <a:rPr lang="zh-CN" altLang="en-US" sz="2400" b="1" dirty="0">
                <a:solidFill>
                  <a:schemeClr val="tx1"/>
                </a:solidFill>
                <a:latin typeface="黑体" panose="02010609060101010101" charset="-122"/>
                <a:ea typeface="黑体" panose="02010609060101010101" charset="-122"/>
                <a:cs typeface="黑体" panose="02010609060101010101" charset="-122"/>
                <a:sym typeface="+mn-ea"/>
              </a:rPr>
              <a:t>    醋酸纤维素薄膜                     薄膜电泳</a:t>
            </a:r>
            <a:endParaRPr lang="zh-CN" altLang="en-US" sz="2400" b="1" dirty="0">
              <a:solidFill>
                <a:schemeClr val="tx1"/>
              </a:solidFill>
              <a:latin typeface="黑体" panose="02010609060101010101" charset="-122"/>
              <a:ea typeface="黑体" panose="02010609060101010101" charset="-122"/>
              <a:cs typeface="黑体" panose="02010609060101010101" charset="-122"/>
            </a:endParaRPr>
          </a:p>
          <a:p>
            <a:pPr>
              <a:lnSpc>
                <a:spcPct val="90000"/>
              </a:lnSpc>
              <a:buNone/>
            </a:pPr>
            <a:r>
              <a:rPr lang="zh-CN" altLang="en-US" sz="2400" b="1" dirty="0">
                <a:solidFill>
                  <a:schemeClr val="tx1"/>
                </a:solidFill>
                <a:latin typeface="黑体" panose="02010609060101010101" charset="-122"/>
                <a:ea typeface="黑体" panose="02010609060101010101" charset="-122"/>
                <a:cs typeface="黑体" panose="02010609060101010101" charset="-122"/>
                <a:sym typeface="+mn-ea"/>
              </a:rPr>
              <a:t>    淀粉、琼脂</a:t>
            </a:r>
            <a:r>
              <a:rPr lang="en-US" altLang="zh-CN" sz="2400" b="1" dirty="0">
                <a:solidFill>
                  <a:schemeClr val="tx1"/>
                </a:solidFill>
                <a:latin typeface="黑体" panose="02010609060101010101" charset="-122"/>
                <a:ea typeface="黑体" panose="02010609060101010101" charset="-122"/>
                <a:cs typeface="黑体" panose="02010609060101010101" charset="-122"/>
                <a:sym typeface="+mn-ea"/>
              </a:rPr>
              <a:t>(</a:t>
            </a:r>
            <a:r>
              <a:rPr lang="zh-CN" altLang="en-US" sz="2400" b="1" dirty="0">
                <a:solidFill>
                  <a:schemeClr val="tx1"/>
                </a:solidFill>
                <a:latin typeface="黑体" panose="02010609060101010101" charset="-122"/>
                <a:ea typeface="黑体" panose="02010609060101010101" charset="-122"/>
                <a:cs typeface="黑体" panose="02010609060101010101" charset="-122"/>
                <a:sym typeface="+mn-ea"/>
              </a:rPr>
              <a:t>糖</a:t>
            </a:r>
            <a:r>
              <a:rPr lang="en-US" altLang="zh-CN" sz="2400" b="1" dirty="0">
                <a:solidFill>
                  <a:schemeClr val="tx1"/>
                </a:solidFill>
                <a:latin typeface="黑体" panose="02010609060101010101" charset="-122"/>
                <a:ea typeface="黑体" panose="02010609060101010101" charset="-122"/>
                <a:cs typeface="黑体" panose="02010609060101010101" charset="-122"/>
                <a:sym typeface="+mn-ea"/>
              </a:rPr>
              <a:t>)</a:t>
            </a:r>
            <a:r>
              <a:rPr lang="zh-CN" altLang="en-US" sz="2400" b="1" dirty="0">
                <a:solidFill>
                  <a:schemeClr val="tx1"/>
                </a:solidFill>
                <a:latin typeface="黑体" panose="02010609060101010101" charset="-122"/>
                <a:ea typeface="黑体" panose="02010609060101010101" charset="-122"/>
                <a:cs typeface="黑体" panose="02010609060101010101" charset="-122"/>
                <a:sym typeface="+mn-ea"/>
              </a:rPr>
              <a:t>、聚丙烯酰胺凝胶     凝胶电泳</a:t>
            </a:r>
            <a:endParaRPr lang="zh-CN" altLang="en-US" sz="2400" b="1" dirty="0">
              <a:solidFill>
                <a:srgbClr val="3333FF"/>
              </a:solidFill>
              <a:latin typeface="黑体" panose="02010609060101010101" charset="-122"/>
              <a:ea typeface="黑体" panose="02010609060101010101" charset="-122"/>
              <a:cs typeface="黑体" panose="02010609060101010101" charset="-122"/>
            </a:endParaRPr>
          </a:p>
          <a:p>
            <a:pPr>
              <a:lnSpc>
                <a:spcPct val="90000"/>
              </a:lnSpc>
              <a:buNone/>
            </a:pPr>
            <a:r>
              <a:rPr lang="zh-CN" altLang="en-US" sz="2400" b="1" dirty="0">
                <a:latin typeface="黑体" panose="02010609060101010101" charset="-122"/>
                <a:ea typeface="黑体" panose="02010609060101010101" charset="-122"/>
                <a:cs typeface="黑体" panose="02010609060101010101" charset="-122"/>
                <a:sym typeface="+mn-ea"/>
              </a:rPr>
              <a:t>    聚丙烯酰胺凝胶电泳是以</a:t>
            </a:r>
            <a:r>
              <a:rPr lang="zh-CN" altLang="en-US" sz="2400" b="1" dirty="0">
                <a:solidFill>
                  <a:srgbClr val="FF0000"/>
                </a:solidFill>
                <a:latin typeface="黑体" panose="02010609060101010101" charset="-122"/>
                <a:ea typeface="黑体" panose="02010609060101010101" charset="-122"/>
                <a:cs typeface="黑体" panose="02010609060101010101" charset="-122"/>
                <a:sym typeface="+mn-ea"/>
              </a:rPr>
              <a:t>聚丙烯酰胺凝胶为支持物的区带电泳。</a:t>
            </a:r>
            <a:endParaRPr lang="zh-CN" altLang="en-US" sz="2400" b="1" dirty="0">
              <a:solidFill>
                <a:srgbClr val="FF0000"/>
              </a:solidFill>
              <a:latin typeface="黑体" panose="02010609060101010101" charset="-122"/>
              <a:ea typeface="黑体" panose="02010609060101010101" charset="-122"/>
              <a:cs typeface="黑体" panose="02010609060101010101"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50">
        <p:checker/>
      </p:transition>
    </mc:Choice>
    <mc:Fallback>
      <p:transition spd="med">
        <p:checker/>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sp>
        <p:nvSpPr>
          <p:cNvPr id="9" name="矩形: 圆角 8"/>
          <p:cNvSpPr/>
          <p:nvPr/>
        </p:nvSpPr>
        <p:spPr>
          <a:xfrm>
            <a:off x="332105" y="518477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0" name="矩形: 圆角 9"/>
          <p:cNvSpPr/>
          <p:nvPr/>
        </p:nvSpPr>
        <p:spPr>
          <a:xfrm>
            <a:off x="7874635" y="49593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7" name="矩形 6"/>
          <p:cNvSpPr/>
          <p:nvPr/>
        </p:nvSpPr>
        <p:spPr>
          <a:xfrm>
            <a:off x="504825" y="678180"/>
            <a:ext cx="8143875" cy="5501005"/>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5" name="TextBox 4"/>
          <p:cNvSpPr txBox="1"/>
          <p:nvPr/>
        </p:nvSpPr>
        <p:spPr>
          <a:xfrm>
            <a:off x="504825" y="678180"/>
            <a:ext cx="2960370" cy="860425"/>
          </a:xfrm>
          <a:prstGeom prst="rect">
            <a:avLst/>
          </a:prstGeom>
          <a:noFill/>
          <a:ln w="9525">
            <a:noFill/>
          </a:ln>
        </p:spPr>
        <p:txBody>
          <a:bodyPr wrap="square" anchor="t">
            <a:spAutoFit/>
          </a:bodyPr>
          <a:p>
            <a:pPr algn="l">
              <a:lnSpc>
                <a:spcPts val="6000"/>
              </a:lnSpc>
            </a:pPr>
            <a:r>
              <a:rPr lang="zh-CN" altLang="en-US" sz="3000" b="1" dirty="0">
                <a:solidFill>
                  <a:srgbClr val="0D0D0D"/>
                </a:solidFill>
                <a:latin typeface="黑体" panose="02010609060101010101" charset="-122"/>
                <a:ea typeface="黑体" panose="02010609060101010101" charset="-122"/>
              </a:rPr>
              <a:t>三、实验原理</a:t>
            </a:r>
            <a:endParaRPr lang="zh-CN" altLang="en-US" sz="3000" b="1" dirty="0">
              <a:solidFill>
                <a:srgbClr val="0D0D0D"/>
              </a:solidFill>
              <a:latin typeface="黑体" panose="02010609060101010101" charset="-122"/>
              <a:ea typeface="黑体" panose="02010609060101010101" charset="-122"/>
            </a:endParaRPr>
          </a:p>
        </p:txBody>
      </p:sp>
      <p:sp>
        <p:nvSpPr>
          <p:cNvPr id="122882" name="文本占位符 122881"/>
          <p:cNvSpPr>
            <a:spLocks noGrp="1"/>
          </p:cNvSpPr>
          <p:nvPr/>
        </p:nvSpPr>
        <p:spPr>
          <a:xfrm>
            <a:off x="1187450" y="1691005"/>
            <a:ext cx="6989445" cy="3965575"/>
          </a:xfrm>
          <a:prstGeom prst="rect">
            <a:avLst/>
          </a:prstGeom>
          <a:noFill/>
          <a:ln w="9525">
            <a:noFill/>
          </a:ln>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a:buNone/>
            </a:pPr>
            <a:r>
              <a:rPr lang="en-US" altLang="zh-CN" sz="2400" b="1" dirty="0">
                <a:latin typeface="黑体" panose="02010609060101010101" charset="-122"/>
                <a:ea typeface="黑体" panose="02010609060101010101" charset="-122"/>
                <a:cs typeface="黑体" panose="02010609060101010101" charset="-122"/>
              </a:rPr>
              <a:t>3. </a:t>
            </a:r>
            <a:r>
              <a:rPr lang="zh-CN" altLang="en-US" sz="2400" b="1" dirty="0">
                <a:latin typeface="黑体" panose="02010609060101010101" charset="-122"/>
                <a:ea typeface="黑体" panose="02010609060101010101" charset="-122"/>
                <a:cs typeface="黑体" panose="02010609060101010101" charset="-122"/>
              </a:rPr>
              <a:t>聚丙烯酰胺凝胶的形成与结构</a:t>
            </a:r>
            <a:endParaRPr lang="zh-CN" altLang="en-US" sz="2400" b="1" dirty="0">
              <a:latin typeface="黑体" panose="02010609060101010101" charset="-122"/>
              <a:ea typeface="黑体" panose="02010609060101010101" charset="-122"/>
              <a:cs typeface="黑体" panose="02010609060101010101" charset="-122"/>
            </a:endParaRPr>
          </a:p>
          <a:p>
            <a:pPr>
              <a:buNone/>
            </a:pPr>
            <a:r>
              <a:rPr lang="zh-CN" altLang="en-US" sz="2400" b="1" dirty="0">
                <a:latin typeface="黑体" panose="02010609060101010101" charset="-122"/>
                <a:ea typeface="黑体" panose="02010609060101010101" charset="-122"/>
                <a:cs typeface="黑体" panose="02010609060101010101" charset="-122"/>
              </a:rPr>
              <a:t>主要成分：      </a:t>
            </a:r>
            <a:endParaRPr lang="zh-CN" altLang="en-US" sz="2400" b="1" dirty="0">
              <a:latin typeface="黑体" panose="02010609060101010101" charset="-122"/>
              <a:ea typeface="黑体" panose="02010609060101010101" charset="-122"/>
              <a:cs typeface="黑体" panose="02010609060101010101" charset="-122"/>
            </a:endParaRPr>
          </a:p>
          <a:p>
            <a:pPr>
              <a:buNone/>
            </a:pPr>
            <a:r>
              <a:rPr lang="zh-CN" altLang="en-US" sz="2400" b="1" dirty="0">
                <a:solidFill>
                  <a:schemeClr val="tx1"/>
                </a:solidFill>
                <a:latin typeface="黑体" panose="02010609060101010101" charset="-122"/>
                <a:ea typeface="黑体" panose="02010609060101010101" charset="-122"/>
                <a:cs typeface="黑体" panose="02010609060101010101" charset="-122"/>
              </a:rPr>
              <a:t>单体：丙烯酰胺</a:t>
            </a:r>
            <a:r>
              <a:rPr lang="en-US" altLang="zh-CN" sz="2400" b="1" dirty="0" err="1">
                <a:solidFill>
                  <a:schemeClr val="tx1"/>
                </a:solidFill>
                <a:latin typeface="黑体" panose="02010609060101010101" charset="-122"/>
                <a:ea typeface="黑体" panose="02010609060101010101" charset="-122"/>
                <a:cs typeface="黑体" panose="02010609060101010101" charset="-122"/>
              </a:rPr>
              <a:t>(Acr</a:t>
            </a:r>
            <a:r>
              <a:rPr lang="en-US" altLang="zh-CN" sz="2400" b="1">
                <a:solidFill>
                  <a:schemeClr val="tx1"/>
                </a:solidFill>
                <a:latin typeface="黑体" panose="02010609060101010101" charset="-122"/>
                <a:ea typeface="黑体" panose="02010609060101010101" charset="-122"/>
                <a:cs typeface="黑体" panose="02010609060101010101" charset="-122"/>
              </a:rPr>
              <a:t>)</a:t>
            </a:r>
            <a:endParaRPr lang="en-US" altLang="zh-CN" sz="2400" b="1">
              <a:solidFill>
                <a:schemeClr val="tx1"/>
              </a:solidFill>
              <a:latin typeface="黑体" panose="02010609060101010101" charset="-122"/>
              <a:ea typeface="黑体" panose="02010609060101010101" charset="-122"/>
              <a:cs typeface="黑体" panose="02010609060101010101" charset="-122"/>
            </a:endParaRPr>
          </a:p>
          <a:p>
            <a:pPr>
              <a:buNone/>
            </a:pPr>
            <a:r>
              <a:rPr lang="zh-CN" altLang="en-US" sz="2400" b="1" dirty="0">
                <a:solidFill>
                  <a:schemeClr val="tx1"/>
                </a:solidFill>
                <a:latin typeface="黑体" panose="02010609060101010101" charset="-122"/>
                <a:ea typeface="黑体" panose="02010609060101010101" charset="-122"/>
                <a:cs typeface="黑体" panose="02010609060101010101" charset="-122"/>
              </a:rPr>
              <a:t>交联剂：</a:t>
            </a:r>
            <a:r>
              <a:rPr lang="en-US" altLang="zh-CN" sz="2400" b="1" dirty="0">
                <a:solidFill>
                  <a:schemeClr val="tx1"/>
                </a:solidFill>
                <a:latin typeface="黑体" panose="02010609060101010101" charset="-122"/>
                <a:ea typeface="黑体" panose="02010609060101010101" charset="-122"/>
                <a:cs typeface="黑体" panose="02010609060101010101" charset="-122"/>
              </a:rPr>
              <a:t>N,N’- </a:t>
            </a:r>
            <a:r>
              <a:rPr lang="zh-CN" altLang="en-US" sz="2400" b="1" dirty="0">
                <a:solidFill>
                  <a:schemeClr val="tx1"/>
                </a:solidFill>
                <a:latin typeface="黑体" panose="02010609060101010101" charset="-122"/>
                <a:ea typeface="黑体" panose="02010609060101010101" charset="-122"/>
                <a:cs typeface="黑体" panose="02010609060101010101" charset="-122"/>
              </a:rPr>
              <a:t>甲叉双丙烯酰胺</a:t>
            </a:r>
            <a:r>
              <a:rPr lang="en-US" altLang="zh-CN" sz="2400" b="1" dirty="0" err="1">
                <a:solidFill>
                  <a:schemeClr val="tx1"/>
                </a:solidFill>
                <a:latin typeface="黑体" panose="02010609060101010101" charset="-122"/>
                <a:ea typeface="黑体" panose="02010609060101010101" charset="-122"/>
                <a:cs typeface="黑体" panose="02010609060101010101" charset="-122"/>
              </a:rPr>
              <a:t>(Bis</a:t>
            </a:r>
            <a:r>
              <a:rPr lang="en-US" altLang="zh-CN" sz="2400" b="1">
                <a:solidFill>
                  <a:schemeClr val="tx1"/>
                </a:solidFill>
                <a:latin typeface="黑体" panose="02010609060101010101" charset="-122"/>
                <a:ea typeface="黑体" panose="02010609060101010101" charset="-122"/>
                <a:cs typeface="黑体" panose="02010609060101010101" charset="-122"/>
              </a:rPr>
              <a:t>)</a:t>
            </a:r>
            <a:endParaRPr lang="en-US" altLang="zh-CN" sz="2400" b="1">
              <a:solidFill>
                <a:schemeClr val="tx1"/>
              </a:solidFill>
              <a:latin typeface="黑体" panose="02010609060101010101" charset="-122"/>
              <a:ea typeface="黑体" panose="02010609060101010101" charset="-122"/>
              <a:cs typeface="黑体" panose="02010609060101010101" charset="-122"/>
            </a:endParaRPr>
          </a:p>
          <a:p>
            <a:pPr>
              <a:buNone/>
            </a:pPr>
            <a:r>
              <a:rPr lang="zh-CN" altLang="en-US" sz="2400" b="1" dirty="0">
                <a:solidFill>
                  <a:schemeClr val="tx1"/>
                </a:solidFill>
                <a:latin typeface="黑体" panose="02010609060101010101" charset="-122"/>
                <a:ea typeface="黑体" panose="02010609060101010101" charset="-122"/>
                <a:cs typeface="黑体" panose="02010609060101010101" charset="-122"/>
              </a:rPr>
              <a:t>聚合反应    </a:t>
            </a:r>
            <a:r>
              <a:rPr lang="en-US" altLang="zh-CN" sz="2400" b="1" dirty="0">
                <a:solidFill>
                  <a:schemeClr val="tx1"/>
                </a:solidFill>
                <a:latin typeface="黑体" panose="02010609060101010101" charset="-122"/>
                <a:ea typeface="黑体" panose="02010609060101010101" charset="-122"/>
                <a:cs typeface="黑体" panose="02010609060101010101" charset="-122"/>
              </a:rPr>
              <a:t>AP-TEMED</a:t>
            </a:r>
            <a:r>
              <a:rPr lang="zh-CN" altLang="en-US" sz="2400" b="1" dirty="0">
                <a:solidFill>
                  <a:schemeClr val="tx1"/>
                </a:solidFill>
                <a:latin typeface="黑体" panose="02010609060101010101" charset="-122"/>
                <a:ea typeface="黑体" panose="02010609060101010101" charset="-122"/>
                <a:cs typeface="黑体" panose="02010609060101010101" charset="-122"/>
              </a:rPr>
              <a:t>催化体系：</a:t>
            </a:r>
            <a:endParaRPr lang="zh-CN" altLang="en-US" sz="2400" b="1" dirty="0">
              <a:solidFill>
                <a:schemeClr val="tx1"/>
              </a:solidFill>
              <a:latin typeface="黑体" panose="02010609060101010101" charset="-122"/>
              <a:ea typeface="黑体" panose="02010609060101010101" charset="-122"/>
              <a:cs typeface="黑体" panose="02010609060101010101" charset="-122"/>
            </a:endParaRPr>
          </a:p>
          <a:p>
            <a:pPr>
              <a:buNone/>
            </a:pPr>
            <a:r>
              <a:rPr lang="zh-CN" altLang="en-US" sz="2400" b="1" dirty="0">
                <a:solidFill>
                  <a:schemeClr val="tx1"/>
                </a:solidFill>
                <a:latin typeface="黑体" panose="02010609060101010101" charset="-122"/>
                <a:ea typeface="黑体" panose="02010609060101010101" charset="-122"/>
                <a:cs typeface="黑体" panose="02010609060101010101" charset="-122"/>
              </a:rPr>
              <a:t>过硫酸铵 </a:t>
            </a:r>
            <a:r>
              <a:rPr lang="en-US" altLang="zh-CN" sz="2400" b="1">
                <a:solidFill>
                  <a:schemeClr val="tx1"/>
                </a:solidFill>
                <a:latin typeface="黑体" panose="02010609060101010101" charset="-122"/>
                <a:ea typeface="黑体" panose="02010609060101010101" charset="-122"/>
                <a:cs typeface="黑体" panose="02010609060101010101" charset="-122"/>
              </a:rPr>
              <a:t>(AP)              </a:t>
            </a:r>
            <a:r>
              <a:rPr lang="zh-CN" altLang="en-US" sz="2400" b="1" dirty="0">
                <a:solidFill>
                  <a:srgbClr val="FF0000"/>
                </a:solidFill>
                <a:latin typeface="黑体" panose="02010609060101010101" charset="-122"/>
                <a:ea typeface="黑体" panose="02010609060101010101" charset="-122"/>
                <a:cs typeface="黑体" panose="02010609060101010101" charset="-122"/>
              </a:rPr>
              <a:t>催化剂</a:t>
            </a:r>
            <a:endParaRPr lang="zh-CN" altLang="en-US" sz="2400" b="1" dirty="0">
              <a:solidFill>
                <a:schemeClr val="tx1"/>
              </a:solidFill>
              <a:latin typeface="黑体" panose="02010609060101010101" charset="-122"/>
              <a:ea typeface="黑体" panose="02010609060101010101" charset="-122"/>
              <a:cs typeface="黑体" panose="02010609060101010101" charset="-122"/>
            </a:endParaRPr>
          </a:p>
          <a:p>
            <a:pPr>
              <a:buNone/>
            </a:pPr>
            <a:r>
              <a:rPr lang="zh-CN" altLang="en-US" sz="2400" b="1" dirty="0">
                <a:solidFill>
                  <a:schemeClr val="tx1"/>
                </a:solidFill>
                <a:latin typeface="黑体" panose="02010609060101010101" charset="-122"/>
                <a:ea typeface="黑体" panose="02010609060101010101" charset="-122"/>
                <a:cs typeface="黑体" panose="02010609060101010101" charset="-122"/>
              </a:rPr>
              <a:t>四甲基乙二胺 </a:t>
            </a:r>
            <a:r>
              <a:rPr lang="en-US" altLang="zh-CN" sz="2400" b="1">
                <a:solidFill>
                  <a:schemeClr val="tx1"/>
                </a:solidFill>
                <a:latin typeface="黑体" panose="02010609060101010101" charset="-122"/>
                <a:ea typeface="黑体" panose="02010609060101010101" charset="-122"/>
                <a:cs typeface="黑体" panose="02010609060101010101" charset="-122"/>
              </a:rPr>
              <a:t>(TEMED)      </a:t>
            </a:r>
            <a:r>
              <a:rPr lang="en-US" altLang="zh-CN" sz="2400" b="1">
                <a:solidFill>
                  <a:srgbClr val="FF0000"/>
                </a:solidFill>
                <a:latin typeface="黑体" panose="02010609060101010101" charset="-122"/>
                <a:ea typeface="黑体" panose="02010609060101010101" charset="-122"/>
                <a:cs typeface="黑体" panose="02010609060101010101" charset="-122"/>
              </a:rPr>
              <a:t> </a:t>
            </a:r>
            <a:r>
              <a:rPr lang="zh-CN" altLang="en-US" sz="2400" b="1" dirty="0">
                <a:solidFill>
                  <a:srgbClr val="FF0000"/>
                </a:solidFill>
                <a:latin typeface="黑体" panose="02010609060101010101" charset="-122"/>
                <a:ea typeface="黑体" panose="02010609060101010101" charset="-122"/>
                <a:cs typeface="黑体" panose="02010609060101010101" charset="-122"/>
              </a:rPr>
              <a:t>加速剂</a:t>
            </a:r>
            <a:endParaRPr lang="zh-CN" altLang="en-US" sz="2400" b="1" dirty="0">
              <a:solidFill>
                <a:schemeClr val="tx1"/>
              </a:solidFill>
              <a:latin typeface="黑体" panose="02010609060101010101" charset="-122"/>
              <a:ea typeface="黑体" panose="02010609060101010101" charset="-122"/>
              <a:cs typeface="黑体" panose="02010609060101010101" charset="-122"/>
            </a:endParaRPr>
          </a:p>
          <a:p>
            <a:pPr>
              <a:buNone/>
            </a:pPr>
            <a:r>
              <a:rPr lang="zh-CN" altLang="en-US" sz="2400" b="1" dirty="0">
                <a:solidFill>
                  <a:schemeClr val="tx1"/>
                </a:solidFill>
                <a:latin typeface="黑体" panose="02010609060101010101" charset="-122"/>
                <a:ea typeface="黑体" panose="02010609060101010101" charset="-122"/>
                <a:cs typeface="黑体" panose="02010609060101010101" charset="-122"/>
              </a:rPr>
              <a:t>结构            三维网状结构的凝胶</a:t>
            </a:r>
            <a:endParaRPr lang="zh-CN" altLang="en-US" sz="2400" b="1" dirty="0">
              <a:solidFill>
                <a:schemeClr val="tx1"/>
              </a:solidFill>
              <a:latin typeface="黑体" panose="02010609060101010101" charset="-122"/>
              <a:ea typeface="黑体" panose="02010609060101010101" charset="-122"/>
              <a:cs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med" p14:dur="750">
        <p:checker/>
      </p:transition>
    </mc:Choice>
    <mc:Fallback>
      <p:transition spd="med">
        <p:checker/>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sp>
        <p:nvSpPr>
          <p:cNvPr id="9" name="矩形: 圆角 8"/>
          <p:cNvSpPr/>
          <p:nvPr/>
        </p:nvSpPr>
        <p:spPr>
          <a:xfrm>
            <a:off x="332105" y="518477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0" name="矩形: 圆角 9"/>
          <p:cNvSpPr/>
          <p:nvPr/>
        </p:nvSpPr>
        <p:spPr>
          <a:xfrm>
            <a:off x="7874635" y="49593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7" name="矩形 6"/>
          <p:cNvSpPr/>
          <p:nvPr/>
        </p:nvSpPr>
        <p:spPr>
          <a:xfrm>
            <a:off x="504825" y="678180"/>
            <a:ext cx="8143875" cy="5501005"/>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5" name="TextBox 4"/>
          <p:cNvSpPr txBox="1"/>
          <p:nvPr/>
        </p:nvSpPr>
        <p:spPr>
          <a:xfrm>
            <a:off x="504825" y="678180"/>
            <a:ext cx="2960370" cy="860425"/>
          </a:xfrm>
          <a:prstGeom prst="rect">
            <a:avLst/>
          </a:prstGeom>
          <a:noFill/>
          <a:ln w="9525">
            <a:noFill/>
          </a:ln>
        </p:spPr>
        <p:txBody>
          <a:bodyPr wrap="square" anchor="t">
            <a:spAutoFit/>
          </a:bodyPr>
          <a:p>
            <a:pPr algn="l">
              <a:lnSpc>
                <a:spcPts val="6000"/>
              </a:lnSpc>
            </a:pPr>
            <a:r>
              <a:rPr lang="zh-CN" altLang="en-US" sz="3000" b="1" dirty="0">
                <a:solidFill>
                  <a:srgbClr val="0D0D0D"/>
                </a:solidFill>
                <a:latin typeface="黑体" panose="02010609060101010101" charset="-122"/>
                <a:ea typeface="黑体" panose="02010609060101010101" charset="-122"/>
              </a:rPr>
              <a:t>三、实验原理</a:t>
            </a:r>
            <a:endParaRPr lang="zh-CN" altLang="en-US" sz="3000" b="1" dirty="0">
              <a:solidFill>
                <a:srgbClr val="0D0D0D"/>
              </a:solidFill>
              <a:latin typeface="黑体" panose="02010609060101010101" charset="-122"/>
              <a:ea typeface="黑体" panose="02010609060101010101" charset="-122"/>
            </a:endParaRPr>
          </a:p>
        </p:txBody>
      </p:sp>
      <p:sp>
        <p:nvSpPr>
          <p:cNvPr id="5" name="文本框 4"/>
          <p:cNvSpPr txBox="1"/>
          <p:nvPr/>
        </p:nvSpPr>
        <p:spPr>
          <a:xfrm>
            <a:off x="628650" y="1637665"/>
            <a:ext cx="8074660" cy="423545"/>
          </a:xfrm>
          <a:prstGeom prst="rect">
            <a:avLst/>
          </a:prstGeom>
          <a:noFill/>
        </p:spPr>
        <p:txBody>
          <a:bodyPr wrap="square" rtlCol="0" anchor="t">
            <a:spAutoFit/>
          </a:bodyPr>
          <a:p>
            <a:pPr>
              <a:lnSpc>
                <a:spcPct val="90000"/>
              </a:lnSpc>
              <a:buNone/>
            </a:pPr>
            <a:r>
              <a:rPr lang="en-US" altLang="zh-CN" sz="2400" b="1" dirty="0">
                <a:latin typeface="宋体" panose="02010600030101010101" pitchFamily="2" charset="-122"/>
                <a:sym typeface="+mn-ea"/>
              </a:rPr>
              <a:t>4</a:t>
            </a:r>
            <a:r>
              <a:rPr lang="zh-CN" altLang="en-US" sz="2400" b="1" dirty="0">
                <a:latin typeface="宋体" panose="02010600030101010101" pitchFamily="2" charset="-122"/>
                <a:sym typeface="+mn-ea"/>
              </a:rPr>
              <a:t>、蛋白质、核酸在常规聚丙烯酰胺凝胶电泳中的分离原理</a:t>
            </a:r>
            <a:endParaRPr lang="zh-CN" altLang="en-US" sz="2400" b="1" dirty="0">
              <a:latin typeface="黑体" panose="02010609060101010101" charset="-122"/>
              <a:ea typeface="黑体" panose="02010609060101010101" charset="-122"/>
              <a:cs typeface="黑体" panose="02010609060101010101" charset="-122"/>
              <a:sym typeface="+mn-ea"/>
            </a:endParaRPr>
          </a:p>
        </p:txBody>
      </p:sp>
      <p:sp>
        <p:nvSpPr>
          <p:cNvPr id="4" name="文本框 3"/>
          <p:cNvSpPr txBox="1"/>
          <p:nvPr/>
        </p:nvSpPr>
        <p:spPr>
          <a:xfrm>
            <a:off x="847090" y="2184400"/>
            <a:ext cx="7305040" cy="3784600"/>
          </a:xfrm>
          <a:prstGeom prst="rect">
            <a:avLst/>
          </a:prstGeom>
          <a:noFill/>
        </p:spPr>
        <p:txBody>
          <a:bodyPr wrap="square" rtlCol="0" anchor="t">
            <a:spAutoFit/>
          </a:bodyPr>
          <a:p>
            <a:pPr indent="457200" fontAlgn="auto">
              <a:lnSpc>
                <a:spcPct val="100000"/>
              </a:lnSpc>
              <a:spcBef>
                <a:spcPct val="0"/>
              </a:spcBef>
              <a:buNone/>
            </a:pPr>
            <a:r>
              <a:rPr lang="zh-CN" altLang="en-US" sz="2400" b="1" dirty="0">
                <a:sym typeface="+mn-ea"/>
              </a:rPr>
              <a:t>净电荷聚丙烯酰胺凝胶电泳是对天然状态生物大分子进行的电泳，目的是为了保持蛋白质的天然构象、其亚基之间的相互作用及其生物学活性。利用蛋白质分子中所带净电荷、分子质量、形状的差异，在电场中泳动的速度和方向不同，从而达到分离的目的。多数蛋白质的</a:t>
            </a:r>
            <a:r>
              <a:rPr lang="en-US" altLang="zh-CN" sz="2400" b="1" dirty="0" err="1">
                <a:latin typeface="Times New Roman" panose="02020603050405020304" pitchFamily="18" charset="0"/>
                <a:sym typeface="+mn-ea"/>
              </a:rPr>
              <a:t>pI</a:t>
            </a:r>
            <a:r>
              <a:rPr lang="zh-CN" altLang="en-US" sz="2400" b="1" dirty="0">
                <a:sym typeface="+mn-ea"/>
              </a:rPr>
              <a:t>在中性偏酸性范围，通常是将样品在碱性缓冲系统中进行电泳，蛋白质分子带负电荷，以不同速度向阳极迁移，称为</a:t>
            </a:r>
            <a:r>
              <a:rPr lang="zh-CN" altLang="en-US" sz="2400" b="1" dirty="0">
                <a:solidFill>
                  <a:srgbClr val="FF0000"/>
                </a:solidFill>
                <a:sym typeface="+mn-ea"/>
              </a:rPr>
              <a:t>阳极电泳</a:t>
            </a:r>
            <a:r>
              <a:rPr lang="zh-CN" altLang="en-US" sz="2400" b="1" dirty="0">
                <a:sym typeface="+mn-ea"/>
              </a:rPr>
              <a:t>；对于一些碱性蛋白，使用酸性缓冲系统进行电泳，蛋白质分子带正电荷而向阴极迁移，称为</a:t>
            </a:r>
            <a:r>
              <a:rPr lang="zh-CN" altLang="en-US" sz="2400" b="1" dirty="0">
                <a:solidFill>
                  <a:srgbClr val="FF0000"/>
                </a:solidFill>
                <a:sym typeface="+mn-ea"/>
              </a:rPr>
              <a:t>阴极电泳</a:t>
            </a:r>
            <a:r>
              <a:rPr lang="zh-CN" altLang="en-US" sz="2400" b="1" dirty="0">
                <a:sym typeface="+mn-ea"/>
              </a:rPr>
              <a:t>。</a:t>
            </a:r>
            <a:endParaRPr lang="zh-CN" altLang="en-US" sz="2400" b="1" dirty="0">
              <a:latin typeface="黑体" panose="02010609060101010101" charset="-122"/>
              <a:ea typeface="黑体" panose="02010609060101010101" charset="-122"/>
              <a:cs typeface="黑体" panose="02010609060101010101"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50">
        <p:checker/>
      </p:transition>
    </mc:Choice>
    <mc:Fallback>
      <p:transition spd="med">
        <p:checker/>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sp>
        <p:nvSpPr>
          <p:cNvPr id="9" name="矩形: 圆角 8"/>
          <p:cNvSpPr/>
          <p:nvPr/>
        </p:nvSpPr>
        <p:spPr>
          <a:xfrm>
            <a:off x="332105" y="518477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0" name="矩形: 圆角 9"/>
          <p:cNvSpPr/>
          <p:nvPr/>
        </p:nvSpPr>
        <p:spPr>
          <a:xfrm>
            <a:off x="7874635" y="49593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7" name="矩形 6"/>
          <p:cNvSpPr/>
          <p:nvPr/>
        </p:nvSpPr>
        <p:spPr>
          <a:xfrm>
            <a:off x="504825" y="678180"/>
            <a:ext cx="8143875" cy="5501005"/>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5" name="TextBox 4"/>
          <p:cNvSpPr txBox="1"/>
          <p:nvPr/>
        </p:nvSpPr>
        <p:spPr>
          <a:xfrm>
            <a:off x="504825" y="678180"/>
            <a:ext cx="2960370" cy="860425"/>
          </a:xfrm>
          <a:prstGeom prst="rect">
            <a:avLst/>
          </a:prstGeom>
          <a:noFill/>
          <a:ln w="9525">
            <a:noFill/>
          </a:ln>
        </p:spPr>
        <p:txBody>
          <a:bodyPr wrap="square" anchor="t">
            <a:spAutoFit/>
          </a:bodyPr>
          <a:p>
            <a:pPr algn="l">
              <a:lnSpc>
                <a:spcPts val="6000"/>
              </a:lnSpc>
            </a:pPr>
            <a:r>
              <a:rPr lang="zh-CN" altLang="en-US" sz="3000" b="1" dirty="0">
                <a:solidFill>
                  <a:srgbClr val="0D0D0D"/>
                </a:solidFill>
                <a:latin typeface="黑体" panose="02010609060101010101" charset="-122"/>
                <a:ea typeface="黑体" panose="02010609060101010101" charset="-122"/>
              </a:rPr>
              <a:t>三、实验原理</a:t>
            </a:r>
            <a:endParaRPr lang="zh-CN" altLang="en-US" sz="3000" b="1" dirty="0">
              <a:solidFill>
                <a:srgbClr val="0D0D0D"/>
              </a:solidFill>
              <a:latin typeface="黑体" panose="02010609060101010101" charset="-122"/>
              <a:ea typeface="黑体" panose="02010609060101010101" charset="-122"/>
            </a:endParaRPr>
          </a:p>
        </p:txBody>
      </p:sp>
      <p:sp>
        <p:nvSpPr>
          <p:cNvPr id="5" name="文本框 4"/>
          <p:cNvSpPr txBox="1"/>
          <p:nvPr/>
        </p:nvSpPr>
        <p:spPr>
          <a:xfrm>
            <a:off x="628650" y="1637665"/>
            <a:ext cx="8074660" cy="423545"/>
          </a:xfrm>
          <a:prstGeom prst="rect">
            <a:avLst/>
          </a:prstGeom>
          <a:noFill/>
        </p:spPr>
        <p:txBody>
          <a:bodyPr wrap="square" rtlCol="0" anchor="t">
            <a:spAutoFit/>
          </a:bodyPr>
          <a:p>
            <a:pPr>
              <a:lnSpc>
                <a:spcPct val="90000"/>
              </a:lnSpc>
              <a:buNone/>
            </a:pPr>
            <a:r>
              <a:rPr lang="en-US" altLang="zh-CN" sz="2400" b="1" dirty="0">
                <a:latin typeface="宋体" panose="02010600030101010101" pitchFamily="2" charset="-122"/>
                <a:sym typeface="+mn-ea"/>
              </a:rPr>
              <a:t>5</a:t>
            </a:r>
            <a:r>
              <a:rPr lang="zh-CN" altLang="en-US" sz="2400" b="1" dirty="0">
                <a:latin typeface="宋体" panose="02010600030101010101" pitchFamily="2" charset="-122"/>
                <a:sym typeface="+mn-ea"/>
              </a:rPr>
              <a:t>、蛋白质在常规聚丙烯酰胺凝胶电泳中的分离因素</a:t>
            </a:r>
            <a:endParaRPr lang="zh-CN" altLang="en-US" sz="2400" b="1" dirty="0">
              <a:latin typeface="宋体" panose="02010600030101010101" pitchFamily="2" charset="-122"/>
              <a:sym typeface="+mn-ea"/>
            </a:endParaRPr>
          </a:p>
        </p:txBody>
      </p:sp>
      <p:sp>
        <p:nvSpPr>
          <p:cNvPr id="4" name="文本框 3"/>
          <p:cNvSpPr txBox="1"/>
          <p:nvPr/>
        </p:nvSpPr>
        <p:spPr>
          <a:xfrm>
            <a:off x="729615" y="4702810"/>
            <a:ext cx="7785735" cy="1322070"/>
          </a:xfrm>
          <a:prstGeom prst="rect">
            <a:avLst/>
          </a:prstGeom>
          <a:noFill/>
        </p:spPr>
        <p:txBody>
          <a:bodyPr wrap="square" rtlCol="0" anchor="t">
            <a:spAutoFit/>
          </a:bodyPr>
          <a:p>
            <a:pPr indent="0" fontAlgn="auto">
              <a:lnSpc>
                <a:spcPct val="100000"/>
              </a:lnSpc>
              <a:spcBef>
                <a:spcPct val="0"/>
              </a:spcBef>
              <a:buNone/>
            </a:pPr>
            <a:r>
              <a:rPr sz="2000" b="1">
                <a:solidFill>
                  <a:srgbClr val="FF0000"/>
                </a:solidFill>
                <a:sym typeface="+mn-ea"/>
              </a:rPr>
              <a:t>电荷因素</a:t>
            </a:r>
            <a:r>
              <a:rPr sz="2000" b="1">
                <a:sym typeface="+mn-ea"/>
              </a:rPr>
              <a:t>    蛋白质分子形状和大小相同，所带电荷性质和数量不同</a:t>
            </a:r>
            <a:endParaRPr sz="2000" b="1">
              <a:sym typeface="+mn-ea"/>
            </a:endParaRPr>
          </a:p>
          <a:p>
            <a:pPr indent="0" fontAlgn="auto">
              <a:lnSpc>
                <a:spcPct val="100000"/>
              </a:lnSpc>
              <a:spcBef>
                <a:spcPct val="0"/>
              </a:spcBef>
              <a:buNone/>
            </a:pPr>
            <a:r>
              <a:rPr sz="2000" b="1">
                <a:solidFill>
                  <a:srgbClr val="FF0000"/>
                </a:solidFill>
                <a:sym typeface="+mn-ea"/>
              </a:rPr>
              <a:t>分子大小</a:t>
            </a:r>
            <a:r>
              <a:rPr sz="2000" b="1">
                <a:sym typeface="+mn-ea"/>
              </a:rPr>
              <a:t>    蛋白质分子形状和所带电荷性质和数量相同，分子大小不同</a:t>
            </a:r>
            <a:endParaRPr sz="2000" b="1">
              <a:sym typeface="+mn-ea"/>
            </a:endParaRPr>
          </a:p>
          <a:p>
            <a:pPr indent="0" fontAlgn="auto">
              <a:lnSpc>
                <a:spcPct val="100000"/>
              </a:lnSpc>
              <a:spcBef>
                <a:spcPct val="0"/>
              </a:spcBef>
              <a:buNone/>
            </a:pPr>
            <a:r>
              <a:rPr sz="2000" b="1">
                <a:solidFill>
                  <a:srgbClr val="FF0000"/>
                </a:solidFill>
                <a:sym typeface="+mn-ea"/>
              </a:rPr>
              <a:t>分子形状</a:t>
            </a:r>
            <a:r>
              <a:rPr sz="2000" b="1">
                <a:sym typeface="+mn-ea"/>
              </a:rPr>
              <a:t>    蛋白质分子所带电荷性质和数量相同，分子形状不同</a:t>
            </a:r>
            <a:endParaRPr sz="2000" b="1">
              <a:sym typeface="+mn-ea"/>
            </a:endParaRPr>
          </a:p>
        </p:txBody>
      </p:sp>
      <p:grpSp>
        <p:nvGrpSpPr>
          <p:cNvPr id="6" name="组合 5"/>
          <p:cNvGrpSpPr/>
          <p:nvPr/>
        </p:nvGrpSpPr>
        <p:grpSpPr>
          <a:xfrm>
            <a:off x="1673860" y="2124075"/>
            <a:ext cx="5090160" cy="2464435"/>
            <a:chOff x="2067" y="3381"/>
            <a:chExt cx="8144" cy="4024"/>
          </a:xfrm>
        </p:grpSpPr>
        <p:pic>
          <p:nvPicPr>
            <p:cNvPr id="132101" name="图片 132100" descr="常规10"/>
            <p:cNvPicPr>
              <a:picLocks noChangeAspect="1"/>
            </p:cNvPicPr>
            <p:nvPr/>
          </p:nvPicPr>
          <p:blipFill>
            <a:blip r:embed="rId1"/>
            <a:stretch>
              <a:fillRect/>
            </a:stretch>
          </p:blipFill>
          <p:spPr>
            <a:xfrm>
              <a:off x="2067" y="3381"/>
              <a:ext cx="5286" cy="4025"/>
            </a:xfrm>
            <a:prstGeom prst="rect">
              <a:avLst/>
            </a:prstGeom>
            <a:noFill/>
            <a:ln w="9525">
              <a:noFill/>
            </a:ln>
          </p:spPr>
        </p:pic>
        <p:sp>
          <p:nvSpPr>
            <p:cNvPr id="132102" name="文本框 132101"/>
            <p:cNvSpPr txBox="1"/>
            <p:nvPr/>
          </p:nvSpPr>
          <p:spPr>
            <a:xfrm>
              <a:off x="7353" y="3381"/>
              <a:ext cx="2858" cy="3996"/>
            </a:xfrm>
            <a:prstGeom prst="rect">
              <a:avLst/>
            </a:prstGeom>
            <a:solidFill>
              <a:srgbClr val="FFFFFF"/>
            </a:solidFill>
            <a:ln w="9525" cap="flat" cmpd="sng">
              <a:solidFill>
                <a:srgbClr val="FFFFFF"/>
              </a:solidFill>
              <a:prstDash val="solid"/>
              <a:miter/>
              <a:headEnd type="none" w="med" len="med"/>
              <a:tailEnd type="none" w="med" len="med"/>
            </a:ln>
          </p:spPr>
          <p:txBody>
            <a:bodyPr/>
            <a:p>
              <a:pPr algn="just">
                <a:lnSpc>
                  <a:spcPct val="90000"/>
                </a:lnSpc>
                <a:buClr>
                  <a:schemeClr val="bg1"/>
                </a:buClr>
              </a:pPr>
              <a:endParaRPr lang="zh-CN" altLang="en-US" sz="1600" dirty="0">
                <a:latin typeface="Times New Roman" panose="02020603050405020304" pitchFamily="18" charset="0"/>
                <a:ea typeface="宋体" panose="02010600030101010101" pitchFamily="2" charset="-122"/>
              </a:endParaRPr>
            </a:p>
            <a:p>
              <a:pPr algn="just">
                <a:lnSpc>
                  <a:spcPct val="90000"/>
                </a:lnSpc>
                <a:buClr>
                  <a:schemeClr val="bg1"/>
                </a:buClr>
              </a:pPr>
              <a:r>
                <a:rPr lang="zh-CN" altLang="en-US" sz="1600" dirty="0">
                  <a:latin typeface="Times New Roman" panose="02020603050405020304" pitchFamily="18" charset="0"/>
                  <a:ea typeface="宋体" panose="02010600030101010101" pitchFamily="2" charset="-122"/>
                </a:rPr>
                <a:t>电荷因素</a:t>
              </a:r>
              <a:endParaRPr lang="zh-CN" altLang="en-US" sz="1600" dirty="0">
                <a:latin typeface="Times New Roman" panose="02020603050405020304" pitchFamily="18" charset="0"/>
                <a:ea typeface="宋体" panose="02010600030101010101" pitchFamily="2" charset="-122"/>
              </a:endParaRPr>
            </a:p>
            <a:p>
              <a:pPr algn="just">
                <a:lnSpc>
                  <a:spcPct val="90000"/>
                </a:lnSpc>
                <a:buClr>
                  <a:schemeClr val="bg1"/>
                </a:buClr>
              </a:pPr>
              <a:endParaRPr lang="zh-CN" altLang="en-US" sz="1600">
                <a:latin typeface="Times New Roman" panose="02020603050405020304" pitchFamily="18" charset="0"/>
                <a:ea typeface="宋体" panose="02010600030101010101" pitchFamily="2" charset="-122"/>
              </a:endParaRPr>
            </a:p>
            <a:p>
              <a:pPr algn="just">
                <a:lnSpc>
                  <a:spcPct val="90000"/>
                </a:lnSpc>
                <a:buClr>
                  <a:schemeClr val="bg1"/>
                </a:buClr>
              </a:pPr>
              <a:endParaRPr lang="zh-CN" altLang="en-US" sz="1600">
                <a:latin typeface="Times New Roman" panose="02020603050405020304" pitchFamily="18" charset="0"/>
                <a:ea typeface="宋体" panose="02010600030101010101" pitchFamily="2" charset="-122"/>
              </a:endParaRPr>
            </a:p>
            <a:p>
              <a:pPr algn="just">
                <a:lnSpc>
                  <a:spcPct val="90000"/>
                </a:lnSpc>
                <a:buClr>
                  <a:schemeClr val="bg1"/>
                </a:buClr>
              </a:pPr>
              <a:endParaRPr lang="zh-CN" altLang="en-US" sz="1600" dirty="0">
                <a:latin typeface="Times New Roman" panose="02020603050405020304" pitchFamily="18" charset="0"/>
                <a:ea typeface="宋体" panose="02010600030101010101" pitchFamily="2" charset="-122"/>
              </a:endParaRPr>
            </a:p>
            <a:p>
              <a:pPr algn="just">
                <a:lnSpc>
                  <a:spcPct val="90000"/>
                </a:lnSpc>
                <a:buClr>
                  <a:schemeClr val="bg1"/>
                </a:buClr>
              </a:pPr>
              <a:r>
                <a:rPr lang="zh-CN" altLang="en-US" sz="1600" dirty="0">
                  <a:latin typeface="Times New Roman" panose="02020603050405020304" pitchFamily="18" charset="0"/>
                  <a:ea typeface="宋体" panose="02010600030101010101" pitchFamily="2" charset="-122"/>
                </a:rPr>
                <a:t>分子大小</a:t>
              </a:r>
              <a:endParaRPr lang="zh-CN" altLang="en-US" sz="1600" dirty="0">
                <a:latin typeface="Times New Roman" panose="02020603050405020304" pitchFamily="18" charset="0"/>
                <a:ea typeface="宋体" panose="02010600030101010101" pitchFamily="2" charset="-122"/>
              </a:endParaRPr>
            </a:p>
            <a:p>
              <a:pPr algn="just">
                <a:lnSpc>
                  <a:spcPct val="90000"/>
                </a:lnSpc>
                <a:buClr>
                  <a:schemeClr val="bg1"/>
                </a:buClr>
              </a:pPr>
              <a:endParaRPr lang="zh-CN" altLang="en-US" sz="1600">
                <a:latin typeface="Times New Roman" panose="02020603050405020304" pitchFamily="18" charset="0"/>
                <a:ea typeface="宋体" panose="02010600030101010101" pitchFamily="2" charset="-122"/>
              </a:endParaRPr>
            </a:p>
            <a:p>
              <a:pPr algn="just">
                <a:lnSpc>
                  <a:spcPct val="90000"/>
                </a:lnSpc>
                <a:buClr>
                  <a:schemeClr val="bg1"/>
                </a:buClr>
              </a:pPr>
              <a:endParaRPr lang="zh-CN" altLang="en-US" sz="1600">
                <a:latin typeface="Times New Roman" panose="02020603050405020304" pitchFamily="18" charset="0"/>
                <a:ea typeface="宋体" panose="02010600030101010101" pitchFamily="2" charset="-122"/>
              </a:endParaRPr>
            </a:p>
            <a:p>
              <a:pPr algn="just">
                <a:lnSpc>
                  <a:spcPct val="90000"/>
                </a:lnSpc>
                <a:buClr>
                  <a:schemeClr val="bg1"/>
                </a:buClr>
              </a:pPr>
              <a:r>
                <a:rPr lang="zh-CN" altLang="en-US" sz="1600" dirty="0">
                  <a:latin typeface="Times New Roman" panose="02020603050405020304" pitchFamily="18" charset="0"/>
                  <a:ea typeface="宋体" panose="02010600030101010101" pitchFamily="2" charset="-122"/>
                </a:rPr>
                <a:t>分子形状</a:t>
              </a:r>
              <a:endParaRPr lang="zh-CN" altLang="en-US" sz="1600" dirty="0">
                <a:latin typeface="Times New Roman" panose="02020603050405020304" pitchFamily="18" charset="0"/>
                <a:ea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50">
        <p:checker/>
      </p:transition>
    </mc:Choice>
    <mc:Fallback>
      <p:transition spd="med">
        <p:checker/>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sp>
        <p:nvSpPr>
          <p:cNvPr id="9" name="矩形: 圆角 8"/>
          <p:cNvSpPr/>
          <p:nvPr/>
        </p:nvSpPr>
        <p:spPr>
          <a:xfrm>
            <a:off x="332105" y="518477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0" name="矩形: 圆角 9"/>
          <p:cNvSpPr/>
          <p:nvPr/>
        </p:nvSpPr>
        <p:spPr>
          <a:xfrm>
            <a:off x="7874635" y="49593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7" name="矩形 6"/>
          <p:cNvSpPr/>
          <p:nvPr/>
        </p:nvSpPr>
        <p:spPr>
          <a:xfrm>
            <a:off x="504825" y="678180"/>
            <a:ext cx="8143875" cy="5501005"/>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4" name="TextBox 4"/>
          <p:cNvSpPr txBox="1"/>
          <p:nvPr/>
        </p:nvSpPr>
        <p:spPr>
          <a:xfrm>
            <a:off x="504825" y="678180"/>
            <a:ext cx="2960370" cy="860425"/>
          </a:xfrm>
          <a:prstGeom prst="rect">
            <a:avLst/>
          </a:prstGeom>
          <a:noFill/>
          <a:ln w="9525">
            <a:noFill/>
          </a:ln>
        </p:spPr>
        <p:txBody>
          <a:bodyPr wrap="square" anchor="t">
            <a:spAutoFit/>
          </a:bodyPr>
          <a:p>
            <a:pPr algn="l">
              <a:lnSpc>
                <a:spcPts val="6000"/>
              </a:lnSpc>
            </a:pPr>
            <a:r>
              <a:rPr lang="zh-CN" altLang="en-US" sz="3000" b="1" dirty="0">
                <a:solidFill>
                  <a:srgbClr val="0D0D0D"/>
                </a:solidFill>
                <a:latin typeface="黑体" panose="02010609060101010101" charset="-122"/>
                <a:ea typeface="黑体" panose="02010609060101010101" charset="-122"/>
              </a:rPr>
              <a:t>四、设备及用品</a:t>
            </a:r>
            <a:endParaRPr lang="zh-CN" altLang="en-US" sz="3000" b="1" dirty="0">
              <a:solidFill>
                <a:srgbClr val="0D0D0D"/>
              </a:solidFill>
              <a:latin typeface="黑体" panose="02010609060101010101" charset="-122"/>
              <a:ea typeface="黑体" panose="02010609060101010101" charset="-122"/>
            </a:endParaRPr>
          </a:p>
        </p:txBody>
      </p:sp>
      <p:sp>
        <p:nvSpPr>
          <p:cNvPr id="5" name="TextBox 4"/>
          <p:cNvSpPr txBox="1"/>
          <p:nvPr/>
        </p:nvSpPr>
        <p:spPr>
          <a:xfrm>
            <a:off x="504825" y="1637665"/>
            <a:ext cx="7420610" cy="553085"/>
          </a:xfrm>
          <a:prstGeom prst="rect">
            <a:avLst/>
          </a:prstGeom>
          <a:noFill/>
          <a:ln w="9525">
            <a:noFill/>
          </a:ln>
        </p:spPr>
        <p:txBody>
          <a:bodyPr wrap="square" anchor="t">
            <a:spAutoFit/>
          </a:bodyPr>
          <a:p>
            <a:pPr indent="457200" algn="l" fontAlgn="auto">
              <a:lnSpc>
                <a:spcPct val="150000"/>
              </a:lnSpc>
            </a:pPr>
            <a:r>
              <a:rPr lang="en-US" altLang="zh-CN" sz="2000" b="1" dirty="0">
                <a:latin typeface="黑体" panose="02010609060101010101" charset="-122"/>
                <a:ea typeface="黑体" panose="02010609060101010101" charset="-122"/>
                <a:sym typeface="+mn-ea"/>
              </a:rPr>
              <a:t>1.</a:t>
            </a:r>
            <a:r>
              <a:rPr lang="zh-CN" altLang="en-US" sz="2000" b="1" dirty="0">
                <a:latin typeface="黑体" panose="02010609060101010101" charset="-122"/>
                <a:ea typeface="黑体" panose="02010609060101010101" charset="-122"/>
                <a:sym typeface="+mn-ea"/>
              </a:rPr>
              <a:t>电泳仪   </a:t>
            </a:r>
            <a:r>
              <a:rPr lang="en-US" altLang="zh-CN" sz="2000" b="1" dirty="0">
                <a:latin typeface="黑体" panose="02010609060101010101" charset="-122"/>
                <a:ea typeface="黑体" panose="02010609060101010101" charset="-122"/>
                <a:sym typeface="+mn-ea"/>
              </a:rPr>
              <a:t>2.</a:t>
            </a:r>
            <a:r>
              <a:rPr lang="zh-CN" altLang="en-US" sz="2000" b="1" dirty="0">
                <a:latin typeface="黑体" panose="02010609060101010101" charset="-122"/>
                <a:ea typeface="黑体" panose="02010609060101010101" charset="-122"/>
                <a:sym typeface="+mn-ea"/>
              </a:rPr>
              <a:t>微量离心管及移液器  </a:t>
            </a:r>
            <a:r>
              <a:rPr lang="en-US" altLang="zh-CN" sz="2000" b="1" dirty="0">
                <a:latin typeface="黑体" panose="02010609060101010101" charset="-122"/>
                <a:ea typeface="黑体" panose="02010609060101010101" charset="-122"/>
                <a:sym typeface="+mn-ea"/>
              </a:rPr>
              <a:t>3.</a:t>
            </a:r>
            <a:r>
              <a:rPr lang="zh-CN" altLang="en-US" sz="2000" b="1" dirty="0">
                <a:latin typeface="黑体" panose="02010609060101010101" charset="-122"/>
                <a:ea typeface="黑体" panose="02010609060101010101" charset="-122"/>
                <a:sym typeface="+mn-ea"/>
              </a:rPr>
              <a:t>大培养皿</a:t>
            </a:r>
            <a:endParaRPr lang="zh-CN" altLang="en-US" sz="2000" b="1" dirty="0">
              <a:latin typeface="黑体" panose="02010609060101010101" charset="-122"/>
              <a:ea typeface="黑体" panose="02010609060101010101" charset="-122"/>
              <a:sym typeface="+mn-ea"/>
            </a:endParaRPr>
          </a:p>
        </p:txBody>
      </p:sp>
      <p:sp>
        <p:nvSpPr>
          <p:cNvPr id="6" name="TextBox 4"/>
          <p:cNvSpPr txBox="1"/>
          <p:nvPr/>
        </p:nvSpPr>
        <p:spPr>
          <a:xfrm>
            <a:off x="504825" y="2361565"/>
            <a:ext cx="2960370" cy="860425"/>
          </a:xfrm>
          <a:prstGeom prst="rect">
            <a:avLst/>
          </a:prstGeom>
          <a:noFill/>
          <a:ln w="9525">
            <a:noFill/>
          </a:ln>
        </p:spPr>
        <p:txBody>
          <a:bodyPr wrap="square" anchor="t">
            <a:spAutoFit/>
          </a:bodyPr>
          <a:p>
            <a:pPr algn="l">
              <a:lnSpc>
                <a:spcPts val="6000"/>
              </a:lnSpc>
            </a:pPr>
            <a:r>
              <a:rPr lang="zh-CN" altLang="en-US" sz="3000" b="1" dirty="0">
                <a:solidFill>
                  <a:srgbClr val="0D0D0D"/>
                </a:solidFill>
                <a:latin typeface="黑体" panose="02010609060101010101" charset="-122"/>
                <a:ea typeface="黑体" panose="02010609060101010101" charset="-122"/>
              </a:rPr>
              <a:t>五、材料</a:t>
            </a:r>
            <a:endParaRPr lang="zh-CN" altLang="en-US" sz="3000" b="1" dirty="0">
              <a:solidFill>
                <a:srgbClr val="0D0D0D"/>
              </a:solidFill>
              <a:latin typeface="黑体" panose="02010609060101010101" charset="-122"/>
              <a:ea typeface="黑体" panose="02010609060101010101" charset="-122"/>
            </a:endParaRPr>
          </a:p>
        </p:txBody>
      </p:sp>
      <p:sp>
        <p:nvSpPr>
          <p:cNvPr id="8" name="TextBox 4"/>
          <p:cNvSpPr txBox="1"/>
          <p:nvPr/>
        </p:nvSpPr>
        <p:spPr>
          <a:xfrm>
            <a:off x="628650" y="3284855"/>
            <a:ext cx="7665085" cy="2399665"/>
          </a:xfrm>
          <a:prstGeom prst="rect">
            <a:avLst/>
          </a:prstGeom>
          <a:noFill/>
          <a:ln w="9525">
            <a:noFill/>
          </a:ln>
        </p:spPr>
        <p:txBody>
          <a:bodyPr wrap="square" anchor="t">
            <a:spAutoFit/>
          </a:bodyPr>
          <a:p>
            <a:pPr indent="457200" algn="l" fontAlgn="auto">
              <a:lnSpc>
                <a:spcPct val="150000"/>
              </a:lnSpc>
            </a:pPr>
            <a:r>
              <a:rPr lang="en-US" altLang="zh-CN" sz="2000" b="1" dirty="0">
                <a:latin typeface="黑体" panose="02010609060101010101" charset="-122"/>
                <a:ea typeface="黑体" panose="02010609060101010101" charset="-122"/>
                <a:sym typeface="+mn-ea"/>
              </a:rPr>
              <a:t>1.</a:t>
            </a:r>
            <a:r>
              <a:rPr lang="zh-CN" altLang="en-US" sz="2000" b="1" dirty="0">
                <a:latin typeface="黑体" panose="02010609060101010101" charset="-122"/>
                <a:ea typeface="黑体" panose="02010609060101010101" charset="-122"/>
                <a:sym typeface="+mn-ea"/>
              </a:rPr>
              <a:t>市售牛血清    </a:t>
            </a:r>
            <a:r>
              <a:rPr lang="en-US" altLang="zh-CN" sz="2000" b="1" dirty="0">
                <a:latin typeface="黑体" panose="02010609060101010101" charset="-122"/>
                <a:ea typeface="黑体" panose="02010609060101010101" charset="-122"/>
                <a:sym typeface="+mn-ea"/>
              </a:rPr>
              <a:t>2.5mg/mLNAD</a:t>
            </a:r>
            <a:r>
              <a:rPr lang="en-US" altLang="zh-CN" sz="2000" b="1" baseline="30000" dirty="0">
                <a:latin typeface="黑体" panose="02010609060101010101" charset="-122"/>
                <a:ea typeface="黑体" panose="02010609060101010101" charset="-122"/>
                <a:sym typeface="+mn-ea"/>
              </a:rPr>
              <a:t>+</a:t>
            </a:r>
            <a:r>
              <a:rPr lang="zh-CN" altLang="en-US" sz="2000" b="1" dirty="0">
                <a:latin typeface="黑体" panose="02010609060101010101" charset="-122"/>
                <a:ea typeface="黑体" panose="02010609060101010101" charset="-122"/>
                <a:sym typeface="+mn-ea"/>
              </a:rPr>
              <a:t>溶液 </a:t>
            </a:r>
            <a:r>
              <a:rPr lang="en-US" altLang="zh-CN" sz="2000" b="1" dirty="0">
                <a:latin typeface="黑体" panose="02010609060101010101" charset="-122"/>
                <a:ea typeface="黑体" panose="02010609060101010101" charset="-122"/>
                <a:sym typeface="+mn-ea"/>
              </a:rPr>
              <a:t>3.1mol/L</a:t>
            </a:r>
            <a:r>
              <a:rPr lang="zh-CN" altLang="en-US" sz="2000" b="1" dirty="0">
                <a:latin typeface="黑体" panose="02010609060101010101" charset="-122"/>
                <a:ea typeface="黑体" panose="02010609060101010101" charset="-122"/>
                <a:sym typeface="+mn-ea"/>
              </a:rPr>
              <a:t>乳酸钠溶液</a:t>
            </a:r>
            <a:endParaRPr lang="zh-CN" altLang="en-US" sz="2000" b="1" dirty="0">
              <a:latin typeface="黑体" panose="02010609060101010101" charset="-122"/>
              <a:ea typeface="黑体" panose="02010609060101010101" charset="-122"/>
              <a:sym typeface="+mn-ea"/>
            </a:endParaRPr>
          </a:p>
          <a:p>
            <a:pPr indent="457200" algn="l" fontAlgn="auto">
              <a:lnSpc>
                <a:spcPct val="150000"/>
              </a:lnSpc>
            </a:pPr>
            <a:r>
              <a:rPr lang="en-US" altLang="zh-CN" sz="2000" b="1" dirty="0">
                <a:latin typeface="黑体" panose="02010609060101010101" charset="-122"/>
                <a:ea typeface="黑体" panose="02010609060101010101" charset="-122"/>
                <a:sym typeface="+mn-ea"/>
              </a:rPr>
              <a:t>4.1mg/mLPMS</a:t>
            </a:r>
            <a:r>
              <a:rPr lang="zh-CN" altLang="en-US" sz="2000" b="1" dirty="0">
                <a:latin typeface="黑体" panose="02010609060101010101" charset="-122"/>
                <a:ea typeface="黑体" panose="02010609060101010101" charset="-122"/>
                <a:sym typeface="+mn-ea"/>
              </a:rPr>
              <a:t>溶液 </a:t>
            </a:r>
            <a:r>
              <a:rPr lang="en-US" altLang="zh-CN" sz="2000" b="1" dirty="0">
                <a:latin typeface="黑体" panose="02010609060101010101" charset="-122"/>
                <a:ea typeface="黑体" panose="02010609060101010101" charset="-122"/>
                <a:sym typeface="+mn-ea"/>
              </a:rPr>
              <a:t>5.1mg/mLNBT</a:t>
            </a:r>
            <a:r>
              <a:rPr lang="zh-CN" altLang="en-US" sz="2000" b="1" dirty="0">
                <a:latin typeface="黑体" panose="02010609060101010101" charset="-122"/>
                <a:ea typeface="黑体" panose="02010609060101010101" charset="-122"/>
                <a:sym typeface="+mn-ea"/>
              </a:rPr>
              <a:t>溶液  </a:t>
            </a:r>
            <a:r>
              <a:rPr lang="en-US" altLang="zh-CN" sz="2000" b="1" dirty="0">
                <a:latin typeface="黑体" panose="02010609060101010101" charset="-122"/>
                <a:ea typeface="黑体" panose="02010609060101010101" charset="-122"/>
                <a:sym typeface="+mn-ea"/>
              </a:rPr>
              <a:t>6.0.1mol/L</a:t>
            </a:r>
            <a:r>
              <a:rPr lang="zh-CN" altLang="en-US" sz="2000" b="1" dirty="0">
                <a:latin typeface="黑体" panose="02010609060101010101" charset="-122"/>
                <a:ea typeface="黑体" panose="02010609060101010101" charset="-122"/>
                <a:sym typeface="+mn-ea"/>
              </a:rPr>
              <a:t>氯化钠溶液</a:t>
            </a:r>
            <a:endParaRPr lang="zh-CN" altLang="en-US" sz="2000" b="1" dirty="0">
              <a:latin typeface="黑体" panose="02010609060101010101" charset="-122"/>
              <a:ea typeface="黑体" panose="02010609060101010101" charset="-122"/>
              <a:sym typeface="+mn-ea"/>
            </a:endParaRPr>
          </a:p>
          <a:p>
            <a:pPr indent="457200" algn="l" fontAlgn="auto">
              <a:lnSpc>
                <a:spcPct val="150000"/>
              </a:lnSpc>
            </a:pPr>
            <a:r>
              <a:rPr lang="en-US" altLang="zh-CN" sz="2000" b="1" dirty="0">
                <a:latin typeface="黑体" panose="02010609060101010101" charset="-122"/>
                <a:ea typeface="黑体" panose="02010609060101010101" charset="-122"/>
                <a:sym typeface="+mn-ea"/>
              </a:rPr>
              <a:t>7.40%</a:t>
            </a:r>
            <a:r>
              <a:rPr lang="zh-CN" altLang="en-US" sz="2000" b="1" dirty="0">
                <a:latin typeface="黑体" panose="02010609060101010101" charset="-122"/>
                <a:ea typeface="黑体" panose="02010609060101010101" charset="-122"/>
                <a:sym typeface="+mn-ea"/>
              </a:rPr>
              <a:t>蔗糖溶液（内含少许溴酚蓝）  </a:t>
            </a:r>
            <a:endParaRPr lang="zh-CN" altLang="en-US" sz="2000" b="1" dirty="0">
              <a:latin typeface="黑体" panose="02010609060101010101" charset="-122"/>
              <a:ea typeface="黑体" panose="02010609060101010101" charset="-122"/>
              <a:sym typeface="+mn-ea"/>
            </a:endParaRPr>
          </a:p>
          <a:p>
            <a:pPr indent="457200" algn="l" fontAlgn="auto">
              <a:lnSpc>
                <a:spcPct val="150000"/>
              </a:lnSpc>
            </a:pPr>
            <a:r>
              <a:rPr lang="en-US" altLang="zh-CN" sz="2000" b="1" dirty="0">
                <a:latin typeface="黑体" panose="02010609060101010101" charset="-122"/>
                <a:ea typeface="黑体" panose="02010609060101010101" charset="-122"/>
                <a:sym typeface="+mn-ea"/>
              </a:rPr>
              <a:t>8.</a:t>
            </a:r>
            <a:r>
              <a:rPr lang="zh-CN" altLang="en-US" sz="2000" b="1" dirty="0">
                <a:latin typeface="黑体" panose="02010609060101010101" charset="-122"/>
                <a:ea typeface="黑体" panose="02010609060101010101" charset="-122"/>
                <a:sym typeface="+mn-ea"/>
              </a:rPr>
              <a:t>电泳有关溶液：</a:t>
            </a:r>
            <a:r>
              <a:rPr lang="en-US" altLang="zh-CN" sz="2000" b="1" dirty="0">
                <a:latin typeface="黑体" panose="02010609060101010101" charset="-122"/>
                <a:ea typeface="黑体" panose="02010609060101010101" charset="-122"/>
                <a:sym typeface="+mn-ea"/>
              </a:rPr>
              <a:t>PH8.9</a:t>
            </a:r>
            <a:r>
              <a:rPr lang="zh-CN" altLang="en-US" sz="2000" b="1" dirty="0">
                <a:latin typeface="黑体" panose="02010609060101010101" charset="-122"/>
                <a:ea typeface="黑体" panose="02010609060101010101" charset="-122"/>
                <a:sym typeface="+mn-ea"/>
              </a:rPr>
              <a:t>，</a:t>
            </a:r>
            <a:r>
              <a:rPr lang="en-US" altLang="zh-CN" sz="2000" b="1" dirty="0">
                <a:latin typeface="黑体" panose="02010609060101010101" charset="-122"/>
                <a:ea typeface="黑体" panose="02010609060101010101" charset="-122"/>
                <a:sym typeface="+mn-ea"/>
              </a:rPr>
              <a:t>7.5%</a:t>
            </a:r>
            <a:r>
              <a:rPr lang="zh-CN" altLang="en-US" sz="2000" b="1" dirty="0">
                <a:latin typeface="黑体" panose="02010609060101010101" charset="-122"/>
                <a:ea typeface="黑体" panose="02010609060101010101" charset="-122"/>
                <a:sym typeface="+mn-ea"/>
              </a:rPr>
              <a:t>系统</a:t>
            </a:r>
            <a:endParaRPr lang="zh-CN" altLang="en-US" sz="2000" b="1" dirty="0">
              <a:latin typeface="黑体" panose="02010609060101010101" charset="-122"/>
              <a:ea typeface="黑体" panose="02010609060101010101" charset="-122"/>
              <a:sym typeface="+mn-ea"/>
            </a:endParaRPr>
          </a:p>
          <a:p>
            <a:pPr indent="457200" algn="l" fontAlgn="auto">
              <a:lnSpc>
                <a:spcPct val="150000"/>
              </a:lnSpc>
            </a:pPr>
            <a:r>
              <a:rPr lang="en-US" altLang="zh-CN" sz="2000" b="1" dirty="0">
                <a:latin typeface="黑体" panose="02010609060101010101" charset="-122"/>
                <a:ea typeface="黑体" panose="02010609060101010101" charset="-122"/>
                <a:sym typeface="+mn-ea"/>
              </a:rPr>
              <a:t>9.</a:t>
            </a:r>
            <a:r>
              <a:rPr lang="zh-CN" altLang="en-US" sz="2000" b="1" dirty="0">
                <a:latin typeface="黑体" panose="02010609060101010101" charset="-122"/>
                <a:ea typeface="黑体" panose="02010609060101010101" charset="-122"/>
                <a:sym typeface="+mn-ea"/>
              </a:rPr>
              <a:t>电极缓冲液</a:t>
            </a:r>
            <a:endParaRPr lang="zh-CN" altLang="en-US" sz="2000" b="1" dirty="0">
              <a:latin typeface="黑体" panose="02010609060101010101" charset="-122"/>
              <a:ea typeface="黑体" panose="02010609060101010101"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50">
        <p:checker/>
      </p:transition>
    </mc:Choice>
    <mc:Fallback>
      <p:transition spd="med">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sp>
        <p:nvSpPr>
          <p:cNvPr id="9" name="矩形: 圆角 8"/>
          <p:cNvSpPr/>
          <p:nvPr/>
        </p:nvSpPr>
        <p:spPr>
          <a:xfrm>
            <a:off x="332105" y="518477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0" name="矩形: 圆角 9"/>
          <p:cNvSpPr/>
          <p:nvPr/>
        </p:nvSpPr>
        <p:spPr>
          <a:xfrm>
            <a:off x="7874635" y="49593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7" name="矩形 6"/>
          <p:cNvSpPr/>
          <p:nvPr/>
        </p:nvSpPr>
        <p:spPr>
          <a:xfrm>
            <a:off x="504825" y="678180"/>
            <a:ext cx="8143875" cy="5501005"/>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5" name="TextBox 4"/>
          <p:cNvSpPr txBox="1"/>
          <p:nvPr/>
        </p:nvSpPr>
        <p:spPr>
          <a:xfrm>
            <a:off x="504825" y="830580"/>
            <a:ext cx="3719830" cy="860425"/>
          </a:xfrm>
          <a:prstGeom prst="rect">
            <a:avLst/>
          </a:prstGeom>
          <a:noFill/>
          <a:ln w="9525">
            <a:noFill/>
          </a:ln>
        </p:spPr>
        <p:txBody>
          <a:bodyPr wrap="square" anchor="t">
            <a:spAutoFit/>
          </a:bodyPr>
          <a:p>
            <a:pPr algn="l">
              <a:lnSpc>
                <a:spcPts val="6000"/>
              </a:lnSpc>
            </a:pPr>
            <a:r>
              <a:rPr lang="zh-CN" altLang="en-US" sz="3000" b="1" dirty="0">
                <a:solidFill>
                  <a:srgbClr val="0D0D0D"/>
                </a:solidFill>
                <a:latin typeface="黑体" panose="02010609060101010101" charset="-122"/>
                <a:ea typeface="黑体" panose="02010609060101010101" charset="-122"/>
              </a:rPr>
              <a:t>六、实验步骤</a:t>
            </a:r>
            <a:r>
              <a:rPr lang="en-US" altLang="zh-CN" sz="3000" b="1" dirty="0">
                <a:solidFill>
                  <a:srgbClr val="0D0D0D"/>
                </a:solidFill>
                <a:latin typeface="黑体" panose="02010609060101010101" charset="-122"/>
                <a:ea typeface="黑体" panose="02010609060101010101" charset="-122"/>
              </a:rPr>
              <a:t>P64</a:t>
            </a:r>
            <a:endParaRPr lang="en-US" altLang="zh-CN" sz="3000" b="1" dirty="0">
              <a:solidFill>
                <a:srgbClr val="0D0D0D"/>
              </a:solidFill>
              <a:latin typeface="黑体" panose="02010609060101010101" charset="-122"/>
              <a:ea typeface="黑体" panose="02010609060101010101" charset="-122"/>
            </a:endParaRPr>
          </a:p>
        </p:txBody>
      </p:sp>
      <p:grpSp>
        <p:nvGrpSpPr>
          <p:cNvPr id="18" name="组合 17"/>
          <p:cNvGrpSpPr/>
          <p:nvPr/>
        </p:nvGrpSpPr>
        <p:grpSpPr>
          <a:xfrm>
            <a:off x="504825" y="1999615"/>
            <a:ext cx="7305040" cy="3302000"/>
            <a:chOff x="795" y="3149"/>
            <a:chExt cx="11504" cy="5200"/>
          </a:xfrm>
        </p:grpSpPr>
        <p:grpSp>
          <p:nvGrpSpPr>
            <p:cNvPr id="16" name="组合 15"/>
            <p:cNvGrpSpPr/>
            <p:nvPr/>
          </p:nvGrpSpPr>
          <p:grpSpPr>
            <a:xfrm>
              <a:off x="795" y="3149"/>
              <a:ext cx="11504" cy="4084"/>
              <a:chOff x="795" y="2579"/>
              <a:chExt cx="11504" cy="4084"/>
            </a:xfrm>
          </p:grpSpPr>
          <p:sp>
            <p:nvSpPr>
              <p:cNvPr id="4" name="文本框 3"/>
              <p:cNvSpPr txBox="1"/>
              <p:nvPr/>
            </p:nvSpPr>
            <p:spPr>
              <a:xfrm>
                <a:off x="795" y="2579"/>
                <a:ext cx="11504" cy="725"/>
              </a:xfrm>
              <a:prstGeom prst="rect">
                <a:avLst/>
              </a:prstGeom>
              <a:noFill/>
            </p:spPr>
            <p:txBody>
              <a:bodyPr wrap="square" rtlCol="0" anchor="t">
                <a:spAutoFit/>
              </a:bodyPr>
              <a:p>
                <a:pPr indent="457200" fontAlgn="auto">
                  <a:lnSpc>
                    <a:spcPct val="100000"/>
                  </a:lnSpc>
                  <a:spcBef>
                    <a:spcPct val="0"/>
                  </a:spcBef>
                  <a:buNone/>
                </a:pPr>
                <a:r>
                  <a:rPr lang="en-US" altLang="zh-CN" sz="2400" b="1" dirty="0">
                    <a:latin typeface="黑体" panose="02010609060101010101" charset="-122"/>
                    <a:ea typeface="黑体" panose="02010609060101010101" charset="-122"/>
                    <a:cs typeface="黑体" panose="02010609060101010101" charset="-122"/>
                    <a:sym typeface="+mn-ea"/>
                  </a:rPr>
                  <a:t>1.</a:t>
                </a:r>
                <a:r>
                  <a:rPr lang="zh-CN" altLang="en-US" sz="2400" b="1" dirty="0">
                    <a:latin typeface="宋体" panose="02010600030101010101" pitchFamily="2" charset="-122"/>
                    <a:sym typeface="+mn-ea"/>
                  </a:rPr>
                  <a:t>制备电泳凝胶</a:t>
                </a:r>
                <a:endParaRPr lang="en-US" altLang="zh-CN" sz="2400" b="1" dirty="0">
                  <a:latin typeface="黑体" panose="02010609060101010101" charset="-122"/>
                  <a:ea typeface="黑体" panose="02010609060101010101" charset="-122"/>
                  <a:cs typeface="黑体" panose="02010609060101010101" charset="-122"/>
                  <a:sym typeface="+mn-ea"/>
                </a:endParaRPr>
              </a:p>
            </p:txBody>
          </p:sp>
          <p:sp>
            <p:nvSpPr>
              <p:cNvPr id="6" name="文本框 5"/>
              <p:cNvSpPr txBox="1"/>
              <p:nvPr/>
            </p:nvSpPr>
            <p:spPr>
              <a:xfrm>
                <a:off x="795" y="3705"/>
                <a:ext cx="11504" cy="725"/>
              </a:xfrm>
              <a:prstGeom prst="rect">
                <a:avLst/>
              </a:prstGeom>
              <a:noFill/>
            </p:spPr>
            <p:txBody>
              <a:bodyPr wrap="square" rtlCol="0" anchor="t">
                <a:spAutoFit/>
              </a:bodyPr>
              <a:p>
                <a:pPr indent="457200" fontAlgn="auto">
                  <a:lnSpc>
                    <a:spcPct val="100000"/>
                  </a:lnSpc>
                  <a:spcBef>
                    <a:spcPct val="0"/>
                  </a:spcBef>
                  <a:buNone/>
                </a:pPr>
                <a:r>
                  <a:rPr lang="en-US" altLang="zh-CN" sz="2400" b="1" dirty="0">
                    <a:latin typeface="黑体" panose="02010609060101010101" charset="-122"/>
                    <a:ea typeface="黑体" panose="02010609060101010101" charset="-122"/>
                    <a:cs typeface="黑体" panose="02010609060101010101" charset="-122"/>
                    <a:sym typeface="+mn-ea"/>
                  </a:rPr>
                  <a:t>2.</a:t>
                </a:r>
                <a:r>
                  <a:rPr lang="zh-CN" altLang="en-US" sz="2400" b="1" dirty="0">
                    <a:latin typeface="黑体" panose="02010609060101010101" charset="-122"/>
                    <a:ea typeface="黑体" panose="02010609060101010101" charset="-122"/>
                    <a:cs typeface="黑体" panose="02010609060101010101" charset="-122"/>
                    <a:sym typeface="+mn-ea"/>
                  </a:rPr>
                  <a:t>加样</a:t>
                </a:r>
                <a:endParaRPr lang="zh-CN" altLang="en-US" sz="2400" b="1" dirty="0">
                  <a:latin typeface="黑体" panose="02010609060101010101" charset="-122"/>
                  <a:ea typeface="黑体" panose="02010609060101010101" charset="-122"/>
                  <a:cs typeface="黑体" panose="02010609060101010101" charset="-122"/>
                  <a:sym typeface="+mn-ea"/>
                </a:endParaRPr>
              </a:p>
            </p:txBody>
          </p:sp>
          <p:sp>
            <p:nvSpPr>
              <p:cNvPr id="8" name="文本框 7"/>
              <p:cNvSpPr txBox="1"/>
              <p:nvPr/>
            </p:nvSpPr>
            <p:spPr>
              <a:xfrm>
                <a:off x="795" y="4845"/>
                <a:ext cx="11504" cy="725"/>
              </a:xfrm>
              <a:prstGeom prst="rect">
                <a:avLst/>
              </a:prstGeom>
              <a:noFill/>
            </p:spPr>
            <p:txBody>
              <a:bodyPr wrap="square" rtlCol="0" anchor="t">
                <a:spAutoFit/>
              </a:bodyPr>
              <a:p>
                <a:pPr indent="457200" fontAlgn="auto">
                  <a:lnSpc>
                    <a:spcPct val="100000"/>
                  </a:lnSpc>
                  <a:spcBef>
                    <a:spcPct val="0"/>
                  </a:spcBef>
                  <a:buNone/>
                </a:pPr>
                <a:r>
                  <a:rPr lang="en-US" altLang="zh-CN" sz="2400" b="1" dirty="0">
                    <a:latin typeface="黑体" panose="02010609060101010101" charset="-122"/>
                    <a:ea typeface="黑体" panose="02010609060101010101" charset="-122"/>
                    <a:cs typeface="黑体" panose="02010609060101010101" charset="-122"/>
                    <a:sym typeface="+mn-ea"/>
                  </a:rPr>
                  <a:t>3.</a:t>
                </a:r>
                <a:r>
                  <a:rPr lang="zh-CN" altLang="en-US" sz="2400" b="1" dirty="0">
                    <a:latin typeface="黑体" panose="02010609060101010101" charset="-122"/>
                    <a:ea typeface="黑体" panose="02010609060101010101" charset="-122"/>
                    <a:cs typeface="黑体" panose="02010609060101010101" charset="-122"/>
                    <a:sym typeface="+mn-ea"/>
                  </a:rPr>
                  <a:t>电泳</a:t>
                </a:r>
                <a:endParaRPr lang="zh-CN" altLang="en-US" sz="2400" b="1" dirty="0">
                  <a:latin typeface="黑体" panose="02010609060101010101" charset="-122"/>
                  <a:ea typeface="黑体" panose="02010609060101010101" charset="-122"/>
                  <a:cs typeface="黑体" panose="02010609060101010101" charset="-122"/>
                  <a:sym typeface="+mn-ea"/>
                </a:endParaRPr>
              </a:p>
            </p:txBody>
          </p:sp>
          <p:sp>
            <p:nvSpPr>
              <p:cNvPr id="11" name="文本框 10"/>
              <p:cNvSpPr txBox="1"/>
              <p:nvPr/>
            </p:nvSpPr>
            <p:spPr>
              <a:xfrm>
                <a:off x="795" y="5939"/>
                <a:ext cx="11504" cy="725"/>
              </a:xfrm>
              <a:prstGeom prst="rect">
                <a:avLst/>
              </a:prstGeom>
              <a:noFill/>
            </p:spPr>
            <p:txBody>
              <a:bodyPr wrap="square" rtlCol="0" anchor="t">
                <a:spAutoFit/>
              </a:bodyPr>
              <a:p>
                <a:pPr indent="457200" fontAlgn="auto">
                  <a:lnSpc>
                    <a:spcPct val="100000"/>
                  </a:lnSpc>
                  <a:spcBef>
                    <a:spcPct val="0"/>
                  </a:spcBef>
                  <a:buNone/>
                </a:pPr>
                <a:r>
                  <a:rPr lang="en-US" altLang="zh-CN" sz="2400" b="1" dirty="0">
                    <a:latin typeface="黑体" panose="02010609060101010101" charset="-122"/>
                    <a:ea typeface="黑体" panose="02010609060101010101" charset="-122"/>
                    <a:cs typeface="黑体" panose="02010609060101010101" charset="-122"/>
                    <a:sym typeface="+mn-ea"/>
                  </a:rPr>
                  <a:t>4.</a:t>
                </a:r>
                <a:r>
                  <a:rPr lang="zh-CN" altLang="en-US" sz="2400" b="1" dirty="0">
                    <a:latin typeface="黑体" panose="02010609060101010101" charset="-122"/>
                    <a:ea typeface="黑体" panose="02010609060101010101" charset="-122"/>
                    <a:cs typeface="黑体" panose="02010609060101010101" charset="-122"/>
                    <a:sym typeface="+mn-ea"/>
                  </a:rPr>
                  <a:t>染色</a:t>
                </a:r>
                <a:endParaRPr lang="zh-CN" altLang="en-US" sz="2400" b="1" dirty="0">
                  <a:latin typeface="黑体" panose="02010609060101010101" charset="-122"/>
                  <a:ea typeface="黑体" panose="02010609060101010101" charset="-122"/>
                  <a:cs typeface="黑体" panose="02010609060101010101" charset="-122"/>
                  <a:sym typeface="+mn-ea"/>
                </a:endParaRPr>
              </a:p>
            </p:txBody>
          </p:sp>
        </p:grpSp>
        <p:sp>
          <p:nvSpPr>
            <p:cNvPr id="17" name="文本框 16"/>
            <p:cNvSpPr txBox="1"/>
            <p:nvPr/>
          </p:nvSpPr>
          <p:spPr>
            <a:xfrm>
              <a:off x="795" y="7625"/>
              <a:ext cx="11504" cy="725"/>
            </a:xfrm>
            <a:prstGeom prst="rect">
              <a:avLst/>
            </a:prstGeom>
            <a:noFill/>
          </p:spPr>
          <p:txBody>
            <a:bodyPr wrap="square" rtlCol="0" anchor="t">
              <a:spAutoFit/>
            </a:bodyPr>
            <a:p>
              <a:pPr indent="457200" fontAlgn="auto">
                <a:lnSpc>
                  <a:spcPct val="100000"/>
                </a:lnSpc>
                <a:spcBef>
                  <a:spcPct val="0"/>
                </a:spcBef>
                <a:buNone/>
              </a:pPr>
              <a:r>
                <a:rPr lang="en-US" altLang="zh-CN" sz="2400" b="1" dirty="0">
                  <a:latin typeface="黑体" panose="02010609060101010101" charset="-122"/>
                  <a:ea typeface="黑体" panose="02010609060101010101" charset="-122"/>
                  <a:cs typeface="黑体" panose="02010609060101010101" charset="-122"/>
                  <a:sym typeface="+mn-ea"/>
                </a:rPr>
                <a:t>5.</a:t>
              </a:r>
              <a:r>
                <a:rPr lang="zh-CN" altLang="en-US" sz="2400" b="1" dirty="0">
                  <a:latin typeface="黑体" panose="02010609060101010101" charset="-122"/>
                  <a:ea typeface="黑体" panose="02010609060101010101" charset="-122"/>
                  <a:cs typeface="黑体" panose="02010609060101010101" charset="-122"/>
                  <a:sym typeface="+mn-ea"/>
                </a:rPr>
                <a:t>观察实验结果</a:t>
              </a:r>
              <a:endParaRPr lang="zh-CN" altLang="en-US" sz="2400" b="1" dirty="0">
                <a:latin typeface="黑体" panose="02010609060101010101" charset="-122"/>
                <a:ea typeface="黑体" panose="02010609060101010101" charset="-122"/>
                <a:cs typeface="黑体" panose="02010609060101010101" charset="-122"/>
                <a:sym typeface="+mn-ea"/>
              </a:endParaRPr>
            </a:p>
          </p:txBody>
        </p:sp>
      </p:grpSp>
    </p:spTree>
  </p:cSld>
  <p:clrMapOvr>
    <a:masterClrMapping/>
  </p:clrMapOvr>
  <mc:AlternateContent xmlns:mc="http://schemas.openxmlformats.org/markup-compatibility/2006">
    <mc:Choice xmlns:p14="http://schemas.microsoft.com/office/powerpoint/2010/main" Requires="p14">
      <p:transition spd="med" p14:dur="750">
        <p:checker/>
      </p:transition>
    </mc:Choice>
    <mc:Fallback>
      <p:transition spd="med">
        <p:checker/>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sp>
        <p:nvSpPr>
          <p:cNvPr id="9" name="矩形: 圆角 8"/>
          <p:cNvSpPr/>
          <p:nvPr/>
        </p:nvSpPr>
        <p:spPr>
          <a:xfrm>
            <a:off x="332105" y="518477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0" name="矩形: 圆角 9"/>
          <p:cNvSpPr/>
          <p:nvPr/>
        </p:nvSpPr>
        <p:spPr>
          <a:xfrm>
            <a:off x="7874635" y="49593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7" name="矩形 6"/>
          <p:cNvSpPr/>
          <p:nvPr/>
        </p:nvSpPr>
        <p:spPr>
          <a:xfrm>
            <a:off x="504825" y="678180"/>
            <a:ext cx="8143875" cy="5501005"/>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5" name="TextBox 4"/>
          <p:cNvSpPr txBox="1"/>
          <p:nvPr/>
        </p:nvSpPr>
        <p:spPr>
          <a:xfrm>
            <a:off x="504825" y="830580"/>
            <a:ext cx="3719830" cy="860425"/>
          </a:xfrm>
          <a:prstGeom prst="rect">
            <a:avLst/>
          </a:prstGeom>
          <a:noFill/>
          <a:ln w="9525">
            <a:noFill/>
          </a:ln>
        </p:spPr>
        <p:txBody>
          <a:bodyPr wrap="square" anchor="t">
            <a:spAutoFit/>
          </a:bodyPr>
          <a:p>
            <a:pPr algn="l">
              <a:lnSpc>
                <a:spcPts val="6000"/>
              </a:lnSpc>
            </a:pPr>
            <a:r>
              <a:rPr lang="zh-CN" altLang="en-US" sz="3000" b="1" dirty="0">
                <a:solidFill>
                  <a:srgbClr val="0D0D0D"/>
                </a:solidFill>
                <a:latin typeface="黑体" panose="02010609060101010101" charset="-122"/>
                <a:ea typeface="黑体" panose="02010609060101010101" charset="-122"/>
              </a:rPr>
              <a:t>七、思考与讨论</a:t>
            </a:r>
            <a:endParaRPr lang="zh-CN" altLang="en-US" sz="3000" b="1" dirty="0">
              <a:solidFill>
                <a:srgbClr val="0D0D0D"/>
              </a:solidFill>
              <a:latin typeface="黑体" panose="02010609060101010101" charset="-122"/>
              <a:ea typeface="黑体" panose="02010609060101010101" charset="-122"/>
            </a:endParaRPr>
          </a:p>
        </p:txBody>
      </p:sp>
      <p:sp>
        <p:nvSpPr>
          <p:cNvPr id="4" name="文本框 3"/>
          <p:cNvSpPr txBox="1"/>
          <p:nvPr/>
        </p:nvSpPr>
        <p:spPr>
          <a:xfrm>
            <a:off x="919480" y="1691005"/>
            <a:ext cx="7305040" cy="829945"/>
          </a:xfrm>
          <a:prstGeom prst="rect">
            <a:avLst/>
          </a:prstGeom>
          <a:noFill/>
        </p:spPr>
        <p:txBody>
          <a:bodyPr wrap="square" rtlCol="0" anchor="t">
            <a:spAutoFit/>
          </a:bodyPr>
          <a:p>
            <a:pPr indent="0" fontAlgn="auto">
              <a:lnSpc>
                <a:spcPct val="100000"/>
              </a:lnSpc>
              <a:spcBef>
                <a:spcPct val="0"/>
              </a:spcBef>
              <a:buNone/>
            </a:pPr>
            <a:r>
              <a:rPr lang="en-US" altLang="zh-CN" sz="2400" b="1" dirty="0">
                <a:latin typeface="黑体" panose="02010609060101010101" charset="-122"/>
                <a:ea typeface="黑体" panose="02010609060101010101" charset="-122"/>
                <a:cs typeface="黑体" panose="02010609060101010101" charset="-122"/>
                <a:sym typeface="+mn-ea"/>
              </a:rPr>
              <a:t>1.</a:t>
            </a:r>
            <a:r>
              <a:rPr lang="en-US" sz="2400" b="1" dirty="0">
                <a:latin typeface="黑体" panose="02010609060101010101" charset="-122"/>
                <a:ea typeface="黑体" panose="02010609060101010101" charset="-122"/>
                <a:cs typeface="黑体" panose="02010609060101010101" charset="-122"/>
                <a:sym typeface="+mn-ea"/>
              </a:rPr>
              <a:t>LDH</a:t>
            </a:r>
            <a:r>
              <a:rPr lang="zh-CN" altLang="en-US" sz="2400" b="1" dirty="0">
                <a:latin typeface="黑体" panose="02010609060101010101" charset="-122"/>
                <a:ea typeface="黑体" panose="02010609060101010101" charset="-122"/>
                <a:cs typeface="黑体" panose="02010609060101010101" charset="-122"/>
                <a:sym typeface="+mn-ea"/>
              </a:rPr>
              <a:t>活性染色法能否用于定量测定，能否用于比色法测定其他生化反应？</a:t>
            </a:r>
            <a:endParaRPr lang="zh-CN" altLang="en-US" sz="2400" b="1" dirty="0">
              <a:latin typeface="黑体" panose="02010609060101010101" charset="-122"/>
              <a:ea typeface="黑体" panose="02010609060101010101" charset="-122"/>
              <a:cs typeface="黑体" panose="02010609060101010101" charset="-122"/>
              <a:sym typeface="+mn-ea"/>
            </a:endParaRPr>
          </a:p>
        </p:txBody>
      </p:sp>
      <p:sp>
        <p:nvSpPr>
          <p:cNvPr id="6" name="文本框 5"/>
          <p:cNvSpPr txBox="1"/>
          <p:nvPr/>
        </p:nvSpPr>
        <p:spPr>
          <a:xfrm>
            <a:off x="919480" y="2520950"/>
            <a:ext cx="7305040" cy="1568450"/>
          </a:xfrm>
          <a:prstGeom prst="rect">
            <a:avLst/>
          </a:prstGeom>
          <a:noFill/>
        </p:spPr>
        <p:txBody>
          <a:bodyPr wrap="square" rtlCol="0" anchor="t">
            <a:spAutoFit/>
          </a:bodyPr>
          <a:p>
            <a:pPr indent="457200" fontAlgn="auto">
              <a:lnSpc>
                <a:spcPct val="100000"/>
              </a:lnSpc>
              <a:spcBef>
                <a:spcPct val="0"/>
              </a:spcBef>
              <a:buNone/>
            </a:pPr>
            <a:r>
              <a:rPr lang="zh-CN" altLang="en-US" sz="2400" b="1" dirty="0">
                <a:solidFill>
                  <a:srgbClr val="FF0000"/>
                </a:solidFill>
                <a:latin typeface="黑体" panose="02010609060101010101" charset="-122"/>
                <a:ea typeface="黑体" panose="02010609060101010101" charset="-122"/>
                <a:cs typeface="黑体" panose="02010609060101010101" charset="-122"/>
                <a:sym typeface="+mn-ea"/>
              </a:rPr>
              <a:t>此法可以用于溶液的比色定量测定，也可用于其他生化的氧化还原反应。但由于</a:t>
            </a:r>
            <a:r>
              <a:rPr lang="en-US" altLang="zh-CN" sz="2400" b="1" dirty="0">
                <a:solidFill>
                  <a:srgbClr val="FF0000"/>
                </a:solidFill>
                <a:latin typeface="黑体" panose="02010609060101010101" charset="-122"/>
                <a:ea typeface="黑体" panose="02010609060101010101" charset="-122"/>
                <a:cs typeface="黑体" panose="02010609060101010101" charset="-122"/>
                <a:sym typeface="+mn-ea"/>
              </a:rPr>
              <a:t>NBTH2</a:t>
            </a:r>
            <a:r>
              <a:rPr lang="zh-CN" altLang="en-US" sz="2400" b="1" dirty="0">
                <a:solidFill>
                  <a:srgbClr val="FF0000"/>
                </a:solidFill>
                <a:latin typeface="黑体" panose="02010609060101010101" charset="-122"/>
                <a:ea typeface="黑体" panose="02010609060101010101" charset="-122"/>
                <a:cs typeface="黑体" panose="02010609060101010101" charset="-122"/>
                <a:sym typeface="+mn-ea"/>
              </a:rPr>
              <a:t>不溶于水，在琥珀酸脱氢酶测定中，可使</a:t>
            </a:r>
            <a:r>
              <a:rPr lang="en-US" altLang="zh-CN" sz="2400" b="1" dirty="0">
                <a:solidFill>
                  <a:srgbClr val="FF0000"/>
                </a:solidFill>
                <a:latin typeface="黑体" panose="02010609060101010101" charset="-122"/>
                <a:ea typeface="黑体" panose="02010609060101010101" charset="-122"/>
                <a:cs typeface="黑体" panose="02010609060101010101" charset="-122"/>
                <a:sym typeface="+mn-ea"/>
              </a:rPr>
              <a:t>PMSH2</a:t>
            </a:r>
            <a:r>
              <a:rPr lang="zh-CN" altLang="en-US" sz="2400" b="1" dirty="0">
                <a:solidFill>
                  <a:srgbClr val="FF0000"/>
                </a:solidFill>
                <a:latin typeface="黑体" panose="02010609060101010101" charset="-122"/>
                <a:ea typeface="黑体" panose="02010609060101010101" charset="-122"/>
                <a:cs typeface="黑体" panose="02010609060101010101" charset="-122"/>
                <a:sym typeface="+mn-ea"/>
              </a:rPr>
              <a:t>与溶于水的</a:t>
            </a:r>
            <a:r>
              <a:rPr lang="en-US" altLang="zh-CN" sz="2400" b="1" dirty="0">
                <a:solidFill>
                  <a:srgbClr val="FF0000"/>
                </a:solidFill>
                <a:latin typeface="黑体" panose="02010609060101010101" charset="-122"/>
                <a:ea typeface="黑体" panose="02010609060101010101" charset="-122"/>
                <a:cs typeface="黑体" panose="02010609060101010101" charset="-122"/>
                <a:sym typeface="+mn-ea"/>
              </a:rPr>
              <a:t>2</a:t>
            </a:r>
            <a:r>
              <a:rPr lang="zh-CN" altLang="en-US" sz="2400" b="1" dirty="0">
                <a:solidFill>
                  <a:srgbClr val="FF0000"/>
                </a:solidFill>
                <a:latin typeface="黑体" panose="02010609060101010101" charset="-122"/>
                <a:ea typeface="黑体" panose="02010609060101010101" charset="-122"/>
                <a:cs typeface="黑体" panose="02010609060101010101" charset="-122"/>
                <a:sym typeface="+mn-ea"/>
              </a:rPr>
              <a:t>，</a:t>
            </a:r>
            <a:r>
              <a:rPr lang="en-US" altLang="zh-CN" sz="2400" b="1" dirty="0">
                <a:solidFill>
                  <a:srgbClr val="FF0000"/>
                </a:solidFill>
                <a:latin typeface="黑体" panose="02010609060101010101" charset="-122"/>
                <a:ea typeface="黑体" panose="02010609060101010101" charset="-122"/>
                <a:cs typeface="黑体" panose="02010609060101010101" charset="-122"/>
                <a:sym typeface="+mn-ea"/>
              </a:rPr>
              <a:t>6-</a:t>
            </a:r>
            <a:r>
              <a:rPr lang="zh-CN" altLang="en-US" sz="2400" b="1" dirty="0">
                <a:solidFill>
                  <a:srgbClr val="FF0000"/>
                </a:solidFill>
                <a:latin typeface="黑体" panose="02010609060101010101" charset="-122"/>
                <a:ea typeface="黑体" panose="02010609060101010101" charset="-122"/>
                <a:cs typeface="黑体" panose="02010609060101010101" charset="-122"/>
                <a:sym typeface="+mn-ea"/>
              </a:rPr>
              <a:t>二氯酚定酚相偶联而进行比色测定。</a:t>
            </a:r>
            <a:endParaRPr lang="zh-CN" altLang="en-US" sz="2400" b="1" dirty="0">
              <a:solidFill>
                <a:srgbClr val="FF0000"/>
              </a:solidFill>
              <a:latin typeface="黑体" panose="02010609060101010101" charset="-122"/>
              <a:ea typeface="黑体" panose="02010609060101010101" charset="-122"/>
              <a:cs typeface="黑体" panose="02010609060101010101" charset="-122"/>
              <a:sym typeface="+mn-ea"/>
            </a:endParaRPr>
          </a:p>
        </p:txBody>
      </p:sp>
      <p:sp>
        <p:nvSpPr>
          <p:cNvPr id="5" name="文本框 4"/>
          <p:cNvSpPr txBox="1"/>
          <p:nvPr/>
        </p:nvSpPr>
        <p:spPr>
          <a:xfrm>
            <a:off x="919480" y="4089400"/>
            <a:ext cx="7305040" cy="460375"/>
          </a:xfrm>
          <a:prstGeom prst="rect">
            <a:avLst/>
          </a:prstGeom>
          <a:noFill/>
        </p:spPr>
        <p:txBody>
          <a:bodyPr wrap="square" rtlCol="0" anchor="t">
            <a:spAutoFit/>
          </a:bodyPr>
          <a:p>
            <a:pPr indent="0" fontAlgn="auto">
              <a:lnSpc>
                <a:spcPct val="100000"/>
              </a:lnSpc>
              <a:spcBef>
                <a:spcPct val="0"/>
              </a:spcBef>
              <a:buNone/>
            </a:pPr>
            <a:r>
              <a:rPr lang="en-US" altLang="zh-CN" sz="2400" b="1" dirty="0">
                <a:latin typeface="黑体" panose="02010609060101010101" charset="-122"/>
                <a:ea typeface="黑体" panose="02010609060101010101" charset="-122"/>
                <a:cs typeface="黑体" panose="02010609060101010101" charset="-122"/>
                <a:sym typeface="+mn-ea"/>
              </a:rPr>
              <a:t>2.</a:t>
            </a:r>
            <a:r>
              <a:rPr lang="zh-CN" altLang="en-US" sz="2400" b="1" dirty="0">
                <a:latin typeface="黑体" panose="02010609060101010101" charset="-122"/>
                <a:ea typeface="黑体" panose="02010609060101010101" charset="-122"/>
                <a:cs typeface="黑体" panose="02010609060101010101" charset="-122"/>
                <a:sym typeface="+mn-ea"/>
              </a:rPr>
              <a:t>同工酶能否用</a:t>
            </a:r>
            <a:r>
              <a:rPr lang="en-US" altLang="zh-CN" sz="2400" b="1" dirty="0">
                <a:latin typeface="黑体" panose="02010609060101010101" charset="-122"/>
                <a:ea typeface="黑体" panose="02010609060101010101" charset="-122"/>
                <a:cs typeface="黑体" panose="02010609060101010101" charset="-122"/>
                <a:sym typeface="+mn-ea"/>
              </a:rPr>
              <a:t>SDS-</a:t>
            </a:r>
            <a:r>
              <a:rPr lang="zh-CN" altLang="en-US" sz="2400" b="1" dirty="0">
                <a:latin typeface="黑体" panose="02010609060101010101" charset="-122"/>
                <a:ea typeface="黑体" panose="02010609060101010101" charset="-122"/>
                <a:cs typeface="黑体" panose="02010609060101010101" charset="-122"/>
                <a:sym typeface="+mn-ea"/>
              </a:rPr>
              <a:t>聚丙烯酰胺电泳分离？为什么？</a:t>
            </a:r>
            <a:endParaRPr lang="zh-CN" altLang="en-US" sz="2400" b="1" dirty="0">
              <a:latin typeface="黑体" panose="02010609060101010101" charset="-122"/>
              <a:ea typeface="黑体" panose="02010609060101010101" charset="-122"/>
              <a:cs typeface="黑体" panose="02010609060101010101" charset="-122"/>
              <a:sym typeface="+mn-ea"/>
            </a:endParaRPr>
          </a:p>
        </p:txBody>
      </p:sp>
      <p:sp>
        <p:nvSpPr>
          <p:cNvPr id="12" name="文本框 11"/>
          <p:cNvSpPr txBox="1"/>
          <p:nvPr/>
        </p:nvSpPr>
        <p:spPr>
          <a:xfrm>
            <a:off x="919480" y="4610735"/>
            <a:ext cx="7305040" cy="1198880"/>
          </a:xfrm>
          <a:prstGeom prst="rect">
            <a:avLst/>
          </a:prstGeom>
          <a:noFill/>
        </p:spPr>
        <p:txBody>
          <a:bodyPr wrap="square" rtlCol="0" anchor="t">
            <a:spAutoFit/>
          </a:bodyPr>
          <a:p>
            <a:pPr indent="457200" fontAlgn="auto">
              <a:lnSpc>
                <a:spcPct val="100000"/>
              </a:lnSpc>
              <a:spcBef>
                <a:spcPct val="0"/>
              </a:spcBef>
              <a:buNone/>
            </a:pPr>
            <a:r>
              <a:rPr lang="en-US" altLang="zh-CN" sz="2400" b="1" dirty="0">
                <a:solidFill>
                  <a:srgbClr val="FF0000"/>
                </a:solidFill>
                <a:latin typeface="黑体" panose="02010609060101010101" charset="-122"/>
                <a:ea typeface="黑体" panose="02010609060101010101" charset="-122"/>
                <a:cs typeface="黑体" panose="02010609060101010101" charset="-122"/>
                <a:sym typeface="+mn-ea"/>
              </a:rPr>
              <a:t>SDS</a:t>
            </a:r>
            <a:r>
              <a:rPr lang="zh-CN" altLang="en-US" sz="2400" b="1" dirty="0">
                <a:solidFill>
                  <a:srgbClr val="FF0000"/>
                </a:solidFill>
                <a:latin typeface="黑体" panose="02010609060101010101" charset="-122"/>
                <a:ea typeface="黑体" panose="02010609060101010101" charset="-122"/>
                <a:cs typeface="黑体" panose="02010609060101010101" charset="-122"/>
                <a:sym typeface="+mn-ea"/>
              </a:rPr>
              <a:t>是解离剂，而许多同工酶是由</a:t>
            </a:r>
            <a:r>
              <a:rPr lang="en-US" altLang="zh-CN" sz="2400" b="1" dirty="0">
                <a:solidFill>
                  <a:srgbClr val="FF0000"/>
                </a:solidFill>
                <a:latin typeface="黑体" panose="02010609060101010101" charset="-122"/>
                <a:ea typeface="黑体" panose="02010609060101010101" charset="-122"/>
                <a:cs typeface="黑体" panose="02010609060101010101" charset="-122"/>
                <a:sym typeface="+mn-ea"/>
              </a:rPr>
              <a:t>2</a:t>
            </a:r>
            <a:r>
              <a:rPr lang="zh-CN" altLang="en-US" sz="2400" b="1" dirty="0">
                <a:solidFill>
                  <a:srgbClr val="FF0000"/>
                </a:solidFill>
                <a:latin typeface="黑体" panose="02010609060101010101" charset="-122"/>
                <a:ea typeface="黑体" panose="02010609060101010101" charset="-122"/>
                <a:cs typeface="黑体" panose="02010609060101010101" charset="-122"/>
                <a:sym typeface="+mn-ea"/>
              </a:rPr>
              <a:t>种亚基以不同比例组成的全酶，被解离后进行电泳，获得的是亚基的条带，无法显示同工酶的条带，故不能用此法分离。</a:t>
            </a:r>
            <a:endParaRPr lang="zh-CN" altLang="en-US" sz="2400" b="1" dirty="0">
              <a:solidFill>
                <a:srgbClr val="FF0000"/>
              </a:solidFill>
              <a:latin typeface="黑体" panose="02010609060101010101" charset="-122"/>
              <a:ea typeface="黑体" panose="02010609060101010101" charset="-122"/>
              <a:cs typeface="黑体" panose="02010609060101010101"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50">
        <p:checker/>
      </p:transition>
    </mc:Choice>
    <mc:Fallback>
      <p:transition spd="med">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857250"/>
            <a:ext cx="9144000" cy="5143500"/>
          </a:xfrm>
          <a:prstGeom prst="rect">
            <a:avLst/>
          </a:prstGeom>
        </p:spPr>
      </p:pic>
      <p:grpSp>
        <p:nvGrpSpPr>
          <p:cNvPr id="2" name="组合 1"/>
          <p:cNvGrpSpPr/>
          <p:nvPr/>
        </p:nvGrpSpPr>
        <p:grpSpPr>
          <a:xfrm>
            <a:off x="332185" y="1178718"/>
            <a:ext cx="8460581" cy="4471989"/>
            <a:chOff x="442913" y="428624"/>
            <a:chExt cx="11280774" cy="5962652"/>
          </a:xfrm>
        </p:grpSpPr>
        <p:sp>
          <p:nvSpPr>
            <p:cNvPr id="9" name="矩形: 圆角 8"/>
            <p:cNvSpPr/>
            <p:nvPr/>
          </p:nvSpPr>
          <p:spPr>
            <a:xfrm>
              <a:off x="442913" y="5232043"/>
              <a:ext cx="1223962" cy="1159233"/>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0" name="矩形: 圆角 9"/>
            <p:cNvSpPr/>
            <p:nvPr/>
          </p:nvSpPr>
          <p:spPr>
            <a:xfrm>
              <a:off x="10499725" y="428624"/>
              <a:ext cx="1223962" cy="1159233"/>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矩形 6"/>
            <p:cNvSpPr/>
            <p:nvPr/>
          </p:nvSpPr>
          <p:spPr>
            <a:xfrm>
              <a:off x="673100" y="622300"/>
              <a:ext cx="10858500" cy="5575300"/>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11" name="TextBox 4"/>
          <p:cNvSpPr txBox="1"/>
          <p:nvPr/>
        </p:nvSpPr>
        <p:spPr>
          <a:xfrm>
            <a:off x="2771210" y="2998867"/>
            <a:ext cx="3600986" cy="860425"/>
          </a:xfrm>
          <a:prstGeom prst="rect">
            <a:avLst/>
          </a:prstGeom>
          <a:noFill/>
        </p:spPr>
        <p:txBody>
          <a:bodyPr wrap="square" rtlCol="0">
            <a:spAutoFit/>
          </a:bodyPr>
          <a:lstStyle/>
          <a:p>
            <a:pPr algn="ctr">
              <a:lnSpc>
                <a:spcPts val="6000"/>
              </a:lnSpc>
            </a:pPr>
            <a:r>
              <a:rPr lang="zh-CN" altLang="en-US" sz="4000" b="1" dirty="0">
                <a:solidFill>
                  <a:schemeClr val="tx1">
                    <a:lumMod val="95000"/>
                    <a:lumOff val="5000"/>
                  </a:schemeClr>
                </a:solidFill>
                <a:latin typeface="方正细圆简体" panose="02010601030101010101" pitchFamily="2" charset="-122"/>
                <a:ea typeface="方正细圆简体" panose="02010601030101010101" pitchFamily="2" charset="-122"/>
              </a:rPr>
              <a:t>谢谢！</a:t>
            </a:r>
            <a:endParaRPr lang="zh-CN" altLang="en-US" sz="4000" b="1" dirty="0">
              <a:solidFill>
                <a:schemeClr val="tx1">
                  <a:lumMod val="95000"/>
                  <a:lumOff val="5000"/>
                </a:schemeClr>
              </a:solidFill>
              <a:latin typeface="方正细圆简体" panose="02010601030101010101" pitchFamily="2" charset="-122"/>
              <a:ea typeface="方正细圆简体" panose="02010601030101010101" pitchFamily="2" charset="-122"/>
            </a:endParaRPr>
          </a:p>
        </p:txBody>
      </p:sp>
      <p:sp>
        <p:nvSpPr>
          <p:cNvPr id="35" name="矩形: 圆顶角 34"/>
          <p:cNvSpPr/>
          <p:nvPr/>
        </p:nvSpPr>
        <p:spPr>
          <a:xfrm rot="10800000">
            <a:off x="3636281" y="1159268"/>
            <a:ext cx="1878695" cy="462364"/>
          </a:xfrm>
          <a:prstGeom prst="round2SameRect">
            <a:avLst>
              <a:gd name="adj1" fmla="val 21302"/>
              <a:gd name="adj2" fmla="val 0"/>
            </a:avLst>
          </a:prstGeom>
          <a:solidFill>
            <a:srgbClr val="7AB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3" name="组合 2"/>
          <p:cNvGrpSpPr/>
          <p:nvPr/>
        </p:nvGrpSpPr>
        <p:grpSpPr>
          <a:xfrm>
            <a:off x="3636281" y="5206594"/>
            <a:ext cx="1878695" cy="586988"/>
            <a:chOff x="4848375" y="5799125"/>
            <a:chExt cx="2504926" cy="782650"/>
          </a:xfrm>
        </p:grpSpPr>
        <p:sp>
          <p:nvSpPr>
            <p:cNvPr id="36" name="矩形 35"/>
            <p:cNvSpPr/>
            <p:nvPr/>
          </p:nvSpPr>
          <p:spPr>
            <a:xfrm>
              <a:off x="4848375" y="6197600"/>
              <a:ext cx="2504926" cy="384175"/>
            </a:xfrm>
            <a:prstGeom prst="rect">
              <a:avLst/>
            </a:prstGeom>
            <a:solidFill>
              <a:srgbClr val="7AB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7" name="等腰三角形 36"/>
            <p:cNvSpPr/>
            <p:nvPr/>
          </p:nvSpPr>
          <p:spPr>
            <a:xfrm>
              <a:off x="5759985" y="5799125"/>
              <a:ext cx="690563" cy="399124"/>
            </a:xfrm>
            <a:prstGeom prst="triangle">
              <a:avLst/>
            </a:prstGeom>
            <a:solidFill>
              <a:srgbClr val="7AB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4" name="组合 3"/>
          <p:cNvGrpSpPr/>
          <p:nvPr/>
        </p:nvGrpSpPr>
        <p:grpSpPr>
          <a:xfrm>
            <a:off x="1773136" y="2550208"/>
            <a:ext cx="5567649" cy="1723517"/>
            <a:chOff x="2400588" y="1534224"/>
            <a:chExt cx="7423532" cy="2298022"/>
          </a:xfrm>
        </p:grpSpPr>
        <p:grpSp>
          <p:nvGrpSpPr>
            <p:cNvPr id="53" name="组合 52"/>
            <p:cNvGrpSpPr/>
            <p:nvPr/>
          </p:nvGrpSpPr>
          <p:grpSpPr>
            <a:xfrm>
              <a:off x="2400588" y="1534224"/>
              <a:ext cx="1795213" cy="2238682"/>
              <a:chOff x="-1707351" y="3178155"/>
              <a:chExt cx="1338966" cy="1669729"/>
            </a:xfrm>
          </p:grpSpPr>
          <p:pic>
            <p:nvPicPr>
              <p:cNvPr id="51" name="图片 5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4360720">
                <a:off x="-1839893" y="3778712"/>
                <a:ext cx="1201714" cy="936630"/>
              </a:xfrm>
              <a:prstGeom prst="rect">
                <a:avLst/>
              </a:prstGeom>
            </p:spPr>
          </p:pic>
          <p:grpSp>
            <p:nvGrpSpPr>
              <p:cNvPr id="52" name="组合 51"/>
              <p:cNvGrpSpPr/>
              <p:nvPr/>
            </p:nvGrpSpPr>
            <p:grpSpPr>
              <a:xfrm>
                <a:off x="-1614016" y="3178155"/>
                <a:ext cx="1245631" cy="1512324"/>
                <a:chOff x="-1614016" y="3178155"/>
                <a:chExt cx="1245631" cy="1512324"/>
              </a:xfrm>
            </p:grpSpPr>
            <p:pic>
              <p:nvPicPr>
                <p:cNvPr id="50" name="图片 4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868440" flipH="1">
                  <a:off x="-1520622" y="3478369"/>
                  <a:ext cx="1392582" cy="911893"/>
                </a:xfrm>
                <a:prstGeom prst="rect">
                  <a:avLst/>
                </a:prstGeom>
              </p:spPr>
            </p:pic>
            <p:pic>
              <p:nvPicPr>
                <p:cNvPr id="49" name="图片 4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985227">
                  <a:off x="-1614016" y="3178155"/>
                  <a:ext cx="863140" cy="1512324"/>
                </a:xfrm>
                <a:prstGeom prst="rect">
                  <a:avLst/>
                </a:prstGeom>
              </p:spPr>
            </p:pic>
          </p:grpSp>
        </p:grpSp>
        <p:grpSp>
          <p:nvGrpSpPr>
            <p:cNvPr id="54" name="组合 53"/>
            <p:cNvGrpSpPr/>
            <p:nvPr/>
          </p:nvGrpSpPr>
          <p:grpSpPr>
            <a:xfrm flipH="1">
              <a:off x="8028907" y="1593564"/>
              <a:ext cx="1795213" cy="2238682"/>
              <a:chOff x="-1707351" y="3178155"/>
              <a:chExt cx="1338966" cy="1669729"/>
            </a:xfrm>
          </p:grpSpPr>
          <p:pic>
            <p:nvPicPr>
              <p:cNvPr id="55" name="图片 5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4360720">
                <a:off x="-1839893" y="3778712"/>
                <a:ext cx="1201714" cy="936630"/>
              </a:xfrm>
              <a:prstGeom prst="rect">
                <a:avLst/>
              </a:prstGeom>
            </p:spPr>
          </p:pic>
          <p:grpSp>
            <p:nvGrpSpPr>
              <p:cNvPr id="56" name="组合 55"/>
              <p:cNvGrpSpPr/>
              <p:nvPr/>
            </p:nvGrpSpPr>
            <p:grpSpPr>
              <a:xfrm>
                <a:off x="-1614016" y="3178155"/>
                <a:ext cx="1245631" cy="1512324"/>
                <a:chOff x="-1614016" y="3178155"/>
                <a:chExt cx="1245631" cy="1512324"/>
              </a:xfrm>
            </p:grpSpPr>
            <p:pic>
              <p:nvPicPr>
                <p:cNvPr id="57" name="图片 5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868440" flipH="1">
                  <a:off x="-1520622" y="3478369"/>
                  <a:ext cx="1392582" cy="911893"/>
                </a:xfrm>
                <a:prstGeom prst="rect">
                  <a:avLst/>
                </a:prstGeom>
              </p:spPr>
            </p:pic>
            <p:pic>
              <p:nvPicPr>
                <p:cNvPr id="58" name="图片 5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985227">
                  <a:off x="-1614016" y="3178155"/>
                  <a:ext cx="863140" cy="1512324"/>
                </a:xfrm>
                <a:prstGeom prst="rect">
                  <a:avLst/>
                </a:prstGeom>
              </p:spPr>
            </p:pic>
          </p:grpSp>
        </p:grpSp>
      </p:grpSp>
    </p:spTree>
  </p:cSld>
  <p:clrMapOvr>
    <a:masterClrMapping/>
  </p:clrMapOvr>
  <mc:AlternateContent xmlns:mc="http://schemas.openxmlformats.org/markup-compatibility/2006">
    <mc:Choice xmlns:p14="http://schemas.microsoft.com/office/powerpoint/2010/main" Requires="p14">
      <p:transition spd="med" p14:dur="750">
        <p:checker/>
      </p:transition>
    </mc:Choice>
    <mc:Fallback>
      <p:transition spd="med">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22" presetClass="entr" presetSubtype="1" fill="hold" grpId="0" nodeType="withEffect">
                                  <p:stCondLst>
                                    <p:cond delay="500"/>
                                  </p:stCondLst>
                                  <p:childTnLst>
                                    <p:set>
                                      <p:cBhvr>
                                        <p:cTn id="11" dur="1" fill="hold">
                                          <p:stCondLst>
                                            <p:cond delay="0"/>
                                          </p:stCondLst>
                                        </p:cTn>
                                        <p:tgtEl>
                                          <p:spTgt spid="35"/>
                                        </p:tgtEl>
                                        <p:attrNameLst>
                                          <p:attrName>style.visibility</p:attrName>
                                        </p:attrNameLst>
                                      </p:cBhvr>
                                      <p:to>
                                        <p:strVal val="visible"/>
                                      </p:to>
                                    </p:set>
                                    <p:animEffect transition="in" filter="wipe(up)">
                                      <p:cBhvr>
                                        <p:cTn id="12" dur="500"/>
                                        <p:tgtEl>
                                          <p:spTgt spid="35"/>
                                        </p:tgtEl>
                                      </p:cBhvr>
                                    </p:animEffect>
                                  </p:childTnLst>
                                </p:cTn>
                              </p:par>
                              <p:par>
                                <p:cTn id="13" presetID="22" presetClass="entr" presetSubtype="4" fill="hold" nodeType="withEffect">
                                  <p:stCondLst>
                                    <p:cond delay="100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par>
                                <p:cTn id="16" presetID="16" presetClass="entr" presetSubtype="37" fill="hold" nodeType="withEffect">
                                  <p:stCondLst>
                                    <p:cond delay="1500"/>
                                  </p:stCondLst>
                                  <p:childTnLst>
                                    <p:set>
                                      <p:cBhvr>
                                        <p:cTn id="17" dur="1" fill="hold">
                                          <p:stCondLst>
                                            <p:cond delay="0"/>
                                          </p:stCondLst>
                                        </p:cTn>
                                        <p:tgtEl>
                                          <p:spTgt spid="4"/>
                                        </p:tgtEl>
                                        <p:attrNameLst>
                                          <p:attrName>style.visibility</p:attrName>
                                        </p:attrNameLst>
                                      </p:cBhvr>
                                      <p:to>
                                        <p:strVal val="visible"/>
                                      </p:to>
                                    </p:set>
                                    <p:animEffect transition="in" filter="barn(outVertical)">
                                      <p:cBhvr>
                                        <p:cTn id="18" dur="500"/>
                                        <p:tgtEl>
                                          <p:spTgt spid="4"/>
                                        </p:tgtEl>
                                      </p:cBhvr>
                                    </p:animEffect>
                                  </p:childTnLst>
                                </p:cTn>
                              </p:par>
                              <p:par>
                                <p:cTn id="19" presetID="26" presetClass="entr" presetSubtype="0" fill="hold" grpId="0" nodeType="withEffect">
                                  <p:stCondLst>
                                    <p:cond delay="2750"/>
                                  </p:stCondLst>
                                  <p:iterate type="lt">
                                    <p:tmPct val="6000"/>
                                  </p:iterate>
                                  <p:childTnLst>
                                    <p:set>
                                      <p:cBhvr>
                                        <p:cTn id="20" dur="1" fill="hold">
                                          <p:stCondLst>
                                            <p:cond delay="0"/>
                                          </p:stCondLst>
                                        </p:cTn>
                                        <p:tgtEl>
                                          <p:spTgt spid="11"/>
                                        </p:tgtEl>
                                        <p:attrNameLst>
                                          <p:attrName>style.visibility</p:attrName>
                                        </p:attrNameLst>
                                      </p:cBhvr>
                                      <p:to>
                                        <p:strVal val="visible"/>
                                      </p:to>
                                    </p:set>
                                    <p:animEffect transition="in" filter="wipe(down)">
                                      <p:cBhvr>
                                        <p:cTn id="21" dur="406">
                                          <p:stCondLst>
                                            <p:cond delay="0"/>
                                          </p:stCondLst>
                                        </p:cTn>
                                        <p:tgtEl>
                                          <p:spTgt spid="11"/>
                                        </p:tgtEl>
                                      </p:cBhvr>
                                    </p:animEffect>
                                    <p:anim calcmode="lin" valueType="num">
                                      <p:cBhvr>
                                        <p:cTn id="22" dur="1275"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3" dur="465"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4" dur="465" tmFilter="0, 0; 0.125,0.2665; 0.25,0.4; 0.375,0.465; 0.5,0.5;  0.625,0.535; 0.75,0.6; 0.875,0.7335; 1,1">
                                          <p:stCondLst>
                                            <p:cond delay="465"/>
                                          </p:stCondLst>
                                        </p:cTn>
                                        <p:tgtEl>
                                          <p:spTgt spid="11"/>
                                        </p:tgtEl>
                                        <p:attrNameLst>
                                          <p:attrName>ppt_y</p:attrName>
                                        </p:attrNameLst>
                                      </p:cBhvr>
                                      <p:tavLst>
                                        <p:tav tm="0" fmla="#ppt_y-sin(pi*$)/9">
                                          <p:val>
                                            <p:fltVal val="0"/>
                                          </p:val>
                                        </p:tav>
                                        <p:tav tm="100000">
                                          <p:val>
                                            <p:fltVal val="1"/>
                                          </p:val>
                                        </p:tav>
                                      </p:tavLst>
                                    </p:anim>
                                    <p:anim calcmode="lin" valueType="num">
                                      <p:cBhvr>
                                        <p:cTn id="25" dur="232" tmFilter="0, 0; 0.125,0.2665; 0.25,0.4; 0.375,0.465; 0.5,0.5;  0.625,0.535; 0.75,0.6; 0.875,0.7335; 1,1">
                                          <p:stCondLst>
                                            <p:cond delay="927"/>
                                          </p:stCondLst>
                                        </p:cTn>
                                        <p:tgtEl>
                                          <p:spTgt spid="11"/>
                                        </p:tgtEl>
                                        <p:attrNameLst>
                                          <p:attrName>ppt_y</p:attrName>
                                        </p:attrNameLst>
                                      </p:cBhvr>
                                      <p:tavLst>
                                        <p:tav tm="0" fmla="#ppt_y-sin(pi*$)/27">
                                          <p:val>
                                            <p:fltVal val="0"/>
                                          </p:val>
                                        </p:tav>
                                        <p:tav tm="100000">
                                          <p:val>
                                            <p:fltVal val="1"/>
                                          </p:val>
                                        </p:tav>
                                      </p:tavLst>
                                    </p:anim>
                                    <p:anim calcmode="lin" valueType="num">
                                      <p:cBhvr>
                                        <p:cTn id="26" dur="115" tmFilter="0, 0; 0.125,0.2665; 0.25,0.4; 0.375,0.465; 0.5,0.5;  0.625,0.535; 0.75,0.6; 0.875,0.7335; 1,1">
                                          <p:stCondLst>
                                            <p:cond delay="1159"/>
                                          </p:stCondLst>
                                        </p:cTn>
                                        <p:tgtEl>
                                          <p:spTgt spid="11"/>
                                        </p:tgtEl>
                                        <p:attrNameLst>
                                          <p:attrName>ppt_y</p:attrName>
                                        </p:attrNameLst>
                                      </p:cBhvr>
                                      <p:tavLst>
                                        <p:tav tm="0" fmla="#ppt_y-sin(pi*$)/81">
                                          <p:val>
                                            <p:fltVal val="0"/>
                                          </p:val>
                                        </p:tav>
                                        <p:tav tm="100000">
                                          <p:val>
                                            <p:fltVal val="1"/>
                                          </p:val>
                                        </p:tav>
                                      </p:tavLst>
                                    </p:anim>
                                    <p:animScale>
                                      <p:cBhvr>
                                        <p:cTn id="27" dur="18">
                                          <p:stCondLst>
                                            <p:cond delay="455"/>
                                          </p:stCondLst>
                                        </p:cTn>
                                        <p:tgtEl>
                                          <p:spTgt spid="11"/>
                                        </p:tgtEl>
                                      </p:cBhvr>
                                      <p:to x="100000" y="60000"/>
                                    </p:animScale>
                                    <p:animScale>
                                      <p:cBhvr>
                                        <p:cTn id="28" dur="116" decel="50000">
                                          <p:stCondLst>
                                            <p:cond delay="473"/>
                                          </p:stCondLst>
                                        </p:cTn>
                                        <p:tgtEl>
                                          <p:spTgt spid="11"/>
                                        </p:tgtEl>
                                      </p:cBhvr>
                                      <p:to x="100000" y="100000"/>
                                    </p:animScale>
                                    <p:animScale>
                                      <p:cBhvr>
                                        <p:cTn id="29" dur="18">
                                          <p:stCondLst>
                                            <p:cond delay="918"/>
                                          </p:stCondLst>
                                        </p:cTn>
                                        <p:tgtEl>
                                          <p:spTgt spid="11"/>
                                        </p:tgtEl>
                                      </p:cBhvr>
                                      <p:to x="100000" y="80000"/>
                                    </p:animScale>
                                    <p:animScale>
                                      <p:cBhvr>
                                        <p:cTn id="30" dur="116" decel="50000">
                                          <p:stCondLst>
                                            <p:cond delay="937"/>
                                          </p:stCondLst>
                                        </p:cTn>
                                        <p:tgtEl>
                                          <p:spTgt spid="11"/>
                                        </p:tgtEl>
                                      </p:cBhvr>
                                      <p:to x="100000" y="100000"/>
                                    </p:animScale>
                                    <p:animScale>
                                      <p:cBhvr>
                                        <p:cTn id="31" dur="18">
                                          <p:stCondLst>
                                            <p:cond delay="1149"/>
                                          </p:stCondLst>
                                        </p:cTn>
                                        <p:tgtEl>
                                          <p:spTgt spid="11"/>
                                        </p:tgtEl>
                                      </p:cBhvr>
                                      <p:to x="100000" y="90000"/>
                                    </p:animScale>
                                    <p:animScale>
                                      <p:cBhvr>
                                        <p:cTn id="32" dur="116" decel="50000">
                                          <p:stCondLst>
                                            <p:cond delay="1168"/>
                                          </p:stCondLst>
                                        </p:cTn>
                                        <p:tgtEl>
                                          <p:spTgt spid="11"/>
                                        </p:tgtEl>
                                      </p:cBhvr>
                                      <p:to x="100000" y="100000"/>
                                    </p:animScale>
                                    <p:animScale>
                                      <p:cBhvr>
                                        <p:cTn id="33" dur="18">
                                          <p:stCondLst>
                                            <p:cond delay="1266"/>
                                          </p:stCondLst>
                                        </p:cTn>
                                        <p:tgtEl>
                                          <p:spTgt spid="11"/>
                                        </p:tgtEl>
                                      </p:cBhvr>
                                      <p:to x="100000" y="95000"/>
                                    </p:animScale>
                                    <p:animScale>
                                      <p:cBhvr>
                                        <p:cTn id="34" dur="116" decel="50000">
                                          <p:stCondLst>
                                            <p:cond delay="128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5" grpId="0" bldLvl="0" animBg="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2126</Words>
  <Application>WPS 演示</Application>
  <PresentationFormat>宽屏</PresentationFormat>
  <Paragraphs>194</Paragraphs>
  <Slides>16</Slides>
  <Notes>29</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16</vt:i4>
      </vt:variant>
    </vt:vector>
  </HeadingPairs>
  <TitlesOfParts>
    <vt:vector size="27" baseType="lpstr">
      <vt:lpstr>Arial</vt:lpstr>
      <vt:lpstr>宋体</vt:lpstr>
      <vt:lpstr>Wingdings</vt:lpstr>
      <vt:lpstr>黑体</vt:lpstr>
      <vt:lpstr>Times New Roman</vt:lpstr>
      <vt:lpstr>方正细圆简体</vt:lpstr>
      <vt:lpstr>等线</vt:lpstr>
      <vt:lpstr>微软雅黑</vt:lpstr>
      <vt:lpstr>Arial Unicode MS</vt:lpstr>
      <vt:lpstr>等线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小清新毕业答辩</dc:title>
  <dc:creator>zjc</dc:creator>
  <cp:lastModifiedBy>12196</cp:lastModifiedBy>
  <cp:revision>478</cp:revision>
  <dcterms:created xsi:type="dcterms:W3CDTF">2018-01-07T13:00:00Z</dcterms:created>
  <dcterms:modified xsi:type="dcterms:W3CDTF">2018-08-28T13:38:04Z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ies>
</file>