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127" r:id="rId3"/>
    <p:sldId id="1039" r:id="rId5"/>
    <p:sldId id="1054" r:id="rId6"/>
    <p:sldId id="1265" r:id="rId7"/>
    <p:sldId id="1266" r:id="rId8"/>
    <p:sldId id="1267" r:id="rId9"/>
    <p:sldId id="1286" r:id="rId10"/>
    <p:sldId id="1287" r:id="rId11"/>
    <p:sldId id="1268" r:id="rId12"/>
    <p:sldId id="1269" r:id="rId13"/>
    <p:sldId id="1270" r:id="rId14"/>
    <p:sldId id="1271" r:id="rId15"/>
    <p:sldId id="1272" r:id="rId16"/>
    <p:sldId id="1273" r:id="rId17"/>
    <p:sldId id="1274" r:id="rId18"/>
    <p:sldId id="1275" r:id="rId19"/>
    <p:sldId id="1276" r:id="rId20"/>
    <p:sldId id="1277" r:id="rId21"/>
    <p:sldId id="1278" r:id="rId22"/>
    <p:sldId id="1279" r:id="rId23"/>
    <p:sldId id="1280" r:id="rId24"/>
    <p:sldId id="1281" r:id="rId25"/>
    <p:sldId id="1282" r:id="rId26"/>
    <p:sldId id="1283" r:id="rId27"/>
    <p:sldId id="1284" r:id="rId28"/>
    <p:sldId id="1288" r:id="rId29"/>
    <p:sldId id="1289" r:id="rId30"/>
    <p:sldId id="1291" r:id="rId31"/>
    <p:sldId id="1290" r:id="rId32"/>
    <p:sldId id="1033" r:id="rId33"/>
    <p:sldId id="1295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43D"/>
    <a:srgbClr val="A2CDD2"/>
    <a:srgbClr val="7AB8BF"/>
    <a:srgbClr val="82BDFE"/>
    <a:srgbClr val="B2D6FE"/>
    <a:srgbClr val="5C92CF"/>
    <a:srgbClr val="FA938E"/>
    <a:srgbClr val="9CCBFE"/>
    <a:srgbClr val="AFD5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5" autoAdjust="0"/>
    <p:restoredTop sz="90941" autoAdjust="0"/>
  </p:normalViewPr>
  <p:slideViewPr>
    <p:cSldViewPr snapToGrid="0" showGuides="1">
      <p:cViewPr>
        <p:scale>
          <a:sx n="33" d="100"/>
          <a:sy n="33" d="100"/>
        </p:scale>
        <p:origin x="2634" y="1668"/>
      </p:cViewPr>
      <p:guideLst>
        <p:guide orient="horz" pos="2140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胚状体有超链接到最后一张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slide" Target="slide31.xml"/><Relationship Id="rId1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hyperlink" Target="http://www.xavier.sa.edu.au/stud_webs/plant_genetics/PICCELLS.htm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png"/><Relationship Id="rId1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11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62268" y="535940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905000" y="2044700"/>
            <a:ext cx="540194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第二节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   植物的克隆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842010" y="1598930"/>
            <a:ext cx="7476490" cy="1875790"/>
            <a:chOff x="2400588" y="1534224"/>
            <a:chExt cx="7423532" cy="2298022"/>
          </a:xfrm>
        </p:grpSpPr>
        <p:grpSp>
          <p:nvGrpSpPr>
            <p:cNvPr id="3084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pic>
        <p:nvPicPr>
          <p:cNvPr id="3" name="图片 3078" descr="t01de26ba8d6c72188f"/>
          <p:cNvPicPr>
            <a:picLocks noChangeAspect="1"/>
          </p:cNvPicPr>
          <p:nvPr/>
        </p:nvPicPr>
        <p:blipFill>
          <a:blip r:embed="rId4"/>
          <a:srcRect l="5840" r="3621"/>
          <a:stretch>
            <a:fillRect/>
          </a:stretch>
        </p:blipFill>
        <p:spPr>
          <a:xfrm>
            <a:off x="1777365" y="3267075"/>
            <a:ext cx="2837180" cy="234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3079" descr="32"/>
          <p:cNvPicPr>
            <a:picLocks noChangeAspect="1"/>
          </p:cNvPicPr>
          <p:nvPr/>
        </p:nvPicPr>
        <p:blipFill>
          <a:blip r:embed="rId5"/>
          <a:srcRect b="10786"/>
          <a:stretch>
            <a:fillRect/>
          </a:stretch>
        </p:blipFill>
        <p:spPr>
          <a:xfrm>
            <a:off x="4614545" y="3284220"/>
            <a:ext cx="2793365" cy="2332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051" name="矩形 39939"/>
          <p:cNvSpPr/>
          <p:nvPr/>
        </p:nvSpPr>
        <p:spPr>
          <a:xfrm>
            <a:off x="766445" y="1223328"/>
            <a:ext cx="762508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160655"/>
            <a:r>
              <a:rPr lang="zh-CN" altLang="en-US" sz="2400" b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蝴蝶兰花形奇特，色彩艳丽，花期持久，素有“兰中皇后”的美誉，具有极高的观赏和经济价值，在国内外花卉市场上极受欢迎。蝴蝶兰需经人工授粉才能获得种子，但其种子发育不全，没有胚乳，只有一层极薄的种皮，在自然条件下播种不易成功。如何</a:t>
            </a:r>
            <a:r>
              <a:rPr lang="zh-CN" altLang="en-US" sz="2400" b="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大规模快速繁殖</a:t>
            </a:r>
            <a:r>
              <a:rPr lang="zh-CN" altLang="en-US" sz="2400" b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蝴蝶兰呢？</a:t>
            </a:r>
            <a:endParaRPr lang="zh-CN" altLang="en-US" sz="2400" b="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矩形 39939"/>
          <p:cNvSpPr/>
          <p:nvPr/>
        </p:nvSpPr>
        <p:spPr>
          <a:xfrm>
            <a:off x="3870325" y="617855"/>
            <a:ext cx="14097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160655"/>
            <a:r>
              <a:rPr lang="zh-CN" altLang="en-US" sz="2400" b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考考你</a:t>
            </a:r>
            <a:endParaRPr lang="zh-CN" altLang="en-US" sz="2400" b="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049" name="图片 39943" descr="20130925084808228"/>
          <p:cNvPicPr>
            <a:picLocks noChangeAspect="1"/>
          </p:cNvPicPr>
          <p:nvPr/>
        </p:nvPicPr>
        <p:blipFill>
          <a:blip r:embed="rId1"/>
          <a:srcRect l="10497" r="8652" b="14163"/>
          <a:stretch>
            <a:fillRect/>
          </a:stretch>
        </p:blipFill>
        <p:spPr>
          <a:xfrm>
            <a:off x="4565015" y="3526155"/>
            <a:ext cx="3206750" cy="2595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图片 39941" descr="19300001382667132137251192900_9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25" y="3526155"/>
            <a:ext cx="3196590" cy="25958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097" name="文本框 41987"/>
          <p:cNvSpPr txBox="1"/>
          <p:nvPr/>
        </p:nvSpPr>
        <p:spPr>
          <a:xfrm>
            <a:off x="1116330" y="890905"/>
            <a:ext cx="1093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克隆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989" name="文本框 41988"/>
          <p:cNvSpPr txBox="1"/>
          <p:nvPr/>
        </p:nvSpPr>
        <p:spPr>
          <a:xfrm>
            <a:off x="1127125" y="1476375"/>
            <a:ext cx="687959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即无性繁殖。只要不通过两个分子、两个细胞或两个个体的结合，只由一个模板分子、母细胞或母体直接形成新一代分子、细胞或个体，就是克隆。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990" name="文本框 41989"/>
          <p:cNvSpPr txBox="1"/>
          <p:nvPr/>
        </p:nvSpPr>
        <p:spPr>
          <a:xfrm>
            <a:off x="1605915" y="3740785"/>
            <a:ext cx="5921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植物克隆的技术基础是植物组织培养。</a:t>
            </a:r>
            <a:endParaRPr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5122" name="文本框 5121"/>
          <p:cNvSpPr txBox="1"/>
          <p:nvPr/>
        </p:nvSpPr>
        <p:spPr>
          <a:xfrm>
            <a:off x="351155" y="1370013"/>
            <a:ext cx="187007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概念：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129" name="矩形 5128"/>
          <p:cNvSpPr/>
          <p:nvPr/>
        </p:nvSpPr>
        <p:spPr>
          <a:xfrm>
            <a:off x="1979930" y="1496695"/>
            <a:ext cx="5915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植物体的每个生活细胞都具有遗传上的全能性，因而都具有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发育成完整植株的潜能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30" name="矩形 5129"/>
          <p:cNvSpPr/>
          <p:nvPr/>
        </p:nvSpPr>
        <p:spPr>
          <a:xfrm>
            <a:off x="351155" y="3174365"/>
            <a:ext cx="223202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原因：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132" name="矩形 5131"/>
          <p:cNvSpPr/>
          <p:nvPr/>
        </p:nvSpPr>
        <p:spPr>
          <a:xfrm>
            <a:off x="2153285" y="3174365"/>
            <a:ext cx="59499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生物体的每个细胞都包含有该物种的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全套遗传物质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（不含细胞核的细胞除外），都有发育成为完整个体所需的全部基因。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26" name="文本框 5133"/>
          <p:cNvSpPr txBox="1"/>
          <p:nvPr/>
        </p:nvSpPr>
        <p:spPr>
          <a:xfrm>
            <a:off x="351155" y="579120"/>
            <a:ext cx="34925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一、理论基础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37" name="矩形 5136"/>
          <p:cNvSpPr/>
          <p:nvPr/>
        </p:nvSpPr>
        <p:spPr>
          <a:xfrm>
            <a:off x="969963" y="4815205"/>
            <a:ext cx="7416800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思考：植物配子细胞是否具有全能性？为什么？是否所有植物细胞都具有全能性？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38" name="矩形 5137"/>
          <p:cNvSpPr/>
          <p:nvPr/>
        </p:nvSpPr>
        <p:spPr>
          <a:xfrm>
            <a:off x="3212148" y="579120"/>
            <a:ext cx="42468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植物细胞的全能性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9" grpId="0"/>
      <p:bldP spid="5130" grpId="0"/>
      <p:bldP spid="5132" grpId="0"/>
      <p:bldP spid="5137" grpId="0"/>
      <p:bldP spid="51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145" name="矩形 30723"/>
          <p:cNvSpPr/>
          <p:nvPr/>
        </p:nvSpPr>
        <p:spPr>
          <a:xfrm>
            <a:off x="628333" y="841693"/>
            <a:ext cx="835183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表达条件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0725" name="矩形 30724"/>
          <p:cNvSpPr/>
          <p:nvPr/>
        </p:nvSpPr>
        <p:spPr>
          <a:xfrm>
            <a:off x="1042988" y="1628775"/>
            <a:ext cx="6624637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）首先要在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离体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状态下。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0726" name="矩形 30725"/>
          <p:cNvSpPr/>
          <p:nvPr/>
        </p:nvSpPr>
        <p:spPr>
          <a:xfrm>
            <a:off x="1042988" y="2266950"/>
            <a:ext cx="6624637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）培养基中需含有一定的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营养成分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，如无机盐、糖类、氨基酸等。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0727" name="矩形 30726"/>
          <p:cNvSpPr/>
          <p:nvPr/>
        </p:nvSpPr>
        <p:spPr>
          <a:xfrm>
            <a:off x="1042988" y="3346450"/>
            <a:ext cx="6624637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）含有适当的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植物生长调节剂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（植物激素或植物激素类似物）。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0728" name="矩形 30727"/>
          <p:cNvSpPr/>
          <p:nvPr/>
        </p:nvSpPr>
        <p:spPr>
          <a:xfrm>
            <a:off x="971550" y="4498975"/>
            <a:ext cx="6624638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适宜的外界环境条件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（无菌条件、温度、光照等）。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6" grpId="0"/>
      <p:bldP spid="30727" grpId="0"/>
      <p:bldP spid="307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169" name="矩形 31747"/>
          <p:cNvSpPr/>
          <p:nvPr/>
        </p:nvSpPr>
        <p:spPr>
          <a:xfrm>
            <a:off x="422275" y="736600"/>
            <a:ext cx="73666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表达能力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749" name="矩形 31748"/>
          <p:cNvSpPr/>
          <p:nvPr/>
        </p:nvSpPr>
        <p:spPr>
          <a:xfrm>
            <a:off x="777875" y="1256665"/>
            <a:ext cx="75882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思考：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同一植物个体不同细胞全能性表达能力是否相同？  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750" name="文本框 31749"/>
          <p:cNvSpPr txBox="1"/>
          <p:nvPr/>
        </p:nvSpPr>
        <p:spPr>
          <a:xfrm>
            <a:off x="1191895" y="3444240"/>
            <a:ext cx="64858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同一个体中，细胞分化程度越低，分裂越旺盛，细胞全能性表达能力越高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20190" y="1691005"/>
            <a:ext cx="738060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50000"/>
              </a:lnSpc>
            </a:pP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下列细胞全能性表达能力由高到低排列顺序是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? </a:t>
            </a:r>
            <a:endParaRPr lang="en-US" altLang="zh-CN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受精卵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叶肉细胞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根尖分生区细胞  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3014" name="矩形 43013"/>
          <p:cNvSpPr/>
          <p:nvPr/>
        </p:nvSpPr>
        <p:spPr>
          <a:xfrm>
            <a:off x="777558" y="4273868"/>
            <a:ext cx="7488237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）不同种类植物或同种植物不同基因型个体，细胞 全能性表达能力是否相同？为什么？  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3015" name="矩形 43014"/>
          <p:cNvSpPr/>
          <p:nvPr/>
        </p:nvSpPr>
        <p:spPr>
          <a:xfrm>
            <a:off x="1460500" y="5288280"/>
            <a:ext cx="43611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不同，因为遗传性的差异。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750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8" grpId="0"/>
      <p:bldP spid="43014" grpId="0"/>
      <p:bldP spid="430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169" name="矩形 31747"/>
          <p:cNvSpPr/>
          <p:nvPr/>
        </p:nvSpPr>
        <p:spPr>
          <a:xfrm>
            <a:off x="422275" y="736600"/>
            <a:ext cx="73666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表达能力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2778" name="矩形 32777"/>
          <p:cNvSpPr/>
          <p:nvPr/>
        </p:nvSpPr>
        <p:spPr>
          <a:xfrm>
            <a:off x="3591243" y="4445159"/>
            <a:ext cx="5326380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indent="26670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细胞或组织中激素平衡被打破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eaLnBrk="0" hangingPunct="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对外源生长物质的敏感性发生改变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eaLnBrk="0" hangingPunct="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其他原因产生了缺乏成胚性的细胞系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220" name="矩形 32774"/>
          <p:cNvSpPr/>
          <p:nvPr/>
        </p:nvSpPr>
        <p:spPr>
          <a:xfrm>
            <a:off x="770890" y="1599248"/>
            <a:ext cx="73933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）某些植物细胞在多次继代培养后，会丧失细胞全能性的表达能力，原因有哪些？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2777" name="矩形 32776"/>
          <p:cNvSpPr/>
          <p:nvPr/>
        </p:nvSpPr>
        <p:spPr>
          <a:xfrm>
            <a:off x="3908425" y="2724468"/>
            <a:ext cx="2278380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indent="26670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</a:rPr>
              <a:t>染色体畸变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  <a:p>
            <a:pPr indent="26670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细胞核变异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  <a:p>
            <a:pPr indent="266700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非整倍体产生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779" name="矩形 32778"/>
          <p:cNvSpPr/>
          <p:nvPr/>
        </p:nvSpPr>
        <p:spPr>
          <a:xfrm>
            <a:off x="892175" y="3014345"/>
            <a:ext cx="26993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内在遗传因素改变（结果不可逆） 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2780" name="矩形 32779"/>
          <p:cNvSpPr/>
          <p:nvPr/>
        </p:nvSpPr>
        <p:spPr>
          <a:xfrm>
            <a:off x="789940" y="4819650"/>
            <a:ext cx="28016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外在生化性质改变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591560" y="2803525"/>
            <a:ext cx="316865" cy="104076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左大括号 4"/>
          <p:cNvSpPr/>
          <p:nvPr/>
        </p:nvSpPr>
        <p:spPr>
          <a:xfrm>
            <a:off x="3548380" y="4524375"/>
            <a:ext cx="316865" cy="104076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779" grpId="1"/>
      <p:bldP spid="32777" grpId="1"/>
      <p:bldP spid="32780" grpId="0"/>
      <p:bldP spid="32778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169" name="矩形 31747"/>
          <p:cNvSpPr/>
          <p:nvPr/>
        </p:nvSpPr>
        <p:spPr>
          <a:xfrm>
            <a:off x="422275" y="736600"/>
            <a:ext cx="73666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表达能力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749" name="矩形 31748"/>
          <p:cNvSpPr/>
          <p:nvPr/>
        </p:nvSpPr>
        <p:spPr>
          <a:xfrm>
            <a:off x="777875" y="1437005"/>
            <a:ext cx="758825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思考：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同一植物个体不同细胞全能性表达能力是否相同？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下列细胞全能性表达能力由高到低排列顺序是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? </a:t>
            </a:r>
            <a:endParaRPr lang="en-US" altLang="zh-CN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受精卵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叶肉细胞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根尖分生区细胞  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750" name="文本框 31749"/>
          <p:cNvSpPr txBox="1"/>
          <p:nvPr/>
        </p:nvSpPr>
        <p:spPr>
          <a:xfrm>
            <a:off x="872173" y="3951605"/>
            <a:ext cx="7200900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同一个体中，细胞分化程度越低，分裂越旺盛，细胞全能性表达能力越高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750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244" name="文本框 10243"/>
          <p:cNvSpPr txBox="1"/>
          <p:nvPr/>
        </p:nvSpPr>
        <p:spPr>
          <a:xfrm>
            <a:off x="351155" y="639445"/>
            <a:ext cx="34340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克隆成功的前提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247" name="矩形 10246"/>
          <p:cNvSpPr/>
          <p:nvPr/>
        </p:nvSpPr>
        <p:spPr>
          <a:xfrm>
            <a:off x="773430" y="1690688"/>
            <a:ext cx="8135938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探讨特定植物细胞全能性表达的条件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激素配比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lang="en-US" altLang="zh-CN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248" name="矩形 10247"/>
          <p:cNvSpPr/>
          <p:nvPr/>
        </p:nvSpPr>
        <p:spPr>
          <a:xfrm>
            <a:off x="773430" y="2680970"/>
            <a:ext cx="86042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选择性能优良、细胞全能型表达充分的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基因型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/>
      <p:bldP spid="102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5600" y="365125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8194" name="标题 8193"/>
          <p:cNvSpPr>
            <a:spLocks noGrp="1"/>
          </p:cNvSpPr>
          <p:nvPr/>
        </p:nvSpPr>
        <p:spPr>
          <a:xfrm>
            <a:off x="459423" y="1311910"/>
            <a:ext cx="7437437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植物组织培养程序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196" name="文本框 8195"/>
          <p:cNvSpPr txBox="1"/>
          <p:nvPr/>
        </p:nvSpPr>
        <p:spPr>
          <a:xfrm>
            <a:off x="3108960" y="699453"/>
            <a:ext cx="47879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植物的组织培养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197" name="矩形 8196">
            <a:hlinkClick r:id="rId1" action="ppaction://hlinksldjump"/>
          </p:cNvPr>
          <p:cNvSpPr/>
          <p:nvPr/>
        </p:nvSpPr>
        <p:spPr>
          <a:xfrm>
            <a:off x="1386205" y="3025458"/>
            <a:ext cx="5113338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配制半固体培养基、灭菌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198" name="矩形 8197">
            <a:hlinkClick r:id="rId1" action="ppaction://hlinksldjump"/>
          </p:cNvPr>
          <p:cNvSpPr/>
          <p:nvPr/>
        </p:nvSpPr>
        <p:spPr>
          <a:xfrm>
            <a:off x="1385888" y="3874135"/>
            <a:ext cx="3230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切取小组织块（消毒）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199" name="矩形 8198">
            <a:hlinkClick r:id="rId1" action="ppaction://hlinksldjump"/>
          </p:cNvPr>
          <p:cNvSpPr/>
          <p:nvPr/>
        </p:nvSpPr>
        <p:spPr>
          <a:xfrm>
            <a:off x="1385888" y="4691380"/>
            <a:ext cx="5329237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接种培养，获得愈伤组织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200" name="矩形 8199">
            <a:hlinkClick r:id="rId1" action="ppaction://hlinksldjump"/>
          </p:cNvPr>
          <p:cNvSpPr/>
          <p:nvPr/>
        </p:nvSpPr>
        <p:spPr>
          <a:xfrm>
            <a:off x="1385888" y="5499735"/>
            <a:ext cx="712946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更换培养基培养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272" name="文本框 8200"/>
          <p:cNvSpPr txBox="1"/>
          <p:nvPr/>
        </p:nvSpPr>
        <p:spPr>
          <a:xfrm>
            <a:off x="351155" y="638175"/>
            <a:ext cx="34925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二、技术基础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202" name="矩形 8201"/>
          <p:cNvSpPr/>
          <p:nvPr/>
        </p:nvSpPr>
        <p:spPr>
          <a:xfrm>
            <a:off x="459423" y="2300923"/>
            <a:ext cx="8675687" cy="39878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zh-CN" altLang="en-US" sz="20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（阅读教材</a:t>
            </a:r>
            <a:r>
              <a:rPr lang="en-US" altLang="zh-CN" sz="20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P21—22</a:t>
            </a:r>
            <a:r>
              <a:rPr lang="zh-CN" altLang="en-US" sz="20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，结合已学知识，设计植物组织培养的操作流程）</a:t>
            </a:r>
            <a:r>
              <a:rPr lang="zh-CN" altLang="en-US" sz="20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20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446" name="直接连接符 18445"/>
          <p:cNvSpPr/>
          <p:nvPr/>
        </p:nvSpPr>
        <p:spPr>
          <a:xfrm>
            <a:off x="2844800" y="3438525"/>
            <a:ext cx="635" cy="5143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直接连接符 3"/>
          <p:cNvSpPr/>
          <p:nvPr/>
        </p:nvSpPr>
        <p:spPr>
          <a:xfrm>
            <a:off x="2844165" y="4236085"/>
            <a:ext cx="635" cy="5143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直接连接符 4"/>
          <p:cNvSpPr/>
          <p:nvPr/>
        </p:nvSpPr>
        <p:spPr>
          <a:xfrm>
            <a:off x="2843530" y="5050790"/>
            <a:ext cx="635" cy="5143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198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19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820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/>
      <p:bldP spid="8197" grpId="0"/>
      <p:bldP spid="82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pSp>
        <p:nvGrpSpPr>
          <p:cNvPr id="18434" name="组合 18433"/>
          <p:cNvGrpSpPr/>
          <p:nvPr/>
        </p:nvGrpSpPr>
        <p:grpSpPr>
          <a:xfrm>
            <a:off x="2771775" y="1312545"/>
            <a:ext cx="2933065" cy="515285"/>
            <a:chOff x="816" y="1920"/>
            <a:chExt cx="1056" cy="446"/>
          </a:xfrm>
        </p:grpSpPr>
        <p:sp>
          <p:nvSpPr>
            <p:cNvPr id="12290" name="矩形 18434"/>
            <p:cNvSpPr/>
            <p:nvPr/>
          </p:nvSpPr>
          <p:spPr>
            <a:xfrm>
              <a:off x="816" y="1920"/>
              <a:ext cx="960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291" name="文本框 18435"/>
            <p:cNvSpPr txBox="1"/>
            <p:nvPr/>
          </p:nvSpPr>
          <p:spPr>
            <a:xfrm>
              <a:off x="816" y="1968"/>
              <a:ext cx="1056" cy="39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4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离体的植物组织</a:t>
              </a:r>
              <a:endPara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8437" name="组合 18436"/>
          <p:cNvGrpSpPr/>
          <p:nvPr/>
        </p:nvGrpSpPr>
        <p:grpSpPr>
          <a:xfrm>
            <a:off x="3348355" y="2637155"/>
            <a:ext cx="1863725" cy="597535"/>
            <a:chOff x="2688" y="1920"/>
            <a:chExt cx="1248" cy="432"/>
          </a:xfrm>
        </p:grpSpPr>
        <p:sp>
          <p:nvSpPr>
            <p:cNvPr id="12293" name="矩形 18437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294" name="文本框 18438">
              <a:hlinkClick r:id="rId1" action="ppaction://hlinksldjump"/>
            </p:cNvPr>
            <p:cNvSpPr txBox="1"/>
            <p:nvPr/>
          </p:nvSpPr>
          <p:spPr>
            <a:xfrm>
              <a:off x="2688" y="1920"/>
              <a:ext cx="1248" cy="37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愈伤组织</a:t>
              </a:r>
              <a:endPara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8440" name="组合 18439"/>
          <p:cNvGrpSpPr/>
          <p:nvPr/>
        </p:nvGrpSpPr>
        <p:grpSpPr>
          <a:xfrm>
            <a:off x="3456305" y="4151630"/>
            <a:ext cx="1612265" cy="522542"/>
            <a:chOff x="2256" y="2784"/>
            <a:chExt cx="1152" cy="433"/>
          </a:xfrm>
        </p:grpSpPr>
        <p:sp>
          <p:nvSpPr>
            <p:cNvPr id="12296" name="矩形 18440"/>
            <p:cNvSpPr/>
            <p:nvPr/>
          </p:nvSpPr>
          <p:spPr>
            <a:xfrm>
              <a:off x="2256" y="2784"/>
              <a:ext cx="1008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297" name="文本框 18441"/>
            <p:cNvSpPr txBox="1"/>
            <p:nvPr/>
          </p:nvSpPr>
          <p:spPr>
            <a:xfrm>
              <a:off x="2304" y="2784"/>
              <a:ext cx="1104" cy="43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根、芽</a:t>
              </a:r>
              <a:endPara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8443" name="组合 18442"/>
          <p:cNvGrpSpPr/>
          <p:nvPr/>
        </p:nvGrpSpPr>
        <p:grpSpPr>
          <a:xfrm>
            <a:off x="3523615" y="5628005"/>
            <a:ext cx="1767840" cy="653979"/>
            <a:chOff x="2292" y="3353"/>
            <a:chExt cx="1260" cy="509"/>
          </a:xfrm>
        </p:grpSpPr>
        <p:sp>
          <p:nvSpPr>
            <p:cNvPr id="12299" name="矩形 18443"/>
            <p:cNvSpPr/>
            <p:nvPr/>
          </p:nvSpPr>
          <p:spPr>
            <a:xfrm>
              <a:off x="2292" y="3353"/>
              <a:ext cx="960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300" name="文本框 18444"/>
            <p:cNvSpPr txBox="1"/>
            <p:nvPr/>
          </p:nvSpPr>
          <p:spPr>
            <a:xfrm>
              <a:off x="2400" y="3456"/>
              <a:ext cx="1152" cy="40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新植株</a:t>
              </a:r>
              <a:endPara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8446" name="直接连接符 18445"/>
          <p:cNvSpPr/>
          <p:nvPr/>
        </p:nvSpPr>
        <p:spPr>
          <a:xfrm>
            <a:off x="4175125" y="1846263"/>
            <a:ext cx="0" cy="68580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7" name="直接连接符 18446"/>
          <p:cNvSpPr/>
          <p:nvPr/>
        </p:nvSpPr>
        <p:spPr>
          <a:xfrm>
            <a:off x="4175125" y="3430905"/>
            <a:ext cx="0" cy="68580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8" name="直接连接符 18447"/>
          <p:cNvSpPr/>
          <p:nvPr/>
        </p:nvSpPr>
        <p:spPr>
          <a:xfrm>
            <a:off x="4175125" y="4835208"/>
            <a:ext cx="0" cy="68580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9" name="文本框 18448">
            <a:hlinkClick r:id="rId1" action="ppaction://hlinksldjump"/>
          </p:cNvPr>
          <p:cNvSpPr txBox="1"/>
          <p:nvPr/>
        </p:nvSpPr>
        <p:spPr>
          <a:xfrm>
            <a:off x="4248150" y="1959293"/>
            <a:ext cx="1981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脱分化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50" name="文本框 18449">
            <a:hlinkClick r:id="rId1" action="ppaction://hlinksldjump"/>
          </p:cNvPr>
          <p:cNvSpPr txBox="1"/>
          <p:nvPr/>
        </p:nvSpPr>
        <p:spPr>
          <a:xfrm>
            <a:off x="4248150" y="3502025"/>
            <a:ext cx="2209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再分化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8457" name="组合 18456"/>
          <p:cNvGrpSpPr/>
          <p:nvPr/>
        </p:nvGrpSpPr>
        <p:grpSpPr>
          <a:xfrm>
            <a:off x="6048375" y="2638425"/>
            <a:ext cx="1447800" cy="644525"/>
            <a:chOff x="2688" y="1920"/>
            <a:chExt cx="1248" cy="432"/>
          </a:xfrm>
        </p:grpSpPr>
        <p:sp>
          <p:nvSpPr>
            <p:cNvPr id="12309" name="矩形 18457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310" name="文本框 18458">
              <a:hlinkClick r:id="rId1" action="ppaction://hlinksldjump"/>
            </p:cNvPr>
            <p:cNvSpPr txBox="1"/>
            <p:nvPr/>
          </p:nvSpPr>
          <p:spPr>
            <a:xfrm>
              <a:off x="2688" y="1920"/>
              <a:ext cx="1248" cy="3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单细胞</a:t>
              </a:r>
              <a:endPara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8460" name="文本框 18459"/>
          <p:cNvSpPr txBox="1"/>
          <p:nvPr/>
        </p:nvSpPr>
        <p:spPr>
          <a:xfrm>
            <a:off x="5148263" y="2565400"/>
            <a:ext cx="1981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分散</a:t>
            </a:r>
            <a:endParaRPr lang="zh-CN" altLang="en-US" sz="2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61" name="直接连接符 18460"/>
          <p:cNvSpPr/>
          <p:nvPr/>
        </p:nvSpPr>
        <p:spPr>
          <a:xfrm>
            <a:off x="6839585" y="3388678"/>
            <a:ext cx="0" cy="68580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62" name="组合 18461"/>
          <p:cNvGrpSpPr/>
          <p:nvPr/>
        </p:nvGrpSpPr>
        <p:grpSpPr>
          <a:xfrm>
            <a:off x="6085205" y="4149725"/>
            <a:ext cx="1485265" cy="524510"/>
            <a:chOff x="2688" y="1920"/>
            <a:chExt cx="1248" cy="432"/>
          </a:xfrm>
        </p:grpSpPr>
        <p:sp>
          <p:nvSpPr>
            <p:cNvPr id="12314" name="矩形 18462">
              <a:hlinkClick r:id="rId1" action="ppaction://hlinksldjump"/>
            </p:cNvPr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2315" name="文本框 18463"/>
            <p:cNvSpPr txBox="1"/>
            <p:nvPr/>
          </p:nvSpPr>
          <p:spPr>
            <a:xfrm>
              <a:off x="2688" y="1920"/>
              <a:ext cx="1248" cy="4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hlinkClick r:id="rId2" action="ppaction://hlinksldjump"/>
                </a:rPr>
                <a:t>胚状体</a:t>
              </a:r>
              <a:endPara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8465" name="直接连接符 18464"/>
          <p:cNvSpPr/>
          <p:nvPr/>
        </p:nvSpPr>
        <p:spPr>
          <a:xfrm flipH="1">
            <a:off x="5068253" y="4835525"/>
            <a:ext cx="1655762" cy="1081088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317" name="矩形 18478"/>
          <p:cNvSpPr/>
          <p:nvPr/>
        </p:nvSpPr>
        <p:spPr>
          <a:xfrm>
            <a:off x="351155" y="301625"/>
            <a:ext cx="7437438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>
              <a:buClrTx/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离体组织形成植株过程</a:t>
            </a:r>
            <a:endParaRPr lang="zh-CN" altLang="en-US" sz="3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456" name="直接连接符 18455"/>
          <p:cNvSpPr/>
          <p:nvPr/>
        </p:nvSpPr>
        <p:spPr>
          <a:xfrm>
            <a:off x="5256213" y="3070225"/>
            <a:ext cx="792162" cy="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9" grpId="0"/>
      <p:bldP spid="18450" grpId="0"/>
      <p:bldP spid="184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3313" name="文本框 47107"/>
          <p:cNvSpPr txBox="1"/>
          <p:nvPr/>
        </p:nvSpPr>
        <p:spPr>
          <a:xfrm>
            <a:off x="1257300" y="1691005"/>
            <a:ext cx="662940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思考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通过植物组织培养获得的新植株，其遗传性状与亲本相比有何特点？能否应用植物克隆技术培育新品种？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4337" name="文本框 22532"/>
          <p:cNvSpPr txBox="1"/>
          <p:nvPr/>
        </p:nvSpPr>
        <p:spPr>
          <a:xfrm>
            <a:off x="351155" y="606425"/>
            <a:ext cx="34925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535" name="标题 22534"/>
          <p:cNvSpPr>
            <a:spLocks noGrp="1"/>
          </p:cNvSpPr>
          <p:nvPr/>
        </p:nvSpPr>
        <p:spPr>
          <a:xfrm>
            <a:off x="375603" y="1163320"/>
            <a:ext cx="7437437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植物细胞培养 </a:t>
            </a:r>
            <a:endParaRPr lang="zh-CN" altLang="en-US" sz="32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2536" name="矩形 22535"/>
          <p:cNvSpPr/>
          <p:nvPr/>
        </p:nvSpPr>
        <p:spPr>
          <a:xfrm>
            <a:off x="623888" y="2597150"/>
            <a:ext cx="5616575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对植物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单个细胞或小的细胞团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进行培养的技术称为植物细胞培养。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538" name="文本框 22537"/>
          <p:cNvSpPr txBox="1"/>
          <p:nvPr/>
        </p:nvSpPr>
        <p:spPr>
          <a:xfrm>
            <a:off x="459105" y="2116773"/>
            <a:ext cx="31670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）定义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2540" name="图片 22539" descr="flask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13" y="4076700"/>
            <a:ext cx="2590800" cy="2209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541" name="组合 22540"/>
          <p:cNvGrpSpPr/>
          <p:nvPr/>
        </p:nvGrpSpPr>
        <p:grpSpPr>
          <a:xfrm>
            <a:off x="5927090" y="2818765"/>
            <a:ext cx="2424113" cy="955675"/>
            <a:chOff x="3870" y="1480"/>
            <a:chExt cx="1527" cy="602"/>
          </a:xfrm>
        </p:grpSpPr>
        <p:sp>
          <p:nvSpPr>
            <p:cNvPr id="14343" name="任意多边形 22541"/>
            <p:cNvSpPr/>
            <p:nvPr/>
          </p:nvSpPr>
          <p:spPr>
            <a:xfrm>
              <a:off x="4422" y="1652"/>
              <a:ext cx="636" cy="375"/>
            </a:xfrm>
            <a:custGeom>
              <a:avLst/>
              <a:gdLst/>
              <a:ahLst/>
              <a:cxnLst/>
              <a:pathLst>
                <a:path w="1339" h="912">
                  <a:moveTo>
                    <a:pt x="609" y="884"/>
                  </a:moveTo>
                  <a:lnTo>
                    <a:pt x="612" y="886"/>
                  </a:lnTo>
                  <a:lnTo>
                    <a:pt x="622" y="889"/>
                  </a:lnTo>
                  <a:lnTo>
                    <a:pt x="635" y="894"/>
                  </a:lnTo>
                  <a:lnTo>
                    <a:pt x="653" y="899"/>
                  </a:lnTo>
                  <a:lnTo>
                    <a:pt x="674" y="904"/>
                  </a:lnTo>
                  <a:lnTo>
                    <a:pt x="697" y="909"/>
                  </a:lnTo>
                  <a:lnTo>
                    <a:pt x="722" y="912"/>
                  </a:lnTo>
                  <a:lnTo>
                    <a:pt x="747" y="912"/>
                  </a:lnTo>
                  <a:lnTo>
                    <a:pt x="752" y="912"/>
                  </a:lnTo>
                  <a:lnTo>
                    <a:pt x="768" y="910"/>
                  </a:lnTo>
                  <a:lnTo>
                    <a:pt x="791" y="905"/>
                  </a:lnTo>
                  <a:lnTo>
                    <a:pt x="822" y="900"/>
                  </a:lnTo>
                  <a:lnTo>
                    <a:pt x="857" y="892"/>
                  </a:lnTo>
                  <a:lnTo>
                    <a:pt x="894" y="881"/>
                  </a:lnTo>
                  <a:lnTo>
                    <a:pt x="935" y="866"/>
                  </a:lnTo>
                  <a:lnTo>
                    <a:pt x="975" y="848"/>
                  </a:lnTo>
                  <a:lnTo>
                    <a:pt x="980" y="845"/>
                  </a:lnTo>
                  <a:lnTo>
                    <a:pt x="994" y="835"/>
                  </a:lnTo>
                  <a:lnTo>
                    <a:pt x="1014" y="818"/>
                  </a:lnTo>
                  <a:lnTo>
                    <a:pt x="1042" y="795"/>
                  </a:lnTo>
                  <a:lnTo>
                    <a:pt x="1071" y="767"/>
                  </a:lnTo>
                  <a:lnTo>
                    <a:pt x="1104" y="733"/>
                  </a:lnTo>
                  <a:lnTo>
                    <a:pt x="1139" y="695"/>
                  </a:lnTo>
                  <a:lnTo>
                    <a:pt x="1170" y="651"/>
                  </a:lnTo>
                  <a:lnTo>
                    <a:pt x="1339" y="297"/>
                  </a:lnTo>
                  <a:lnTo>
                    <a:pt x="1332" y="297"/>
                  </a:lnTo>
                  <a:lnTo>
                    <a:pt x="1314" y="298"/>
                  </a:lnTo>
                  <a:lnTo>
                    <a:pt x="1286" y="300"/>
                  </a:lnTo>
                  <a:lnTo>
                    <a:pt x="1250" y="302"/>
                  </a:lnTo>
                  <a:lnTo>
                    <a:pt x="1209" y="307"/>
                  </a:lnTo>
                  <a:lnTo>
                    <a:pt x="1167" y="313"/>
                  </a:lnTo>
                  <a:lnTo>
                    <a:pt x="1124" y="321"/>
                  </a:lnTo>
                  <a:lnTo>
                    <a:pt x="1083" y="333"/>
                  </a:lnTo>
                  <a:lnTo>
                    <a:pt x="1078" y="335"/>
                  </a:lnTo>
                  <a:lnTo>
                    <a:pt x="1063" y="338"/>
                  </a:lnTo>
                  <a:lnTo>
                    <a:pt x="1042" y="344"/>
                  </a:lnTo>
                  <a:lnTo>
                    <a:pt x="1014" y="354"/>
                  </a:lnTo>
                  <a:lnTo>
                    <a:pt x="983" y="367"/>
                  </a:lnTo>
                  <a:lnTo>
                    <a:pt x="950" y="382"/>
                  </a:lnTo>
                  <a:lnTo>
                    <a:pt x="919" y="402"/>
                  </a:lnTo>
                  <a:lnTo>
                    <a:pt x="888" y="423"/>
                  </a:lnTo>
                  <a:lnTo>
                    <a:pt x="884" y="426"/>
                  </a:lnTo>
                  <a:lnTo>
                    <a:pt x="876" y="433"/>
                  </a:lnTo>
                  <a:lnTo>
                    <a:pt x="863" y="444"/>
                  </a:lnTo>
                  <a:lnTo>
                    <a:pt x="848" y="459"/>
                  </a:lnTo>
                  <a:lnTo>
                    <a:pt x="832" y="474"/>
                  </a:lnTo>
                  <a:lnTo>
                    <a:pt x="816" y="489"/>
                  </a:lnTo>
                  <a:lnTo>
                    <a:pt x="802" y="503"/>
                  </a:lnTo>
                  <a:lnTo>
                    <a:pt x="791" y="515"/>
                  </a:lnTo>
                  <a:lnTo>
                    <a:pt x="789" y="497"/>
                  </a:lnTo>
                  <a:lnTo>
                    <a:pt x="784" y="446"/>
                  </a:lnTo>
                  <a:lnTo>
                    <a:pt x="775" y="377"/>
                  </a:lnTo>
                  <a:lnTo>
                    <a:pt x="760" y="300"/>
                  </a:lnTo>
                  <a:lnTo>
                    <a:pt x="758" y="292"/>
                  </a:lnTo>
                  <a:lnTo>
                    <a:pt x="753" y="271"/>
                  </a:lnTo>
                  <a:lnTo>
                    <a:pt x="745" y="238"/>
                  </a:lnTo>
                  <a:lnTo>
                    <a:pt x="732" y="197"/>
                  </a:lnTo>
                  <a:lnTo>
                    <a:pt x="712" y="149"/>
                  </a:lnTo>
                  <a:lnTo>
                    <a:pt x="689" y="98"/>
                  </a:lnTo>
                  <a:lnTo>
                    <a:pt x="660" y="48"/>
                  </a:lnTo>
                  <a:lnTo>
                    <a:pt x="624" y="0"/>
                  </a:lnTo>
                  <a:lnTo>
                    <a:pt x="620" y="3"/>
                  </a:lnTo>
                  <a:lnTo>
                    <a:pt x="610" y="10"/>
                  </a:lnTo>
                  <a:lnTo>
                    <a:pt x="597" y="23"/>
                  </a:lnTo>
                  <a:lnTo>
                    <a:pt x="581" y="39"/>
                  </a:lnTo>
                  <a:lnTo>
                    <a:pt x="563" y="61"/>
                  </a:lnTo>
                  <a:lnTo>
                    <a:pt x="545" y="87"/>
                  </a:lnTo>
                  <a:lnTo>
                    <a:pt x="528" y="116"/>
                  </a:lnTo>
                  <a:lnTo>
                    <a:pt x="515" y="151"/>
                  </a:lnTo>
                  <a:lnTo>
                    <a:pt x="512" y="157"/>
                  </a:lnTo>
                  <a:lnTo>
                    <a:pt x="505" y="177"/>
                  </a:lnTo>
                  <a:lnTo>
                    <a:pt x="494" y="205"/>
                  </a:lnTo>
                  <a:lnTo>
                    <a:pt x="482" y="239"/>
                  </a:lnTo>
                  <a:lnTo>
                    <a:pt x="469" y="277"/>
                  </a:lnTo>
                  <a:lnTo>
                    <a:pt x="458" y="315"/>
                  </a:lnTo>
                  <a:lnTo>
                    <a:pt x="448" y="351"/>
                  </a:lnTo>
                  <a:lnTo>
                    <a:pt x="443" y="382"/>
                  </a:lnTo>
                  <a:lnTo>
                    <a:pt x="440" y="394"/>
                  </a:lnTo>
                  <a:lnTo>
                    <a:pt x="433" y="423"/>
                  </a:lnTo>
                  <a:lnTo>
                    <a:pt x="427" y="459"/>
                  </a:lnTo>
                  <a:lnTo>
                    <a:pt x="423" y="492"/>
                  </a:lnTo>
                  <a:lnTo>
                    <a:pt x="410" y="502"/>
                  </a:lnTo>
                  <a:lnTo>
                    <a:pt x="409" y="497"/>
                  </a:lnTo>
                  <a:lnTo>
                    <a:pt x="402" y="485"/>
                  </a:lnTo>
                  <a:lnTo>
                    <a:pt x="392" y="467"/>
                  </a:lnTo>
                  <a:lnTo>
                    <a:pt x="382" y="444"/>
                  </a:lnTo>
                  <a:lnTo>
                    <a:pt x="369" y="421"/>
                  </a:lnTo>
                  <a:lnTo>
                    <a:pt x="355" y="398"/>
                  </a:lnTo>
                  <a:lnTo>
                    <a:pt x="341" y="377"/>
                  </a:lnTo>
                  <a:lnTo>
                    <a:pt x="328" y="361"/>
                  </a:lnTo>
                  <a:lnTo>
                    <a:pt x="323" y="356"/>
                  </a:lnTo>
                  <a:lnTo>
                    <a:pt x="310" y="346"/>
                  </a:lnTo>
                  <a:lnTo>
                    <a:pt x="292" y="330"/>
                  </a:lnTo>
                  <a:lnTo>
                    <a:pt x="268" y="310"/>
                  </a:lnTo>
                  <a:lnTo>
                    <a:pt x="240" y="289"/>
                  </a:lnTo>
                  <a:lnTo>
                    <a:pt x="212" y="269"/>
                  </a:lnTo>
                  <a:lnTo>
                    <a:pt x="182" y="253"/>
                  </a:lnTo>
                  <a:lnTo>
                    <a:pt x="156" y="241"/>
                  </a:lnTo>
                  <a:lnTo>
                    <a:pt x="13" y="210"/>
                  </a:lnTo>
                  <a:lnTo>
                    <a:pt x="0" y="387"/>
                  </a:lnTo>
                  <a:lnTo>
                    <a:pt x="0" y="394"/>
                  </a:lnTo>
                  <a:lnTo>
                    <a:pt x="2" y="415"/>
                  </a:lnTo>
                  <a:lnTo>
                    <a:pt x="5" y="444"/>
                  </a:lnTo>
                  <a:lnTo>
                    <a:pt x="10" y="482"/>
                  </a:lnTo>
                  <a:lnTo>
                    <a:pt x="17" y="523"/>
                  </a:lnTo>
                  <a:lnTo>
                    <a:pt x="26" y="567"/>
                  </a:lnTo>
                  <a:lnTo>
                    <a:pt x="41" y="612"/>
                  </a:lnTo>
                  <a:lnTo>
                    <a:pt x="59" y="651"/>
                  </a:lnTo>
                  <a:lnTo>
                    <a:pt x="64" y="658"/>
                  </a:lnTo>
                  <a:lnTo>
                    <a:pt x="76" y="676"/>
                  </a:lnTo>
                  <a:lnTo>
                    <a:pt x="95" y="704"/>
                  </a:lnTo>
                  <a:lnTo>
                    <a:pt x="122" y="736"/>
                  </a:lnTo>
                  <a:lnTo>
                    <a:pt x="153" y="772"/>
                  </a:lnTo>
                  <a:lnTo>
                    <a:pt x="189" y="807"/>
                  </a:lnTo>
                  <a:lnTo>
                    <a:pt x="228" y="840"/>
                  </a:lnTo>
                  <a:lnTo>
                    <a:pt x="269" y="866"/>
                  </a:lnTo>
                  <a:lnTo>
                    <a:pt x="271" y="866"/>
                  </a:lnTo>
                  <a:lnTo>
                    <a:pt x="276" y="868"/>
                  </a:lnTo>
                  <a:lnTo>
                    <a:pt x="284" y="869"/>
                  </a:lnTo>
                  <a:lnTo>
                    <a:pt x="294" y="871"/>
                  </a:lnTo>
                  <a:lnTo>
                    <a:pt x="307" y="874"/>
                  </a:lnTo>
                  <a:lnTo>
                    <a:pt x="323" y="876"/>
                  </a:lnTo>
                  <a:lnTo>
                    <a:pt x="340" y="879"/>
                  </a:lnTo>
                  <a:lnTo>
                    <a:pt x="359" y="881"/>
                  </a:lnTo>
                  <a:lnTo>
                    <a:pt x="379" y="884"/>
                  </a:lnTo>
                  <a:lnTo>
                    <a:pt x="399" y="886"/>
                  </a:lnTo>
                  <a:lnTo>
                    <a:pt x="422" y="886"/>
                  </a:lnTo>
                  <a:lnTo>
                    <a:pt x="443" y="887"/>
                  </a:lnTo>
                  <a:lnTo>
                    <a:pt x="466" y="886"/>
                  </a:lnTo>
                  <a:lnTo>
                    <a:pt x="489" y="886"/>
                  </a:lnTo>
                  <a:lnTo>
                    <a:pt x="510" y="882"/>
                  </a:lnTo>
                  <a:lnTo>
                    <a:pt x="532" y="879"/>
                  </a:lnTo>
                  <a:lnTo>
                    <a:pt x="533" y="879"/>
                  </a:lnTo>
                  <a:lnTo>
                    <a:pt x="538" y="876"/>
                  </a:lnTo>
                  <a:lnTo>
                    <a:pt x="545" y="874"/>
                  </a:lnTo>
                  <a:lnTo>
                    <a:pt x="555" y="872"/>
                  </a:lnTo>
                  <a:lnTo>
                    <a:pt x="566" y="872"/>
                  </a:lnTo>
                  <a:lnTo>
                    <a:pt x="579" y="874"/>
                  </a:lnTo>
                  <a:lnTo>
                    <a:pt x="594" y="877"/>
                  </a:lnTo>
                  <a:lnTo>
                    <a:pt x="609" y="8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4344" name="圆柱形 22542"/>
            <p:cNvSpPr/>
            <p:nvPr/>
          </p:nvSpPr>
          <p:spPr>
            <a:xfrm>
              <a:off x="3870" y="1480"/>
              <a:ext cx="1527" cy="602"/>
            </a:xfrm>
            <a:prstGeom prst="can">
              <a:avLst>
                <a:gd name="adj" fmla="val 25000"/>
              </a:avLst>
            </a:prstGeom>
            <a:solidFill>
              <a:srgbClr val="FFCC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4345" name="组合 22543"/>
            <p:cNvGrpSpPr/>
            <p:nvPr/>
          </p:nvGrpSpPr>
          <p:grpSpPr>
            <a:xfrm>
              <a:off x="4014" y="1661"/>
              <a:ext cx="319" cy="391"/>
              <a:chOff x="2470" y="2030"/>
              <a:chExt cx="362" cy="437"/>
            </a:xfrm>
          </p:grpSpPr>
          <p:sp>
            <p:nvSpPr>
              <p:cNvPr id="14346" name="任意多边形 22544"/>
              <p:cNvSpPr/>
              <p:nvPr/>
            </p:nvSpPr>
            <p:spPr>
              <a:xfrm>
                <a:off x="2470" y="2122"/>
                <a:ext cx="61" cy="81"/>
              </a:xfrm>
              <a:custGeom>
                <a:avLst/>
                <a:gdLst/>
                <a:ahLst/>
                <a:cxnLst/>
                <a:pathLst>
                  <a:path w="113" h="177">
                    <a:moveTo>
                      <a:pt x="0" y="54"/>
                    </a:moveTo>
                    <a:lnTo>
                      <a:pt x="95" y="0"/>
                    </a:lnTo>
                    <a:lnTo>
                      <a:pt x="98" y="5"/>
                    </a:lnTo>
                    <a:lnTo>
                      <a:pt x="106" y="21"/>
                    </a:lnTo>
                    <a:lnTo>
                      <a:pt x="113" y="46"/>
                    </a:lnTo>
                    <a:lnTo>
                      <a:pt x="113" y="77"/>
                    </a:lnTo>
                    <a:lnTo>
                      <a:pt x="5" y="177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47" name="任意多边形 22545"/>
              <p:cNvSpPr/>
              <p:nvPr/>
            </p:nvSpPr>
            <p:spPr>
              <a:xfrm>
                <a:off x="2470" y="2178"/>
                <a:ext cx="69" cy="172"/>
              </a:xfrm>
              <a:custGeom>
                <a:avLst/>
                <a:gdLst/>
                <a:ahLst/>
                <a:cxnLst/>
                <a:pathLst>
                  <a:path w="128" h="374">
                    <a:moveTo>
                      <a:pt x="0" y="100"/>
                    </a:moveTo>
                    <a:lnTo>
                      <a:pt x="0" y="374"/>
                    </a:lnTo>
                    <a:lnTo>
                      <a:pt x="3" y="370"/>
                    </a:lnTo>
                    <a:lnTo>
                      <a:pt x="10" y="362"/>
                    </a:lnTo>
                    <a:lnTo>
                      <a:pt x="19" y="349"/>
                    </a:lnTo>
                    <a:lnTo>
                      <a:pt x="32" y="331"/>
                    </a:lnTo>
                    <a:lnTo>
                      <a:pt x="47" y="310"/>
                    </a:lnTo>
                    <a:lnTo>
                      <a:pt x="62" y="285"/>
                    </a:lnTo>
                    <a:lnTo>
                      <a:pt x="75" y="257"/>
                    </a:lnTo>
                    <a:lnTo>
                      <a:pt x="87" y="228"/>
                    </a:lnTo>
                    <a:lnTo>
                      <a:pt x="93" y="202"/>
                    </a:lnTo>
                    <a:lnTo>
                      <a:pt x="108" y="138"/>
                    </a:lnTo>
                    <a:lnTo>
                      <a:pt x="121" y="62"/>
                    </a:lnTo>
                    <a:lnTo>
                      <a:pt x="128" y="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48" name="任意多边形 22546"/>
              <p:cNvSpPr/>
              <p:nvPr/>
            </p:nvSpPr>
            <p:spPr>
              <a:xfrm>
                <a:off x="2587" y="2030"/>
                <a:ext cx="18" cy="75"/>
              </a:xfrm>
              <a:custGeom>
                <a:avLst/>
                <a:gdLst/>
                <a:ahLst/>
                <a:cxnLst/>
                <a:pathLst>
                  <a:path w="33" h="164">
                    <a:moveTo>
                      <a:pt x="0" y="164"/>
                    </a:moveTo>
                    <a:lnTo>
                      <a:pt x="0" y="36"/>
                    </a:lnTo>
                    <a:lnTo>
                      <a:pt x="10" y="0"/>
                    </a:lnTo>
                    <a:lnTo>
                      <a:pt x="33" y="9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49" name="任意多边形 22547"/>
              <p:cNvSpPr/>
              <p:nvPr/>
            </p:nvSpPr>
            <p:spPr>
              <a:xfrm>
                <a:off x="2609" y="2076"/>
                <a:ext cx="47" cy="33"/>
              </a:xfrm>
              <a:custGeom>
                <a:avLst/>
                <a:gdLst/>
                <a:ahLst/>
                <a:cxnLst/>
                <a:pathLst>
                  <a:path w="87" h="72">
                    <a:moveTo>
                      <a:pt x="0" y="72"/>
                    </a:moveTo>
                    <a:lnTo>
                      <a:pt x="28" y="8"/>
                    </a:lnTo>
                    <a:lnTo>
                      <a:pt x="87" y="0"/>
                    </a:lnTo>
                    <a:lnTo>
                      <a:pt x="87" y="3"/>
                    </a:lnTo>
                    <a:lnTo>
                      <a:pt x="87" y="10"/>
                    </a:lnTo>
                    <a:lnTo>
                      <a:pt x="85" y="20"/>
                    </a:lnTo>
                    <a:lnTo>
                      <a:pt x="80" y="31"/>
                    </a:lnTo>
                    <a:lnTo>
                      <a:pt x="70" y="44"/>
                    </a:lnTo>
                    <a:lnTo>
                      <a:pt x="54" y="56"/>
                    </a:lnTo>
                    <a:lnTo>
                      <a:pt x="31" y="65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0" name="任意多边形 22548"/>
              <p:cNvSpPr/>
              <p:nvPr/>
            </p:nvSpPr>
            <p:spPr>
              <a:xfrm>
                <a:off x="2639" y="2036"/>
                <a:ext cx="52" cy="24"/>
              </a:xfrm>
              <a:custGeom>
                <a:avLst/>
                <a:gdLst/>
                <a:ahLst/>
                <a:cxnLst/>
                <a:pathLst>
                  <a:path w="95" h="54">
                    <a:moveTo>
                      <a:pt x="0" y="49"/>
                    </a:moveTo>
                    <a:lnTo>
                      <a:pt x="36" y="0"/>
                    </a:lnTo>
                    <a:lnTo>
                      <a:pt x="95" y="8"/>
                    </a:lnTo>
                    <a:lnTo>
                      <a:pt x="93" y="11"/>
                    </a:lnTo>
                    <a:lnTo>
                      <a:pt x="90" y="18"/>
                    </a:lnTo>
                    <a:lnTo>
                      <a:pt x="83" y="28"/>
                    </a:lnTo>
                    <a:lnTo>
                      <a:pt x="75" y="38"/>
                    </a:lnTo>
                    <a:lnTo>
                      <a:pt x="62" y="46"/>
                    </a:lnTo>
                    <a:lnTo>
                      <a:pt x="46" y="52"/>
                    </a:lnTo>
                    <a:lnTo>
                      <a:pt x="24" y="54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1" name="任意多边形 22549"/>
              <p:cNvSpPr/>
              <p:nvPr/>
            </p:nvSpPr>
            <p:spPr>
              <a:xfrm>
                <a:off x="2514" y="2273"/>
                <a:ext cx="35" cy="46"/>
              </a:xfrm>
              <a:custGeom>
                <a:avLst/>
                <a:gdLst/>
                <a:ahLst/>
                <a:cxnLst/>
                <a:pathLst>
                  <a:path w="64" h="99">
                    <a:moveTo>
                      <a:pt x="0" y="99"/>
                    </a:moveTo>
                    <a:lnTo>
                      <a:pt x="1" y="97"/>
                    </a:lnTo>
                    <a:lnTo>
                      <a:pt x="6" y="92"/>
                    </a:lnTo>
                    <a:lnTo>
                      <a:pt x="11" y="84"/>
                    </a:lnTo>
                    <a:lnTo>
                      <a:pt x="19" y="73"/>
                    </a:lnTo>
                    <a:lnTo>
                      <a:pt x="28" y="60"/>
                    </a:lnTo>
                    <a:lnTo>
                      <a:pt x="36" y="45"/>
                    </a:lnTo>
                    <a:lnTo>
                      <a:pt x="42" y="28"/>
                    </a:lnTo>
                    <a:lnTo>
                      <a:pt x="49" y="12"/>
                    </a:lnTo>
                    <a:lnTo>
                      <a:pt x="57" y="0"/>
                    </a:lnTo>
                    <a:lnTo>
                      <a:pt x="62" y="20"/>
                    </a:lnTo>
                    <a:lnTo>
                      <a:pt x="64" y="48"/>
                    </a:lnTo>
                    <a:lnTo>
                      <a:pt x="64" y="63"/>
                    </a:lnTo>
                    <a:lnTo>
                      <a:pt x="64" y="63"/>
                    </a:lnTo>
                    <a:lnTo>
                      <a:pt x="62" y="64"/>
                    </a:lnTo>
                    <a:lnTo>
                      <a:pt x="57" y="68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2" y="84"/>
                    </a:lnTo>
                    <a:lnTo>
                      <a:pt x="18" y="91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2" name="任意多边形 22550"/>
              <p:cNvSpPr/>
              <p:nvPr/>
            </p:nvSpPr>
            <p:spPr>
              <a:xfrm>
                <a:off x="2492" y="2329"/>
                <a:ext cx="157" cy="43"/>
              </a:xfrm>
              <a:custGeom>
                <a:avLst/>
                <a:gdLst/>
                <a:ahLst/>
                <a:cxnLst/>
                <a:pathLst>
                  <a:path w="292" h="93">
                    <a:moveTo>
                      <a:pt x="0" y="77"/>
                    </a:moveTo>
                    <a:lnTo>
                      <a:pt x="77" y="0"/>
                    </a:lnTo>
                    <a:lnTo>
                      <a:pt x="292" y="36"/>
                    </a:lnTo>
                    <a:lnTo>
                      <a:pt x="288" y="38"/>
                    </a:lnTo>
                    <a:lnTo>
                      <a:pt x="282" y="42"/>
                    </a:lnTo>
                    <a:lnTo>
                      <a:pt x="269" y="49"/>
                    </a:lnTo>
                    <a:lnTo>
                      <a:pt x="251" y="57"/>
                    </a:lnTo>
                    <a:lnTo>
                      <a:pt x="228" y="67"/>
                    </a:lnTo>
                    <a:lnTo>
                      <a:pt x="200" y="75"/>
                    </a:lnTo>
                    <a:lnTo>
                      <a:pt x="169" y="83"/>
                    </a:lnTo>
                    <a:lnTo>
                      <a:pt x="131" y="90"/>
                    </a:lnTo>
                    <a:lnTo>
                      <a:pt x="128" y="90"/>
                    </a:lnTo>
                    <a:lnTo>
                      <a:pt x="118" y="92"/>
                    </a:lnTo>
                    <a:lnTo>
                      <a:pt x="103" y="93"/>
                    </a:lnTo>
                    <a:lnTo>
                      <a:pt x="85" y="93"/>
                    </a:lnTo>
                    <a:lnTo>
                      <a:pt x="65" y="93"/>
                    </a:lnTo>
                    <a:lnTo>
                      <a:pt x="42" y="90"/>
                    </a:lnTo>
                    <a:lnTo>
                      <a:pt x="21" y="85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3" name="任意多边形 22551"/>
              <p:cNvSpPr/>
              <p:nvPr/>
            </p:nvSpPr>
            <p:spPr>
              <a:xfrm>
                <a:off x="2571" y="2285"/>
                <a:ext cx="149" cy="48"/>
              </a:xfrm>
              <a:custGeom>
                <a:avLst/>
                <a:gdLst/>
                <a:ahLst/>
                <a:cxnLst/>
                <a:pathLst>
                  <a:path w="277" h="105">
                    <a:moveTo>
                      <a:pt x="0" y="61"/>
                    </a:moveTo>
                    <a:lnTo>
                      <a:pt x="82" y="0"/>
                    </a:lnTo>
                    <a:lnTo>
                      <a:pt x="277" y="38"/>
                    </a:lnTo>
                    <a:lnTo>
                      <a:pt x="190" y="105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4" name="任意多边形 22552"/>
              <p:cNvSpPr/>
              <p:nvPr/>
            </p:nvSpPr>
            <p:spPr>
              <a:xfrm>
                <a:off x="2558" y="2201"/>
                <a:ext cx="49" cy="86"/>
              </a:xfrm>
              <a:custGeom>
                <a:avLst/>
                <a:gdLst/>
                <a:ahLst/>
                <a:cxnLst/>
                <a:pathLst>
                  <a:path w="90" h="187">
                    <a:moveTo>
                      <a:pt x="18" y="187"/>
                    </a:moveTo>
                    <a:lnTo>
                      <a:pt x="0" y="87"/>
                    </a:lnTo>
                    <a:lnTo>
                      <a:pt x="1" y="85"/>
                    </a:lnTo>
                    <a:lnTo>
                      <a:pt x="8" y="79"/>
                    </a:lnTo>
                    <a:lnTo>
                      <a:pt x="18" y="69"/>
                    </a:lnTo>
                    <a:lnTo>
                      <a:pt x="29" y="56"/>
                    </a:lnTo>
                    <a:lnTo>
                      <a:pt x="41" y="43"/>
                    </a:lnTo>
                    <a:lnTo>
                      <a:pt x="55" y="28"/>
                    </a:lnTo>
                    <a:lnTo>
                      <a:pt x="69" y="13"/>
                    </a:lnTo>
                    <a:lnTo>
                      <a:pt x="82" y="0"/>
                    </a:lnTo>
                    <a:lnTo>
                      <a:pt x="90" y="141"/>
                    </a:lnTo>
                    <a:lnTo>
                      <a:pt x="18" y="18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5" name="任意多边形 22553"/>
              <p:cNvSpPr/>
              <p:nvPr/>
            </p:nvSpPr>
            <p:spPr>
              <a:xfrm>
                <a:off x="2627" y="2151"/>
                <a:ext cx="88" cy="98"/>
              </a:xfrm>
              <a:custGeom>
                <a:avLst/>
                <a:gdLst/>
                <a:ahLst/>
                <a:cxnLst/>
                <a:pathLst>
                  <a:path w="164" h="213">
                    <a:moveTo>
                      <a:pt x="0" y="213"/>
                    </a:moveTo>
                    <a:lnTo>
                      <a:pt x="3" y="67"/>
                    </a:lnTo>
                    <a:lnTo>
                      <a:pt x="5" y="65"/>
                    </a:lnTo>
                    <a:lnTo>
                      <a:pt x="8" y="60"/>
                    </a:lnTo>
                    <a:lnTo>
                      <a:pt x="13" y="54"/>
                    </a:lnTo>
                    <a:lnTo>
                      <a:pt x="23" y="46"/>
                    </a:lnTo>
                    <a:lnTo>
                      <a:pt x="36" y="38"/>
                    </a:lnTo>
                    <a:lnTo>
                      <a:pt x="52" y="28"/>
                    </a:lnTo>
                    <a:lnTo>
                      <a:pt x="74" y="18"/>
                    </a:lnTo>
                    <a:lnTo>
                      <a:pt x="100" y="8"/>
                    </a:lnTo>
                    <a:lnTo>
                      <a:pt x="164" y="0"/>
                    </a:lnTo>
                    <a:lnTo>
                      <a:pt x="118" y="118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6" name="任意多边形 22554"/>
              <p:cNvSpPr/>
              <p:nvPr/>
            </p:nvSpPr>
            <p:spPr>
              <a:xfrm>
                <a:off x="2639" y="2230"/>
                <a:ext cx="130" cy="57"/>
              </a:xfrm>
              <a:custGeom>
                <a:avLst/>
                <a:gdLst/>
                <a:ahLst/>
                <a:cxnLst/>
                <a:pathLst>
                  <a:path w="241" h="123">
                    <a:moveTo>
                      <a:pt x="0" y="77"/>
                    </a:moveTo>
                    <a:lnTo>
                      <a:pt x="95" y="0"/>
                    </a:lnTo>
                    <a:lnTo>
                      <a:pt x="241" y="18"/>
                    </a:lnTo>
                    <a:lnTo>
                      <a:pt x="239" y="21"/>
                    </a:lnTo>
                    <a:lnTo>
                      <a:pt x="234" y="30"/>
                    </a:lnTo>
                    <a:lnTo>
                      <a:pt x="226" y="43"/>
                    </a:lnTo>
                    <a:lnTo>
                      <a:pt x="216" y="59"/>
                    </a:lnTo>
                    <a:lnTo>
                      <a:pt x="205" y="75"/>
                    </a:lnTo>
                    <a:lnTo>
                      <a:pt x="192" y="93"/>
                    </a:lnTo>
                    <a:lnTo>
                      <a:pt x="180" y="110"/>
                    </a:lnTo>
                    <a:lnTo>
                      <a:pt x="167" y="123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7" name="任意多边形 22555"/>
              <p:cNvSpPr/>
              <p:nvPr/>
            </p:nvSpPr>
            <p:spPr>
              <a:xfrm>
                <a:off x="2722" y="2136"/>
                <a:ext cx="105" cy="82"/>
              </a:xfrm>
              <a:custGeom>
                <a:avLst/>
                <a:gdLst/>
                <a:ahLst/>
                <a:cxnLst/>
                <a:pathLst>
                  <a:path w="195" h="179">
                    <a:moveTo>
                      <a:pt x="0" y="159"/>
                    </a:moveTo>
                    <a:lnTo>
                      <a:pt x="195" y="0"/>
                    </a:lnTo>
                    <a:lnTo>
                      <a:pt x="192" y="7"/>
                    </a:lnTo>
                    <a:lnTo>
                      <a:pt x="184" y="25"/>
                    </a:lnTo>
                    <a:lnTo>
                      <a:pt x="172" y="51"/>
                    </a:lnTo>
                    <a:lnTo>
                      <a:pt x="159" y="80"/>
                    </a:lnTo>
                    <a:lnTo>
                      <a:pt x="144" y="112"/>
                    </a:lnTo>
                    <a:lnTo>
                      <a:pt x="131" y="141"/>
                    </a:lnTo>
                    <a:lnTo>
                      <a:pt x="118" y="164"/>
                    </a:lnTo>
                    <a:lnTo>
                      <a:pt x="110" y="17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8" name="任意多边形 22556"/>
              <p:cNvSpPr/>
              <p:nvPr/>
            </p:nvSpPr>
            <p:spPr>
              <a:xfrm>
                <a:off x="2728" y="2130"/>
                <a:ext cx="82" cy="57"/>
              </a:xfrm>
              <a:custGeom>
                <a:avLst/>
                <a:gdLst/>
                <a:ahLst/>
                <a:cxnLst/>
                <a:pathLst>
                  <a:path w="154" h="123">
                    <a:moveTo>
                      <a:pt x="0" y="123"/>
                    </a:moveTo>
                    <a:lnTo>
                      <a:pt x="26" y="18"/>
                    </a:lnTo>
                    <a:lnTo>
                      <a:pt x="154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59" name="任意多边形 22557"/>
              <p:cNvSpPr/>
              <p:nvPr/>
            </p:nvSpPr>
            <p:spPr>
              <a:xfrm>
                <a:off x="2698" y="2356"/>
                <a:ext cx="49" cy="97"/>
              </a:xfrm>
              <a:custGeom>
                <a:avLst/>
                <a:gdLst/>
                <a:ahLst/>
                <a:cxnLst/>
                <a:pathLst>
                  <a:path w="92" h="210">
                    <a:moveTo>
                      <a:pt x="0" y="210"/>
                    </a:moveTo>
                    <a:lnTo>
                      <a:pt x="92" y="105"/>
                    </a:lnTo>
                    <a:lnTo>
                      <a:pt x="92" y="0"/>
                    </a:lnTo>
                    <a:lnTo>
                      <a:pt x="90" y="3"/>
                    </a:lnTo>
                    <a:lnTo>
                      <a:pt x="84" y="11"/>
                    </a:lnTo>
                    <a:lnTo>
                      <a:pt x="75" y="23"/>
                    </a:lnTo>
                    <a:lnTo>
                      <a:pt x="66" y="38"/>
                    </a:lnTo>
                    <a:lnTo>
                      <a:pt x="54" y="54"/>
                    </a:lnTo>
                    <a:lnTo>
                      <a:pt x="43" y="74"/>
                    </a:lnTo>
                    <a:lnTo>
                      <a:pt x="33" y="92"/>
                    </a:lnTo>
                    <a:lnTo>
                      <a:pt x="23" y="110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0" name="任意多边形 22558"/>
              <p:cNvSpPr/>
              <p:nvPr/>
            </p:nvSpPr>
            <p:spPr>
              <a:xfrm>
                <a:off x="2764" y="2300"/>
                <a:ext cx="68" cy="86"/>
              </a:xfrm>
              <a:custGeom>
                <a:avLst/>
                <a:gdLst/>
                <a:ahLst/>
                <a:cxnLst/>
                <a:pathLst>
                  <a:path w="128" h="187">
                    <a:moveTo>
                      <a:pt x="5" y="187"/>
                    </a:moveTo>
                    <a:lnTo>
                      <a:pt x="0" y="87"/>
                    </a:lnTo>
                    <a:lnTo>
                      <a:pt x="2" y="85"/>
                    </a:lnTo>
                    <a:lnTo>
                      <a:pt x="5" y="79"/>
                    </a:lnTo>
                    <a:lnTo>
                      <a:pt x="11" y="72"/>
                    </a:lnTo>
                    <a:lnTo>
                      <a:pt x="18" y="62"/>
                    </a:lnTo>
                    <a:lnTo>
                      <a:pt x="28" y="51"/>
                    </a:lnTo>
                    <a:lnTo>
                      <a:pt x="39" y="41"/>
                    </a:lnTo>
                    <a:lnTo>
                      <a:pt x="51" y="31"/>
                    </a:lnTo>
                    <a:lnTo>
                      <a:pt x="64" y="23"/>
                    </a:lnTo>
                    <a:lnTo>
                      <a:pt x="128" y="0"/>
                    </a:lnTo>
                    <a:lnTo>
                      <a:pt x="123" y="54"/>
                    </a:lnTo>
                    <a:lnTo>
                      <a:pt x="5" y="18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1" name="任意多边形 22559"/>
              <p:cNvSpPr/>
              <p:nvPr/>
            </p:nvSpPr>
            <p:spPr>
              <a:xfrm>
                <a:off x="2720" y="2427"/>
                <a:ext cx="78" cy="40"/>
              </a:xfrm>
              <a:custGeom>
                <a:avLst/>
                <a:gdLst/>
                <a:ahLst/>
                <a:cxnLst/>
                <a:pathLst>
                  <a:path w="146" h="87">
                    <a:moveTo>
                      <a:pt x="51" y="0"/>
                    </a:moveTo>
                    <a:lnTo>
                      <a:pt x="146" y="15"/>
                    </a:lnTo>
                    <a:lnTo>
                      <a:pt x="144" y="18"/>
                    </a:lnTo>
                    <a:lnTo>
                      <a:pt x="136" y="25"/>
                    </a:lnTo>
                    <a:lnTo>
                      <a:pt x="125" y="34"/>
                    </a:lnTo>
                    <a:lnTo>
                      <a:pt x="110" y="46"/>
                    </a:lnTo>
                    <a:lnTo>
                      <a:pt x="89" y="59"/>
                    </a:lnTo>
                    <a:lnTo>
                      <a:pt x="64" y="71"/>
                    </a:lnTo>
                    <a:lnTo>
                      <a:pt x="34" y="80"/>
                    </a:lnTo>
                    <a:lnTo>
                      <a:pt x="0" y="8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362" name="组合 22560"/>
            <p:cNvGrpSpPr/>
            <p:nvPr/>
          </p:nvGrpSpPr>
          <p:grpSpPr>
            <a:xfrm>
              <a:off x="4422" y="1609"/>
              <a:ext cx="517" cy="415"/>
              <a:chOff x="1872" y="2017"/>
              <a:chExt cx="586" cy="463"/>
            </a:xfrm>
          </p:grpSpPr>
          <p:sp>
            <p:nvSpPr>
              <p:cNvPr id="14363" name="任意多边形 22561"/>
              <p:cNvSpPr/>
              <p:nvPr/>
            </p:nvSpPr>
            <p:spPr>
              <a:xfrm>
                <a:off x="1872" y="2229"/>
                <a:ext cx="214" cy="211"/>
              </a:xfrm>
              <a:custGeom>
                <a:avLst/>
                <a:gdLst/>
                <a:ahLst/>
                <a:cxnLst/>
                <a:pathLst>
                  <a:path w="399" h="458">
                    <a:moveTo>
                      <a:pt x="399" y="458"/>
                    </a:moveTo>
                    <a:lnTo>
                      <a:pt x="399" y="448"/>
                    </a:lnTo>
                    <a:lnTo>
                      <a:pt x="396" y="422"/>
                    </a:lnTo>
                    <a:lnTo>
                      <a:pt x="391" y="382"/>
                    </a:lnTo>
                    <a:lnTo>
                      <a:pt x="383" y="333"/>
                    </a:lnTo>
                    <a:lnTo>
                      <a:pt x="369" y="279"/>
                    </a:lnTo>
                    <a:lnTo>
                      <a:pt x="353" y="225"/>
                    </a:lnTo>
                    <a:lnTo>
                      <a:pt x="328" y="174"/>
                    </a:lnTo>
                    <a:lnTo>
                      <a:pt x="299" y="130"/>
                    </a:lnTo>
                    <a:lnTo>
                      <a:pt x="297" y="128"/>
                    </a:lnTo>
                    <a:lnTo>
                      <a:pt x="294" y="120"/>
                    </a:lnTo>
                    <a:lnTo>
                      <a:pt x="286" y="110"/>
                    </a:lnTo>
                    <a:lnTo>
                      <a:pt x="276" y="97"/>
                    </a:lnTo>
                    <a:lnTo>
                      <a:pt x="263" y="82"/>
                    </a:lnTo>
                    <a:lnTo>
                      <a:pt x="245" y="68"/>
                    </a:lnTo>
                    <a:lnTo>
                      <a:pt x="223" y="51"/>
                    </a:lnTo>
                    <a:lnTo>
                      <a:pt x="199" y="35"/>
                    </a:lnTo>
                    <a:lnTo>
                      <a:pt x="194" y="33"/>
                    </a:lnTo>
                    <a:lnTo>
                      <a:pt x="179" y="28"/>
                    </a:lnTo>
                    <a:lnTo>
                      <a:pt x="156" y="22"/>
                    </a:lnTo>
                    <a:lnTo>
                      <a:pt x="130" y="13"/>
                    </a:lnTo>
                    <a:lnTo>
                      <a:pt x="99" y="7"/>
                    </a:lnTo>
                    <a:lnTo>
                      <a:pt x="66" y="2"/>
                    </a:lnTo>
                    <a:lnTo>
                      <a:pt x="33" y="0"/>
                    </a:lnTo>
                    <a:lnTo>
                      <a:pt x="2" y="2"/>
                    </a:lnTo>
                    <a:lnTo>
                      <a:pt x="0" y="23"/>
                    </a:lnTo>
                    <a:lnTo>
                      <a:pt x="0" y="74"/>
                    </a:lnTo>
                    <a:lnTo>
                      <a:pt x="7" y="136"/>
                    </a:lnTo>
                    <a:lnTo>
                      <a:pt x="25" y="194"/>
                    </a:lnTo>
                    <a:lnTo>
                      <a:pt x="27" y="197"/>
                    </a:lnTo>
                    <a:lnTo>
                      <a:pt x="32" y="207"/>
                    </a:lnTo>
                    <a:lnTo>
                      <a:pt x="40" y="222"/>
                    </a:lnTo>
                    <a:lnTo>
                      <a:pt x="51" y="241"/>
                    </a:lnTo>
                    <a:lnTo>
                      <a:pt x="69" y="263"/>
                    </a:lnTo>
                    <a:lnTo>
                      <a:pt x="91" y="287"/>
                    </a:lnTo>
                    <a:lnTo>
                      <a:pt x="118" y="314"/>
                    </a:lnTo>
                    <a:lnTo>
                      <a:pt x="153" y="340"/>
                    </a:lnTo>
                    <a:lnTo>
                      <a:pt x="158" y="343"/>
                    </a:lnTo>
                    <a:lnTo>
                      <a:pt x="174" y="351"/>
                    </a:lnTo>
                    <a:lnTo>
                      <a:pt x="199" y="364"/>
                    </a:lnTo>
                    <a:lnTo>
                      <a:pt x="230" y="381"/>
                    </a:lnTo>
                    <a:lnTo>
                      <a:pt x="268" y="401"/>
                    </a:lnTo>
                    <a:lnTo>
                      <a:pt x="309" y="420"/>
                    </a:lnTo>
                    <a:lnTo>
                      <a:pt x="353" y="440"/>
                    </a:lnTo>
                    <a:lnTo>
                      <a:pt x="399" y="458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4" name="任意多边形 22562"/>
              <p:cNvSpPr/>
              <p:nvPr/>
            </p:nvSpPr>
            <p:spPr>
              <a:xfrm>
                <a:off x="1958" y="2367"/>
                <a:ext cx="106" cy="48"/>
              </a:xfrm>
              <a:custGeom>
                <a:avLst/>
                <a:gdLst/>
                <a:ahLst/>
                <a:cxnLst/>
                <a:pathLst>
                  <a:path w="197" h="105">
                    <a:moveTo>
                      <a:pt x="197" y="105"/>
                    </a:moveTo>
                    <a:lnTo>
                      <a:pt x="195" y="102"/>
                    </a:lnTo>
                    <a:lnTo>
                      <a:pt x="190" y="95"/>
                    </a:lnTo>
                    <a:lnTo>
                      <a:pt x="182" y="85"/>
                    </a:lnTo>
                    <a:lnTo>
                      <a:pt x="171" y="70"/>
                    </a:lnTo>
                    <a:lnTo>
                      <a:pt x="158" y="54"/>
                    </a:lnTo>
                    <a:lnTo>
                      <a:pt x="143" y="38"/>
                    </a:lnTo>
                    <a:lnTo>
                      <a:pt x="126" y="18"/>
                    </a:lnTo>
                    <a:lnTo>
                      <a:pt x="110" y="0"/>
                    </a:lnTo>
                    <a:lnTo>
                      <a:pt x="0" y="0"/>
                    </a:lnTo>
                    <a:lnTo>
                      <a:pt x="5" y="3"/>
                    </a:lnTo>
                    <a:lnTo>
                      <a:pt x="17" y="10"/>
                    </a:lnTo>
                    <a:lnTo>
                      <a:pt x="36" y="23"/>
                    </a:lnTo>
                    <a:lnTo>
                      <a:pt x="61" y="38"/>
                    </a:lnTo>
                    <a:lnTo>
                      <a:pt x="90" y="54"/>
                    </a:lnTo>
                    <a:lnTo>
                      <a:pt x="125" y="70"/>
                    </a:lnTo>
                    <a:lnTo>
                      <a:pt x="159" y="88"/>
                    </a:lnTo>
                    <a:lnTo>
                      <a:pt x="197" y="105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5" name="任意多边形 22563"/>
              <p:cNvSpPr/>
              <p:nvPr/>
            </p:nvSpPr>
            <p:spPr>
              <a:xfrm>
                <a:off x="1907" y="2322"/>
                <a:ext cx="94" cy="24"/>
              </a:xfrm>
              <a:custGeom>
                <a:avLst/>
                <a:gdLst/>
                <a:ahLst/>
                <a:cxnLst/>
                <a:pathLst>
                  <a:path w="174" h="51">
                    <a:moveTo>
                      <a:pt x="174" y="51"/>
                    </a:moveTo>
                    <a:lnTo>
                      <a:pt x="136" y="0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10" y="13"/>
                    </a:lnTo>
                    <a:lnTo>
                      <a:pt x="23" y="26"/>
                    </a:lnTo>
                    <a:lnTo>
                      <a:pt x="46" y="46"/>
                    </a:lnTo>
                    <a:lnTo>
                      <a:pt x="174" y="5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6" name="任意多边形 22564"/>
              <p:cNvSpPr/>
              <p:nvPr/>
            </p:nvSpPr>
            <p:spPr>
              <a:xfrm>
                <a:off x="1891" y="2287"/>
                <a:ext cx="75" cy="19"/>
              </a:xfrm>
              <a:custGeom>
                <a:avLst/>
                <a:gdLst/>
                <a:ahLst/>
                <a:cxnLst/>
                <a:pathLst>
                  <a:path w="140" h="41">
                    <a:moveTo>
                      <a:pt x="140" y="41"/>
                    </a:moveTo>
                    <a:lnTo>
                      <a:pt x="10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5" y="20"/>
                    </a:lnTo>
                    <a:lnTo>
                      <a:pt x="17" y="36"/>
                    </a:lnTo>
                    <a:lnTo>
                      <a:pt x="140" y="4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7" name="任意多边形 22565"/>
              <p:cNvSpPr/>
              <p:nvPr/>
            </p:nvSpPr>
            <p:spPr>
              <a:xfrm>
                <a:off x="1929" y="2243"/>
                <a:ext cx="64" cy="54"/>
              </a:xfrm>
              <a:custGeom>
                <a:avLst/>
                <a:gdLst/>
                <a:ahLst/>
                <a:cxnLst/>
                <a:pathLst>
                  <a:path w="118" h="118">
                    <a:moveTo>
                      <a:pt x="23" y="31"/>
                    </a:moveTo>
                    <a:lnTo>
                      <a:pt x="0" y="0"/>
                    </a:lnTo>
                    <a:lnTo>
                      <a:pt x="77" y="36"/>
                    </a:lnTo>
                    <a:lnTo>
                      <a:pt x="84" y="43"/>
                    </a:lnTo>
                    <a:lnTo>
                      <a:pt x="98" y="59"/>
                    </a:lnTo>
                    <a:lnTo>
                      <a:pt x="112" y="85"/>
                    </a:lnTo>
                    <a:lnTo>
                      <a:pt x="118" y="118"/>
                    </a:lnTo>
                    <a:lnTo>
                      <a:pt x="23" y="3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8" name="任意多边形 22566"/>
              <p:cNvSpPr/>
              <p:nvPr/>
            </p:nvSpPr>
            <p:spPr>
              <a:xfrm>
                <a:off x="1998" y="2294"/>
                <a:ext cx="42" cy="56"/>
              </a:xfrm>
              <a:custGeom>
                <a:avLst/>
                <a:gdLst/>
                <a:ahLst/>
                <a:cxnLst/>
                <a:pathLst>
                  <a:path w="77" h="123">
                    <a:moveTo>
                      <a:pt x="0" y="36"/>
                    </a:moveTo>
                    <a:lnTo>
                      <a:pt x="18" y="0"/>
                    </a:lnTo>
                    <a:lnTo>
                      <a:pt x="20" y="1"/>
                    </a:lnTo>
                    <a:lnTo>
                      <a:pt x="25" y="3"/>
                    </a:lnTo>
                    <a:lnTo>
                      <a:pt x="31" y="10"/>
                    </a:lnTo>
                    <a:lnTo>
                      <a:pt x="39" y="16"/>
                    </a:lnTo>
                    <a:lnTo>
                      <a:pt x="48" y="28"/>
                    </a:lnTo>
                    <a:lnTo>
                      <a:pt x="57" y="42"/>
                    </a:lnTo>
                    <a:lnTo>
                      <a:pt x="67" y="60"/>
                    </a:lnTo>
                    <a:lnTo>
                      <a:pt x="77" y="82"/>
                    </a:lnTo>
                    <a:lnTo>
                      <a:pt x="64" y="123"/>
                    </a:lnTo>
                    <a:lnTo>
                      <a:pt x="62" y="119"/>
                    </a:lnTo>
                    <a:lnTo>
                      <a:pt x="57" y="111"/>
                    </a:lnTo>
                    <a:lnTo>
                      <a:pt x="49" y="100"/>
                    </a:lnTo>
                    <a:lnTo>
                      <a:pt x="41" y="87"/>
                    </a:lnTo>
                    <a:lnTo>
                      <a:pt x="30" y="72"/>
                    </a:lnTo>
                    <a:lnTo>
                      <a:pt x="20" y="57"/>
                    </a:lnTo>
                    <a:lnTo>
                      <a:pt x="10" y="44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69" name="任意多边形 22567"/>
              <p:cNvSpPr/>
              <p:nvPr/>
            </p:nvSpPr>
            <p:spPr>
              <a:xfrm>
                <a:off x="2047" y="2348"/>
                <a:ext cx="20" cy="42"/>
              </a:xfrm>
              <a:custGeom>
                <a:avLst/>
                <a:gdLst/>
                <a:ahLst/>
                <a:cxnLst/>
                <a:pathLst>
                  <a:path w="38" h="90">
                    <a:moveTo>
                      <a:pt x="0" y="31"/>
                    </a:moveTo>
                    <a:lnTo>
                      <a:pt x="10" y="0"/>
                    </a:lnTo>
                    <a:lnTo>
                      <a:pt x="38" y="9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0" name="任意多边形 22568"/>
              <p:cNvSpPr/>
              <p:nvPr/>
            </p:nvSpPr>
            <p:spPr>
              <a:xfrm>
                <a:off x="2137" y="2360"/>
                <a:ext cx="28" cy="47"/>
              </a:xfrm>
              <a:custGeom>
                <a:avLst/>
                <a:gdLst/>
                <a:ahLst/>
                <a:cxnLst/>
                <a:pathLst>
                  <a:path w="51" h="102">
                    <a:moveTo>
                      <a:pt x="18" y="0"/>
                    </a:moveTo>
                    <a:lnTo>
                      <a:pt x="23" y="7"/>
                    </a:lnTo>
                    <a:lnTo>
                      <a:pt x="33" y="28"/>
                    </a:lnTo>
                    <a:lnTo>
                      <a:pt x="44" y="61"/>
                    </a:lnTo>
                    <a:lnTo>
                      <a:pt x="51" y="102"/>
                    </a:lnTo>
                    <a:lnTo>
                      <a:pt x="0" y="92"/>
                    </a:lnTo>
                    <a:lnTo>
                      <a:pt x="0" y="82"/>
                    </a:lnTo>
                    <a:lnTo>
                      <a:pt x="0" y="57"/>
                    </a:lnTo>
                    <a:lnTo>
                      <a:pt x="5" y="2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1" name="任意多边形 22569"/>
              <p:cNvSpPr/>
              <p:nvPr/>
            </p:nvSpPr>
            <p:spPr>
              <a:xfrm>
                <a:off x="2135" y="2417"/>
                <a:ext cx="42" cy="59"/>
              </a:xfrm>
              <a:custGeom>
                <a:avLst/>
                <a:gdLst/>
                <a:ahLst/>
                <a:cxnLst/>
                <a:pathLst>
                  <a:path w="79" h="128">
                    <a:moveTo>
                      <a:pt x="0" y="0"/>
                    </a:moveTo>
                    <a:lnTo>
                      <a:pt x="64" y="23"/>
                    </a:lnTo>
                    <a:lnTo>
                      <a:pt x="79" y="128"/>
                    </a:lnTo>
                    <a:lnTo>
                      <a:pt x="77" y="128"/>
                    </a:lnTo>
                    <a:lnTo>
                      <a:pt x="71" y="125"/>
                    </a:lnTo>
                    <a:lnTo>
                      <a:pt x="63" y="118"/>
                    </a:lnTo>
                    <a:lnTo>
                      <a:pt x="53" y="107"/>
                    </a:lnTo>
                    <a:lnTo>
                      <a:pt x="40" y="90"/>
                    </a:lnTo>
                    <a:lnTo>
                      <a:pt x="27" y="69"/>
                    </a:lnTo>
                    <a:lnTo>
                      <a:pt x="13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2" name="任意多边形 22570"/>
              <p:cNvSpPr/>
              <p:nvPr/>
            </p:nvSpPr>
            <p:spPr>
              <a:xfrm>
                <a:off x="2197" y="2407"/>
                <a:ext cx="38" cy="73"/>
              </a:xfrm>
              <a:custGeom>
                <a:avLst/>
                <a:gdLst/>
                <a:ahLst/>
                <a:cxnLst/>
                <a:pathLst>
                  <a:path w="72" h="159">
                    <a:moveTo>
                      <a:pt x="0" y="159"/>
                    </a:moveTo>
                    <a:lnTo>
                      <a:pt x="0" y="44"/>
                    </a:lnTo>
                    <a:lnTo>
                      <a:pt x="72" y="0"/>
                    </a:lnTo>
                    <a:lnTo>
                      <a:pt x="69" y="5"/>
                    </a:lnTo>
                    <a:lnTo>
                      <a:pt x="61" y="19"/>
                    </a:lnTo>
                    <a:lnTo>
                      <a:pt x="49" y="39"/>
                    </a:lnTo>
                    <a:lnTo>
                      <a:pt x="36" y="64"/>
                    </a:lnTo>
                    <a:lnTo>
                      <a:pt x="23" y="90"/>
                    </a:lnTo>
                    <a:lnTo>
                      <a:pt x="12" y="116"/>
                    </a:lnTo>
                    <a:lnTo>
                      <a:pt x="3" y="141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3" name="任意多边形 22571"/>
              <p:cNvSpPr/>
              <p:nvPr/>
            </p:nvSpPr>
            <p:spPr>
              <a:xfrm>
                <a:off x="2174" y="2369"/>
                <a:ext cx="39" cy="44"/>
              </a:xfrm>
              <a:custGeom>
                <a:avLst/>
                <a:gdLst/>
                <a:ahLst/>
                <a:cxnLst/>
                <a:pathLst>
                  <a:path w="72" h="95">
                    <a:moveTo>
                      <a:pt x="26" y="95"/>
                    </a:moveTo>
                    <a:lnTo>
                      <a:pt x="0" y="0"/>
                    </a:lnTo>
                    <a:lnTo>
                      <a:pt x="3" y="1"/>
                    </a:lnTo>
                    <a:lnTo>
                      <a:pt x="10" y="6"/>
                    </a:lnTo>
                    <a:lnTo>
                      <a:pt x="20" y="13"/>
                    </a:lnTo>
                    <a:lnTo>
                      <a:pt x="31" y="23"/>
                    </a:lnTo>
                    <a:lnTo>
                      <a:pt x="44" y="33"/>
                    </a:lnTo>
                    <a:lnTo>
                      <a:pt x="56" y="42"/>
                    </a:lnTo>
                    <a:lnTo>
                      <a:pt x="66" y="51"/>
                    </a:lnTo>
                    <a:lnTo>
                      <a:pt x="72" y="59"/>
                    </a:lnTo>
                    <a:lnTo>
                      <a:pt x="26" y="95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4" name="任意多边形 22572"/>
              <p:cNvSpPr/>
              <p:nvPr/>
            </p:nvSpPr>
            <p:spPr>
              <a:xfrm>
                <a:off x="1886" y="2247"/>
                <a:ext cx="46" cy="29"/>
              </a:xfrm>
              <a:custGeom>
                <a:avLst/>
                <a:gdLst/>
                <a:ahLst/>
                <a:cxnLst/>
                <a:pathLst>
                  <a:path w="85" h="64">
                    <a:moveTo>
                      <a:pt x="85" y="56"/>
                    </a:moveTo>
                    <a:lnTo>
                      <a:pt x="83" y="54"/>
                    </a:lnTo>
                    <a:lnTo>
                      <a:pt x="78" y="49"/>
                    </a:lnTo>
                    <a:lnTo>
                      <a:pt x="72" y="43"/>
                    </a:lnTo>
                    <a:lnTo>
                      <a:pt x="62" y="33"/>
                    </a:lnTo>
                    <a:lnTo>
                      <a:pt x="50" y="25"/>
                    </a:lnTo>
                    <a:lnTo>
                      <a:pt x="39" y="15"/>
                    </a:lnTo>
                    <a:lnTo>
                      <a:pt x="26" y="7"/>
                    </a:lnTo>
                    <a:lnTo>
                      <a:pt x="11" y="0"/>
                    </a:lnTo>
                    <a:lnTo>
                      <a:pt x="8" y="7"/>
                    </a:lnTo>
                    <a:lnTo>
                      <a:pt x="3" y="21"/>
                    </a:lnTo>
                    <a:lnTo>
                      <a:pt x="0" y="43"/>
                    </a:lnTo>
                    <a:lnTo>
                      <a:pt x="8" y="64"/>
                    </a:lnTo>
                    <a:lnTo>
                      <a:pt x="85" y="56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5" name="任意多边形 22573"/>
              <p:cNvSpPr/>
              <p:nvPr/>
            </p:nvSpPr>
            <p:spPr>
              <a:xfrm>
                <a:off x="2275" y="2321"/>
                <a:ext cx="117" cy="46"/>
              </a:xfrm>
              <a:custGeom>
                <a:avLst/>
                <a:gdLst/>
                <a:ahLst/>
                <a:cxnLst/>
                <a:pathLst>
                  <a:path w="218" h="100">
                    <a:moveTo>
                      <a:pt x="218" y="95"/>
                    </a:moveTo>
                    <a:lnTo>
                      <a:pt x="113" y="0"/>
                    </a:lnTo>
                    <a:lnTo>
                      <a:pt x="112" y="1"/>
                    </a:lnTo>
                    <a:lnTo>
                      <a:pt x="105" y="8"/>
                    </a:lnTo>
                    <a:lnTo>
                      <a:pt x="97" y="16"/>
                    </a:lnTo>
                    <a:lnTo>
                      <a:pt x="84" y="26"/>
                    </a:lnTo>
                    <a:lnTo>
                      <a:pt x="67" y="38"/>
                    </a:lnTo>
                    <a:lnTo>
                      <a:pt x="48" y="47"/>
                    </a:lnTo>
                    <a:lnTo>
                      <a:pt x="26" y="57"/>
                    </a:lnTo>
                    <a:lnTo>
                      <a:pt x="0" y="64"/>
                    </a:lnTo>
                    <a:lnTo>
                      <a:pt x="0" y="65"/>
                    </a:lnTo>
                    <a:lnTo>
                      <a:pt x="3" y="67"/>
                    </a:lnTo>
                    <a:lnTo>
                      <a:pt x="8" y="70"/>
                    </a:lnTo>
                    <a:lnTo>
                      <a:pt x="18" y="75"/>
                    </a:lnTo>
                    <a:lnTo>
                      <a:pt x="30" y="80"/>
                    </a:lnTo>
                    <a:lnTo>
                      <a:pt x="48" y="85"/>
                    </a:lnTo>
                    <a:lnTo>
                      <a:pt x="71" y="90"/>
                    </a:lnTo>
                    <a:lnTo>
                      <a:pt x="100" y="95"/>
                    </a:lnTo>
                    <a:lnTo>
                      <a:pt x="103" y="95"/>
                    </a:lnTo>
                    <a:lnTo>
                      <a:pt x="113" y="97"/>
                    </a:lnTo>
                    <a:lnTo>
                      <a:pt x="126" y="98"/>
                    </a:lnTo>
                    <a:lnTo>
                      <a:pt x="144" y="98"/>
                    </a:lnTo>
                    <a:lnTo>
                      <a:pt x="163" y="100"/>
                    </a:lnTo>
                    <a:lnTo>
                      <a:pt x="182" y="100"/>
                    </a:lnTo>
                    <a:lnTo>
                      <a:pt x="202" y="98"/>
                    </a:lnTo>
                    <a:lnTo>
                      <a:pt x="218" y="95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6" name="任意多边形 22574"/>
              <p:cNvSpPr/>
              <p:nvPr/>
            </p:nvSpPr>
            <p:spPr>
              <a:xfrm>
                <a:off x="2188" y="2275"/>
                <a:ext cx="128" cy="58"/>
              </a:xfrm>
              <a:custGeom>
                <a:avLst/>
                <a:gdLst/>
                <a:ahLst/>
                <a:cxnLst/>
                <a:pathLst>
                  <a:path w="238" h="126">
                    <a:moveTo>
                      <a:pt x="238" y="82"/>
                    </a:moveTo>
                    <a:lnTo>
                      <a:pt x="123" y="126"/>
                    </a:lnTo>
                    <a:lnTo>
                      <a:pt x="120" y="124"/>
                    </a:lnTo>
                    <a:lnTo>
                      <a:pt x="112" y="118"/>
                    </a:lnTo>
                    <a:lnTo>
                      <a:pt x="99" y="108"/>
                    </a:lnTo>
                    <a:lnTo>
                      <a:pt x="82" y="95"/>
                    </a:lnTo>
                    <a:lnTo>
                      <a:pt x="64" y="77"/>
                    </a:lnTo>
                    <a:lnTo>
                      <a:pt x="43" y="56"/>
                    </a:lnTo>
                    <a:lnTo>
                      <a:pt x="22" y="29"/>
                    </a:lnTo>
                    <a:lnTo>
                      <a:pt x="0" y="0"/>
                    </a:lnTo>
                    <a:lnTo>
                      <a:pt x="210" y="21"/>
                    </a:lnTo>
                    <a:lnTo>
                      <a:pt x="238" y="8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7" name="任意多边形 22575"/>
              <p:cNvSpPr/>
              <p:nvPr/>
            </p:nvSpPr>
            <p:spPr>
              <a:xfrm>
                <a:off x="2169" y="2203"/>
                <a:ext cx="110" cy="61"/>
              </a:xfrm>
              <a:custGeom>
                <a:avLst/>
                <a:gdLst/>
                <a:ahLst/>
                <a:cxnLst/>
                <a:pathLst>
                  <a:path w="206" h="133">
                    <a:moveTo>
                      <a:pt x="206" y="133"/>
                    </a:moveTo>
                    <a:lnTo>
                      <a:pt x="116" y="18"/>
                    </a:lnTo>
                    <a:lnTo>
                      <a:pt x="1" y="0"/>
                    </a:lnTo>
                    <a:lnTo>
                      <a:pt x="0" y="10"/>
                    </a:lnTo>
                    <a:lnTo>
                      <a:pt x="0" y="34"/>
                    </a:lnTo>
                    <a:lnTo>
                      <a:pt x="6" y="69"/>
                    </a:lnTo>
                    <a:lnTo>
                      <a:pt x="24" y="110"/>
                    </a:lnTo>
                    <a:lnTo>
                      <a:pt x="206" y="13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8" name="任意多边形 22576"/>
              <p:cNvSpPr/>
              <p:nvPr/>
            </p:nvSpPr>
            <p:spPr>
              <a:xfrm>
                <a:off x="2158" y="2122"/>
                <a:ext cx="53" cy="62"/>
              </a:xfrm>
              <a:custGeom>
                <a:avLst/>
                <a:gdLst/>
                <a:ahLst/>
                <a:cxnLst/>
                <a:pathLst>
                  <a:path w="98" h="136">
                    <a:moveTo>
                      <a:pt x="98" y="136"/>
                    </a:moveTo>
                    <a:lnTo>
                      <a:pt x="13" y="0"/>
                    </a:lnTo>
                    <a:lnTo>
                      <a:pt x="10" y="11"/>
                    </a:lnTo>
                    <a:lnTo>
                      <a:pt x="3" y="38"/>
                    </a:lnTo>
                    <a:lnTo>
                      <a:pt x="0" y="75"/>
                    </a:lnTo>
                    <a:lnTo>
                      <a:pt x="3" y="113"/>
                    </a:lnTo>
                    <a:lnTo>
                      <a:pt x="5" y="115"/>
                    </a:lnTo>
                    <a:lnTo>
                      <a:pt x="8" y="118"/>
                    </a:lnTo>
                    <a:lnTo>
                      <a:pt x="15" y="121"/>
                    </a:lnTo>
                    <a:lnTo>
                      <a:pt x="25" y="126"/>
                    </a:lnTo>
                    <a:lnTo>
                      <a:pt x="36" y="131"/>
                    </a:lnTo>
                    <a:lnTo>
                      <a:pt x="52" y="134"/>
                    </a:lnTo>
                    <a:lnTo>
                      <a:pt x="74" y="136"/>
                    </a:lnTo>
                    <a:lnTo>
                      <a:pt x="98" y="136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79" name="任意多边形 22577"/>
              <p:cNvSpPr/>
              <p:nvPr/>
            </p:nvSpPr>
            <p:spPr>
              <a:xfrm>
                <a:off x="2165" y="2088"/>
                <a:ext cx="85" cy="102"/>
              </a:xfrm>
              <a:custGeom>
                <a:avLst/>
                <a:gdLst/>
                <a:ahLst/>
                <a:cxnLst/>
                <a:pathLst>
                  <a:path w="159" h="223">
                    <a:moveTo>
                      <a:pt x="149" y="22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20" y="7"/>
                    </a:lnTo>
                    <a:lnTo>
                      <a:pt x="41" y="15"/>
                    </a:lnTo>
                    <a:lnTo>
                      <a:pt x="67" y="25"/>
                    </a:lnTo>
                    <a:lnTo>
                      <a:pt x="95" y="36"/>
                    </a:lnTo>
                    <a:lnTo>
                      <a:pt x="120" y="49"/>
                    </a:lnTo>
                    <a:lnTo>
                      <a:pt x="143" y="64"/>
                    </a:lnTo>
                    <a:lnTo>
                      <a:pt x="159" y="79"/>
                    </a:lnTo>
                    <a:lnTo>
                      <a:pt x="159" y="90"/>
                    </a:lnTo>
                    <a:lnTo>
                      <a:pt x="158" y="120"/>
                    </a:lnTo>
                    <a:lnTo>
                      <a:pt x="154" y="166"/>
                    </a:lnTo>
                    <a:lnTo>
                      <a:pt x="149" y="22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0" name="任意多边形 22578"/>
              <p:cNvSpPr/>
              <p:nvPr/>
            </p:nvSpPr>
            <p:spPr>
              <a:xfrm>
                <a:off x="2263" y="2138"/>
                <a:ext cx="58" cy="119"/>
              </a:xfrm>
              <a:custGeom>
                <a:avLst/>
                <a:gdLst/>
                <a:ahLst/>
                <a:cxnLst/>
                <a:pathLst>
                  <a:path w="108" h="259">
                    <a:moveTo>
                      <a:pt x="0" y="169"/>
                    </a:moveTo>
                    <a:lnTo>
                      <a:pt x="23" y="0"/>
                    </a:lnTo>
                    <a:lnTo>
                      <a:pt x="25" y="2"/>
                    </a:lnTo>
                    <a:lnTo>
                      <a:pt x="31" y="5"/>
                    </a:lnTo>
                    <a:lnTo>
                      <a:pt x="41" y="13"/>
                    </a:lnTo>
                    <a:lnTo>
                      <a:pt x="53" y="23"/>
                    </a:lnTo>
                    <a:lnTo>
                      <a:pt x="66" y="36"/>
                    </a:lnTo>
                    <a:lnTo>
                      <a:pt x="81" y="52"/>
                    </a:lnTo>
                    <a:lnTo>
                      <a:pt x="94" y="72"/>
                    </a:lnTo>
                    <a:lnTo>
                      <a:pt x="108" y="95"/>
                    </a:lnTo>
                    <a:lnTo>
                      <a:pt x="67" y="259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1" name="任意多边形 22579"/>
              <p:cNvSpPr/>
              <p:nvPr/>
            </p:nvSpPr>
            <p:spPr>
              <a:xfrm>
                <a:off x="2321" y="2214"/>
                <a:ext cx="88" cy="134"/>
              </a:xfrm>
              <a:custGeom>
                <a:avLst/>
                <a:gdLst/>
                <a:ahLst/>
                <a:cxnLst/>
                <a:pathLst>
                  <a:path w="164" h="292">
                    <a:moveTo>
                      <a:pt x="0" y="136"/>
                    </a:moveTo>
                    <a:lnTo>
                      <a:pt x="28" y="0"/>
                    </a:lnTo>
                    <a:lnTo>
                      <a:pt x="33" y="6"/>
                    </a:lnTo>
                    <a:lnTo>
                      <a:pt x="43" y="26"/>
                    </a:lnTo>
                    <a:lnTo>
                      <a:pt x="61" y="56"/>
                    </a:lnTo>
                    <a:lnTo>
                      <a:pt x="81" y="93"/>
                    </a:lnTo>
                    <a:lnTo>
                      <a:pt x="104" y="138"/>
                    </a:lnTo>
                    <a:lnTo>
                      <a:pt x="125" y="184"/>
                    </a:lnTo>
                    <a:lnTo>
                      <a:pt x="146" y="231"/>
                    </a:lnTo>
                    <a:lnTo>
                      <a:pt x="164" y="277"/>
                    </a:lnTo>
                    <a:lnTo>
                      <a:pt x="164" y="292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2" name="任意多边形 22580"/>
              <p:cNvSpPr/>
              <p:nvPr/>
            </p:nvSpPr>
            <p:spPr>
              <a:xfrm>
                <a:off x="2255" y="2052"/>
                <a:ext cx="83" cy="44"/>
              </a:xfrm>
              <a:custGeom>
                <a:avLst/>
                <a:gdLst/>
                <a:ahLst/>
                <a:cxnLst/>
                <a:pathLst>
                  <a:path w="156" h="95">
                    <a:moveTo>
                      <a:pt x="156" y="95"/>
                    </a:moveTo>
                    <a:lnTo>
                      <a:pt x="105" y="5"/>
                    </a:lnTo>
                    <a:lnTo>
                      <a:pt x="0" y="0"/>
                    </a:lnTo>
                    <a:lnTo>
                      <a:pt x="4" y="3"/>
                    </a:lnTo>
                    <a:lnTo>
                      <a:pt x="13" y="13"/>
                    </a:lnTo>
                    <a:lnTo>
                      <a:pt x="30" y="25"/>
                    </a:lnTo>
                    <a:lnTo>
                      <a:pt x="50" y="41"/>
                    </a:lnTo>
                    <a:lnTo>
                      <a:pt x="73" y="57"/>
                    </a:lnTo>
                    <a:lnTo>
                      <a:pt x="99" y="72"/>
                    </a:lnTo>
                    <a:lnTo>
                      <a:pt x="127" y="85"/>
                    </a:lnTo>
                    <a:lnTo>
                      <a:pt x="156" y="95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3" name="任意多边形 22581"/>
              <p:cNvSpPr/>
              <p:nvPr/>
            </p:nvSpPr>
            <p:spPr>
              <a:xfrm>
                <a:off x="2385" y="2170"/>
                <a:ext cx="63" cy="130"/>
              </a:xfrm>
              <a:custGeom>
                <a:avLst/>
                <a:gdLst/>
                <a:ahLst/>
                <a:cxnLst/>
                <a:pathLst>
                  <a:path w="117" h="282">
                    <a:moveTo>
                      <a:pt x="117" y="282"/>
                    </a:moveTo>
                    <a:lnTo>
                      <a:pt x="104" y="105"/>
                    </a:lnTo>
                    <a:lnTo>
                      <a:pt x="8" y="0"/>
                    </a:lnTo>
                    <a:lnTo>
                      <a:pt x="7" y="15"/>
                    </a:lnTo>
                    <a:lnTo>
                      <a:pt x="3" y="49"/>
                    </a:lnTo>
                    <a:lnTo>
                      <a:pt x="0" y="92"/>
                    </a:lnTo>
                    <a:lnTo>
                      <a:pt x="3" y="126"/>
                    </a:lnTo>
                    <a:lnTo>
                      <a:pt x="117" y="28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4" name="任意多边形 22582"/>
              <p:cNvSpPr/>
              <p:nvPr/>
            </p:nvSpPr>
            <p:spPr>
              <a:xfrm>
                <a:off x="2399" y="2100"/>
                <a:ext cx="53" cy="84"/>
              </a:xfrm>
              <a:custGeom>
                <a:avLst/>
                <a:gdLst/>
                <a:ahLst/>
                <a:cxnLst/>
                <a:pathLst>
                  <a:path w="99" h="182">
                    <a:moveTo>
                      <a:pt x="96" y="182"/>
                    </a:moveTo>
                    <a:lnTo>
                      <a:pt x="99" y="110"/>
                    </a:lnTo>
                    <a:lnTo>
                      <a:pt x="33" y="0"/>
                    </a:lnTo>
                    <a:lnTo>
                      <a:pt x="28" y="5"/>
                    </a:lnTo>
                    <a:lnTo>
                      <a:pt x="15" y="23"/>
                    </a:lnTo>
                    <a:lnTo>
                      <a:pt x="4" y="56"/>
                    </a:lnTo>
                    <a:lnTo>
                      <a:pt x="0" y="105"/>
                    </a:lnTo>
                    <a:lnTo>
                      <a:pt x="96" y="18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5" name="任意多边形 22583"/>
              <p:cNvSpPr/>
              <p:nvPr/>
            </p:nvSpPr>
            <p:spPr>
              <a:xfrm>
                <a:off x="2426" y="2017"/>
                <a:ext cx="32" cy="89"/>
              </a:xfrm>
              <a:custGeom>
                <a:avLst/>
                <a:gdLst/>
                <a:ahLst/>
                <a:cxnLst/>
                <a:pathLst>
                  <a:path w="59" h="195">
                    <a:moveTo>
                      <a:pt x="46" y="195"/>
                    </a:moveTo>
                    <a:lnTo>
                      <a:pt x="59" y="0"/>
                    </a:lnTo>
                    <a:lnTo>
                      <a:pt x="57" y="2"/>
                    </a:lnTo>
                    <a:lnTo>
                      <a:pt x="50" y="8"/>
                    </a:lnTo>
                    <a:lnTo>
                      <a:pt x="41" y="18"/>
                    </a:lnTo>
                    <a:lnTo>
                      <a:pt x="31" y="34"/>
                    </a:lnTo>
                    <a:lnTo>
                      <a:pt x="21" y="54"/>
                    </a:lnTo>
                    <a:lnTo>
                      <a:pt x="11" y="80"/>
                    </a:lnTo>
                    <a:lnTo>
                      <a:pt x="3" y="113"/>
                    </a:lnTo>
                    <a:lnTo>
                      <a:pt x="0" y="151"/>
                    </a:lnTo>
                    <a:lnTo>
                      <a:pt x="46" y="195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386" name="组合 22584"/>
            <p:cNvGrpSpPr/>
            <p:nvPr/>
          </p:nvGrpSpPr>
          <p:grpSpPr>
            <a:xfrm>
              <a:off x="4888" y="1781"/>
              <a:ext cx="482" cy="188"/>
              <a:chOff x="2193" y="1920"/>
              <a:chExt cx="546" cy="210"/>
            </a:xfrm>
          </p:grpSpPr>
          <p:sp>
            <p:nvSpPr>
              <p:cNvPr id="14387" name="任意多边形 22585"/>
              <p:cNvSpPr/>
              <p:nvPr/>
            </p:nvSpPr>
            <p:spPr>
              <a:xfrm>
                <a:off x="2193" y="1920"/>
                <a:ext cx="170" cy="199"/>
              </a:xfrm>
              <a:custGeom>
                <a:avLst/>
                <a:gdLst/>
                <a:ahLst/>
                <a:cxnLst/>
                <a:pathLst>
                  <a:path w="316" h="433">
                    <a:moveTo>
                      <a:pt x="316" y="433"/>
                    </a:moveTo>
                    <a:lnTo>
                      <a:pt x="311" y="274"/>
                    </a:lnTo>
                    <a:lnTo>
                      <a:pt x="311" y="269"/>
                    </a:lnTo>
                    <a:lnTo>
                      <a:pt x="310" y="254"/>
                    </a:lnTo>
                    <a:lnTo>
                      <a:pt x="306" y="235"/>
                    </a:lnTo>
                    <a:lnTo>
                      <a:pt x="301" y="208"/>
                    </a:lnTo>
                    <a:lnTo>
                      <a:pt x="295" y="180"/>
                    </a:lnTo>
                    <a:lnTo>
                      <a:pt x="285" y="149"/>
                    </a:lnTo>
                    <a:lnTo>
                      <a:pt x="270" y="121"/>
                    </a:lnTo>
                    <a:lnTo>
                      <a:pt x="252" y="95"/>
                    </a:lnTo>
                    <a:lnTo>
                      <a:pt x="251" y="92"/>
                    </a:lnTo>
                    <a:lnTo>
                      <a:pt x="242" y="85"/>
                    </a:lnTo>
                    <a:lnTo>
                      <a:pt x="231" y="75"/>
                    </a:lnTo>
                    <a:lnTo>
                      <a:pt x="216" y="62"/>
                    </a:lnTo>
                    <a:lnTo>
                      <a:pt x="195" y="49"/>
                    </a:lnTo>
                    <a:lnTo>
                      <a:pt x="172" y="36"/>
                    </a:lnTo>
                    <a:lnTo>
                      <a:pt x="142" y="23"/>
                    </a:lnTo>
                    <a:lnTo>
                      <a:pt x="111" y="13"/>
                    </a:lnTo>
                    <a:lnTo>
                      <a:pt x="11" y="0"/>
                    </a:lnTo>
                    <a:lnTo>
                      <a:pt x="1" y="128"/>
                    </a:lnTo>
                    <a:lnTo>
                      <a:pt x="0" y="143"/>
                    </a:lnTo>
                    <a:lnTo>
                      <a:pt x="1" y="179"/>
                    </a:lnTo>
                    <a:lnTo>
                      <a:pt x="9" y="225"/>
                    </a:lnTo>
                    <a:lnTo>
                      <a:pt x="29" y="269"/>
                    </a:lnTo>
                    <a:lnTo>
                      <a:pt x="32" y="271"/>
                    </a:lnTo>
                    <a:lnTo>
                      <a:pt x="39" y="277"/>
                    </a:lnTo>
                    <a:lnTo>
                      <a:pt x="50" y="287"/>
                    </a:lnTo>
                    <a:lnTo>
                      <a:pt x="67" y="300"/>
                    </a:lnTo>
                    <a:lnTo>
                      <a:pt x="86" y="315"/>
                    </a:lnTo>
                    <a:lnTo>
                      <a:pt x="109" y="331"/>
                    </a:lnTo>
                    <a:lnTo>
                      <a:pt x="136" y="348"/>
                    </a:lnTo>
                    <a:lnTo>
                      <a:pt x="165" y="364"/>
                    </a:lnTo>
                    <a:lnTo>
                      <a:pt x="169" y="366"/>
                    </a:lnTo>
                    <a:lnTo>
                      <a:pt x="180" y="371"/>
                    </a:lnTo>
                    <a:lnTo>
                      <a:pt x="196" y="379"/>
                    </a:lnTo>
                    <a:lnTo>
                      <a:pt x="216" y="389"/>
                    </a:lnTo>
                    <a:lnTo>
                      <a:pt x="241" y="398"/>
                    </a:lnTo>
                    <a:lnTo>
                      <a:pt x="265" y="410"/>
                    </a:lnTo>
                    <a:lnTo>
                      <a:pt x="292" y="421"/>
                    </a:lnTo>
                    <a:lnTo>
                      <a:pt x="316" y="43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8" name="任意多边形 22586"/>
              <p:cNvSpPr/>
              <p:nvPr/>
            </p:nvSpPr>
            <p:spPr>
              <a:xfrm>
                <a:off x="2568" y="1929"/>
                <a:ext cx="171" cy="199"/>
              </a:xfrm>
              <a:custGeom>
                <a:avLst/>
                <a:gdLst/>
                <a:ahLst/>
                <a:cxnLst/>
                <a:pathLst>
                  <a:path w="318" h="431">
                    <a:moveTo>
                      <a:pt x="5" y="431"/>
                    </a:moveTo>
                    <a:lnTo>
                      <a:pt x="10" y="431"/>
                    </a:lnTo>
                    <a:lnTo>
                      <a:pt x="24" y="429"/>
                    </a:lnTo>
                    <a:lnTo>
                      <a:pt x="44" y="428"/>
                    </a:lnTo>
                    <a:lnTo>
                      <a:pt x="70" y="424"/>
                    </a:lnTo>
                    <a:lnTo>
                      <a:pt x="98" y="418"/>
                    </a:lnTo>
                    <a:lnTo>
                      <a:pt x="126" y="408"/>
                    </a:lnTo>
                    <a:lnTo>
                      <a:pt x="152" y="395"/>
                    </a:lnTo>
                    <a:lnTo>
                      <a:pt x="174" y="377"/>
                    </a:lnTo>
                    <a:lnTo>
                      <a:pt x="177" y="374"/>
                    </a:lnTo>
                    <a:lnTo>
                      <a:pt x="184" y="364"/>
                    </a:lnTo>
                    <a:lnTo>
                      <a:pt x="195" y="349"/>
                    </a:lnTo>
                    <a:lnTo>
                      <a:pt x="208" y="328"/>
                    </a:lnTo>
                    <a:lnTo>
                      <a:pt x="223" y="303"/>
                    </a:lnTo>
                    <a:lnTo>
                      <a:pt x="238" y="275"/>
                    </a:lnTo>
                    <a:lnTo>
                      <a:pt x="252" y="242"/>
                    </a:lnTo>
                    <a:lnTo>
                      <a:pt x="264" y="208"/>
                    </a:lnTo>
                    <a:lnTo>
                      <a:pt x="266" y="201"/>
                    </a:lnTo>
                    <a:lnTo>
                      <a:pt x="272" y="182"/>
                    </a:lnTo>
                    <a:lnTo>
                      <a:pt x="280" y="155"/>
                    </a:lnTo>
                    <a:lnTo>
                      <a:pt x="292" y="123"/>
                    </a:lnTo>
                    <a:lnTo>
                      <a:pt x="302" y="88"/>
                    </a:lnTo>
                    <a:lnTo>
                      <a:pt x="310" y="54"/>
                    </a:lnTo>
                    <a:lnTo>
                      <a:pt x="316" y="24"/>
                    </a:lnTo>
                    <a:lnTo>
                      <a:pt x="318" y="3"/>
                    </a:lnTo>
                    <a:lnTo>
                      <a:pt x="315" y="3"/>
                    </a:lnTo>
                    <a:lnTo>
                      <a:pt x="305" y="1"/>
                    </a:lnTo>
                    <a:lnTo>
                      <a:pt x="288" y="0"/>
                    </a:lnTo>
                    <a:lnTo>
                      <a:pt x="269" y="0"/>
                    </a:lnTo>
                    <a:lnTo>
                      <a:pt x="247" y="0"/>
                    </a:lnTo>
                    <a:lnTo>
                      <a:pt x="223" y="3"/>
                    </a:lnTo>
                    <a:lnTo>
                      <a:pt x="198" y="8"/>
                    </a:lnTo>
                    <a:lnTo>
                      <a:pt x="174" y="16"/>
                    </a:lnTo>
                    <a:lnTo>
                      <a:pt x="169" y="18"/>
                    </a:lnTo>
                    <a:lnTo>
                      <a:pt x="159" y="24"/>
                    </a:lnTo>
                    <a:lnTo>
                      <a:pt x="141" y="34"/>
                    </a:lnTo>
                    <a:lnTo>
                      <a:pt x="123" y="46"/>
                    </a:lnTo>
                    <a:lnTo>
                      <a:pt x="101" y="60"/>
                    </a:lnTo>
                    <a:lnTo>
                      <a:pt x="80" y="78"/>
                    </a:lnTo>
                    <a:lnTo>
                      <a:pt x="64" y="96"/>
                    </a:lnTo>
                    <a:lnTo>
                      <a:pt x="51" y="116"/>
                    </a:lnTo>
                    <a:lnTo>
                      <a:pt x="49" y="119"/>
                    </a:lnTo>
                    <a:lnTo>
                      <a:pt x="42" y="131"/>
                    </a:lnTo>
                    <a:lnTo>
                      <a:pt x="33" y="147"/>
                    </a:lnTo>
                    <a:lnTo>
                      <a:pt x="23" y="170"/>
                    </a:lnTo>
                    <a:lnTo>
                      <a:pt x="13" y="198"/>
                    </a:lnTo>
                    <a:lnTo>
                      <a:pt x="6" y="233"/>
                    </a:lnTo>
                    <a:lnTo>
                      <a:pt x="0" y="270"/>
                    </a:lnTo>
                    <a:lnTo>
                      <a:pt x="0" y="313"/>
                    </a:lnTo>
                    <a:lnTo>
                      <a:pt x="5" y="43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89" name="任意多边形 22587"/>
              <p:cNvSpPr/>
              <p:nvPr/>
            </p:nvSpPr>
            <p:spPr>
              <a:xfrm>
                <a:off x="2213" y="1993"/>
                <a:ext cx="84" cy="46"/>
              </a:xfrm>
              <a:custGeom>
                <a:avLst/>
                <a:gdLst/>
                <a:ahLst/>
                <a:cxnLst/>
                <a:pathLst>
                  <a:path w="156" h="100">
                    <a:moveTo>
                      <a:pt x="156" y="100"/>
                    </a:moveTo>
                    <a:lnTo>
                      <a:pt x="97" y="5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39"/>
                    </a:lnTo>
                    <a:lnTo>
                      <a:pt x="13" y="74"/>
                    </a:lnTo>
                    <a:lnTo>
                      <a:pt x="36" y="100"/>
                    </a:lnTo>
                    <a:lnTo>
                      <a:pt x="156" y="10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0" name="任意多边形 22588"/>
              <p:cNvSpPr/>
              <p:nvPr/>
            </p:nvSpPr>
            <p:spPr>
              <a:xfrm>
                <a:off x="2216" y="1947"/>
                <a:ext cx="37" cy="34"/>
              </a:xfrm>
              <a:custGeom>
                <a:avLst/>
                <a:gdLst/>
                <a:ahLst/>
                <a:cxnLst/>
                <a:pathLst>
                  <a:path w="69" h="74">
                    <a:moveTo>
                      <a:pt x="69" y="74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28"/>
                    </a:lnTo>
                    <a:lnTo>
                      <a:pt x="0" y="51"/>
                    </a:lnTo>
                    <a:lnTo>
                      <a:pt x="0" y="69"/>
                    </a:lnTo>
                    <a:lnTo>
                      <a:pt x="69" y="74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1" name="任意多边形 22589"/>
              <p:cNvSpPr/>
              <p:nvPr/>
            </p:nvSpPr>
            <p:spPr>
              <a:xfrm>
                <a:off x="2243" y="1944"/>
                <a:ext cx="51" cy="48"/>
              </a:xfrm>
              <a:custGeom>
                <a:avLst/>
                <a:gdLst/>
                <a:ahLst/>
                <a:cxnLst/>
                <a:pathLst>
                  <a:path w="95" h="104">
                    <a:moveTo>
                      <a:pt x="0" y="2"/>
                    </a:moveTo>
                    <a:lnTo>
                      <a:pt x="2" y="2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8" y="2"/>
                    </a:lnTo>
                    <a:lnTo>
                      <a:pt x="43" y="7"/>
                    </a:lnTo>
                    <a:lnTo>
                      <a:pt x="59" y="14"/>
                    </a:lnTo>
                    <a:lnTo>
                      <a:pt x="77" y="25"/>
                    </a:lnTo>
                    <a:lnTo>
                      <a:pt x="95" y="43"/>
                    </a:lnTo>
                    <a:lnTo>
                      <a:pt x="90" y="104"/>
                    </a:lnTo>
                    <a:lnTo>
                      <a:pt x="87" y="101"/>
                    </a:lnTo>
                    <a:lnTo>
                      <a:pt x="79" y="91"/>
                    </a:lnTo>
                    <a:lnTo>
                      <a:pt x="67" y="78"/>
                    </a:lnTo>
                    <a:lnTo>
                      <a:pt x="53" y="60"/>
                    </a:lnTo>
                    <a:lnTo>
                      <a:pt x="38" y="43"/>
                    </a:lnTo>
                    <a:lnTo>
                      <a:pt x="23" y="27"/>
                    </a:lnTo>
                    <a:lnTo>
                      <a:pt x="10" y="1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2" name="任意多边形 22590"/>
              <p:cNvSpPr/>
              <p:nvPr/>
            </p:nvSpPr>
            <p:spPr>
              <a:xfrm>
                <a:off x="2314" y="1987"/>
                <a:ext cx="34" cy="95"/>
              </a:xfrm>
              <a:custGeom>
                <a:avLst/>
                <a:gdLst/>
                <a:ahLst/>
                <a:cxnLst/>
                <a:pathLst>
                  <a:path w="64" h="205">
                    <a:moveTo>
                      <a:pt x="0" y="0"/>
                    </a:moveTo>
                    <a:lnTo>
                      <a:pt x="0" y="82"/>
                    </a:lnTo>
                    <a:lnTo>
                      <a:pt x="64" y="205"/>
                    </a:lnTo>
                    <a:lnTo>
                      <a:pt x="64" y="200"/>
                    </a:lnTo>
                    <a:lnTo>
                      <a:pt x="63" y="185"/>
                    </a:lnTo>
                    <a:lnTo>
                      <a:pt x="58" y="164"/>
                    </a:lnTo>
                    <a:lnTo>
                      <a:pt x="53" y="136"/>
                    </a:lnTo>
                    <a:lnTo>
                      <a:pt x="45" y="105"/>
                    </a:lnTo>
                    <a:lnTo>
                      <a:pt x="33" y="70"/>
                    </a:lnTo>
                    <a:lnTo>
                      <a:pt x="18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3" name="任意多边形 22591"/>
              <p:cNvSpPr/>
              <p:nvPr/>
            </p:nvSpPr>
            <p:spPr>
              <a:xfrm>
                <a:off x="2470" y="2020"/>
                <a:ext cx="49" cy="110"/>
              </a:xfrm>
              <a:custGeom>
                <a:avLst/>
                <a:gdLst/>
                <a:ahLst/>
                <a:cxnLst/>
                <a:pathLst>
                  <a:path w="90" h="238">
                    <a:moveTo>
                      <a:pt x="0" y="238"/>
                    </a:moveTo>
                    <a:lnTo>
                      <a:pt x="18" y="0"/>
                    </a:lnTo>
                    <a:lnTo>
                      <a:pt x="21" y="3"/>
                    </a:lnTo>
                    <a:lnTo>
                      <a:pt x="28" y="12"/>
                    </a:lnTo>
                    <a:lnTo>
                      <a:pt x="37" y="26"/>
                    </a:lnTo>
                    <a:lnTo>
                      <a:pt x="49" y="46"/>
                    </a:lnTo>
                    <a:lnTo>
                      <a:pt x="62" y="69"/>
                    </a:lnTo>
                    <a:lnTo>
                      <a:pt x="73" y="95"/>
                    </a:lnTo>
                    <a:lnTo>
                      <a:pt x="83" y="125"/>
                    </a:lnTo>
                    <a:lnTo>
                      <a:pt x="90" y="156"/>
                    </a:lnTo>
                    <a:lnTo>
                      <a:pt x="90" y="179"/>
                    </a:lnTo>
                    <a:lnTo>
                      <a:pt x="0" y="238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4" name="任意多边形 22592"/>
              <p:cNvSpPr/>
              <p:nvPr/>
            </p:nvSpPr>
            <p:spPr>
              <a:xfrm>
                <a:off x="2615" y="1977"/>
                <a:ext cx="19" cy="81"/>
              </a:xfrm>
              <a:custGeom>
                <a:avLst/>
                <a:gdLst/>
                <a:ahLst/>
                <a:cxnLst/>
                <a:pathLst>
                  <a:path w="36" h="177">
                    <a:moveTo>
                      <a:pt x="5" y="177"/>
                    </a:moveTo>
                    <a:lnTo>
                      <a:pt x="0" y="33"/>
                    </a:lnTo>
                    <a:lnTo>
                      <a:pt x="23" y="0"/>
                    </a:lnTo>
                    <a:lnTo>
                      <a:pt x="36" y="118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5" name="任意多边形 22593"/>
              <p:cNvSpPr/>
              <p:nvPr/>
            </p:nvSpPr>
            <p:spPr>
              <a:xfrm>
                <a:off x="2641" y="1952"/>
                <a:ext cx="32" cy="60"/>
              </a:xfrm>
              <a:custGeom>
                <a:avLst/>
                <a:gdLst/>
                <a:ahLst/>
                <a:cxnLst/>
                <a:pathLst>
                  <a:path w="59" h="131">
                    <a:moveTo>
                      <a:pt x="18" y="131"/>
                    </a:moveTo>
                    <a:lnTo>
                      <a:pt x="0" y="23"/>
                    </a:lnTo>
                    <a:lnTo>
                      <a:pt x="3" y="20"/>
                    </a:lnTo>
                    <a:lnTo>
                      <a:pt x="10" y="13"/>
                    </a:lnTo>
                    <a:lnTo>
                      <a:pt x="20" y="5"/>
                    </a:lnTo>
                    <a:lnTo>
                      <a:pt x="33" y="0"/>
                    </a:lnTo>
                    <a:lnTo>
                      <a:pt x="59" y="90"/>
                    </a:lnTo>
                    <a:lnTo>
                      <a:pt x="18" y="13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6" name="任意多边形 22594"/>
              <p:cNvSpPr/>
              <p:nvPr/>
            </p:nvSpPr>
            <p:spPr>
              <a:xfrm>
                <a:off x="2684" y="1945"/>
                <a:ext cx="26" cy="28"/>
              </a:xfrm>
              <a:custGeom>
                <a:avLst/>
                <a:gdLst/>
                <a:ahLst/>
                <a:cxnLst/>
                <a:pathLst>
                  <a:path w="49" h="61">
                    <a:moveTo>
                      <a:pt x="3" y="61"/>
                    </a:moveTo>
                    <a:lnTo>
                      <a:pt x="0" y="10"/>
                    </a:lnTo>
                    <a:lnTo>
                      <a:pt x="49" y="0"/>
                    </a:lnTo>
                    <a:lnTo>
                      <a:pt x="3" y="6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7" name="任意多边形 22595"/>
              <p:cNvSpPr/>
              <p:nvPr/>
            </p:nvSpPr>
            <p:spPr>
              <a:xfrm>
                <a:off x="2671" y="2000"/>
                <a:ext cx="32" cy="20"/>
              </a:xfrm>
              <a:custGeom>
                <a:avLst/>
                <a:gdLst/>
                <a:ahLst/>
                <a:cxnLst/>
                <a:pathLst>
                  <a:path w="59" h="44">
                    <a:moveTo>
                      <a:pt x="0" y="31"/>
                    </a:moveTo>
                    <a:lnTo>
                      <a:pt x="31" y="0"/>
                    </a:lnTo>
                    <a:lnTo>
                      <a:pt x="59" y="3"/>
                    </a:lnTo>
                    <a:lnTo>
                      <a:pt x="41" y="44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98" name="任意多边形 22596"/>
              <p:cNvSpPr/>
              <p:nvPr/>
            </p:nvSpPr>
            <p:spPr>
              <a:xfrm>
                <a:off x="2703" y="1954"/>
                <a:ext cx="19" cy="23"/>
              </a:xfrm>
              <a:custGeom>
                <a:avLst/>
                <a:gdLst/>
                <a:ahLst/>
                <a:cxnLst/>
                <a:pathLst>
                  <a:path w="36" h="49">
                    <a:moveTo>
                      <a:pt x="0" y="41"/>
                    </a:moveTo>
                    <a:lnTo>
                      <a:pt x="36" y="0"/>
                    </a:lnTo>
                    <a:lnTo>
                      <a:pt x="23" y="49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2599" name="文本框 22598"/>
          <p:cNvSpPr txBox="1"/>
          <p:nvPr/>
        </p:nvSpPr>
        <p:spPr>
          <a:xfrm>
            <a:off x="5363210" y="4192588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ClrTx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加果胶酶</a:t>
            </a:r>
            <a:endParaRPr lang="zh-CN" altLang="en-US" sz="2400" b="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600" name="下箭头 22599"/>
          <p:cNvSpPr/>
          <p:nvPr/>
        </p:nvSpPr>
        <p:spPr>
          <a:xfrm>
            <a:off x="6476365" y="3856990"/>
            <a:ext cx="1246188" cy="1298575"/>
          </a:xfrm>
          <a:prstGeom prst="downArrow">
            <a:avLst>
              <a:gd name="adj1" fmla="val 50000"/>
              <a:gd name="adj2" fmla="val 26046"/>
            </a:avLst>
          </a:prstGeom>
          <a:solidFill>
            <a:srgbClr val="00E4A8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640" name="组合 22639"/>
          <p:cNvGrpSpPr/>
          <p:nvPr/>
        </p:nvGrpSpPr>
        <p:grpSpPr>
          <a:xfrm>
            <a:off x="5922645" y="5155248"/>
            <a:ext cx="2422525" cy="955675"/>
            <a:chOff x="4137" y="3065"/>
            <a:chExt cx="1526" cy="602"/>
          </a:xfrm>
        </p:grpSpPr>
        <p:sp>
          <p:nvSpPr>
            <p:cNvPr id="14402" name="圆柱形 22600"/>
            <p:cNvSpPr/>
            <p:nvPr/>
          </p:nvSpPr>
          <p:spPr>
            <a:xfrm>
              <a:off x="4137" y="3065"/>
              <a:ext cx="1526" cy="602"/>
            </a:xfrm>
            <a:prstGeom prst="can">
              <a:avLst>
                <a:gd name="adj" fmla="val 25000"/>
              </a:avLst>
            </a:prstGeom>
            <a:solidFill>
              <a:srgbClr val="FFCC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4403" name="组合 22601"/>
            <p:cNvGrpSpPr/>
            <p:nvPr/>
          </p:nvGrpSpPr>
          <p:grpSpPr>
            <a:xfrm>
              <a:off x="4264" y="3194"/>
              <a:ext cx="1314" cy="473"/>
              <a:chOff x="1584" y="3744"/>
              <a:chExt cx="1488" cy="528"/>
            </a:xfrm>
          </p:grpSpPr>
          <p:sp>
            <p:nvSpPr>
              <p:cNvPr id="14404" name="椭圆 22602"/>
              <p:cNvSpPr/>
              <p:nvPr/>
            </p:nvSpPr>
            <p:spPr>
              <a:xfrm>
                <a:off x="1824" y="403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05" name="椭圆 22603"/>
              <p:cNvSpPr/>
              <p:nvPr/>
            </p:nvSpPr>
            <p:spPr>
              <a:xfrm>
                <a:off x="1584" y="403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06" name="椭圆 22604"/>
              <p:cNvSpPr/>
              <p:nvPr/>
            </p:nvSpPr>
            <p:spPr>
              <a:xfrm>
                <a:off x="1584" y="379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07" name="椭圆 22605"/>
              <p:cNvSpPr/>
              <p:nvPr/>
            </p:nvSpPr>
            <p:spPr>
              <a:xfrm>
                <a:off x="1680" y="3936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08" name="椭圆 22606"/>
              <p:cNvSpPr/>
              <p:nvPr/>
            </p:nvSpPr>
            <p:spPr>
              <a:xfrm>
                <a:off x="1728" y="379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09" name="椭圆 22607"/>
              <p:cNvSpPr/>
              <p:nvPr/>
            </p:nvSpPr>
            <p:spPr>
              <a:xfrm>
                <a:off x="1872" y="379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0" name="椭圆 22608"/>
              <p:cNvSpPr/>
              <p:nvPr/>
            </p:nvSpPr>
            <p:spPr>
              <a:xfrm>
                <a:off x="1968" y="3936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1" name="椭圆 22609"/>
              <p:cNvSpPr/>
              <p:nvPr/>
            </p:nvSpPr>
            <p:spPr>
              <a:xfrm>
                <a:off x="2112" y="374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2" name="椭圆 22610"/>
              <p:cNvSpPr/>
              <p:nvPr/>
            </p:nvSpPr>
            <p:spPr>
              <a:xfrm>
                <a:off x="2208" y="3888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3" name="椭圆 22611"/>
              <p:cNvSpPr/>
              <p:nvPr/>
            </p:nvSpPr>
            <p:spPr>
              <a:xfrm>
                <a:off x="2256" y="374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4" name="椭圆 22612"/>
              <p:cNvSpPr/>
              <p:nvPr/>
            </p:nvSpPr>
            <p:spPr>
              <a:xfrm>
                <a:off x="2016" y="403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5" name="椭圆 22613"/>
              <p:cNvSpPr/>
              <p:nvPr/>
            </p:nvSpPr>
            <p:spPr>
              <a:xfrm>
                <a:off x="2640" y="3792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6" name="椭圆 22614"/>
              <p:cNvSpPr/>
              <p:nvPr/>
            </p:nvSpPr>
            <p:spPr>
              <a:xfrm>
                <a:off x="2256" y="398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7" name="椭圆 22615"/>
              <p:cNvSpPr/>
              <p:nvPr/>
            </p:nvSpPr>
            <p:spPr>
              <a:xfrm>
                <a:off x="2352" y="4128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8" name="椭圆 22616"/>
              <p:cNvSpPr/>
              <p:nvPr/>
            </p:nvSpPr>
            <p:spPr>
              <a:xfrm>
                <a:off x="2400" y="398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19" name="椭圆 22617"/>
              <p:cNvSpPr/>
              <p:nvPr/>
            </p:nvSpPr>
            <p:spPr>
              <a:xfrm>
                <a:off x="2544" y="398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20" name="椭圆 22618"/>
              <p:cNvSpPr/>
              <p:nvPr/>
            </p:nvSpPr>
            <p:spPr>
              <a:xfrm>
                <a:off x="2496" y="3744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21" name="椭圆 22619"/>
              <p:cNvSpPr/>
              <p:nvPr/>
            </p:nvSpPr>
            <p:spPr>
              <a:xfrm>
                <a:off x="2784" y="3936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22" name="椭圆 22620"/>
              <p:cNvSpPr/>
              <p:nvPr/>
            </p:nvSpPr>
            <p:spPr>
              <a:xfrm>
                <a:off x="2736" y="4080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423" name="椭圆 22621"/>
              <p:cNvSpPr/>
              <p:nvPr/>
            </p:nvSpPr>
            <p:spPr>
              <a:xfrm>
                <a:off x="2928" y="3936"/>
                <a:ext cx="144" cy="144"/>
              </a:xfrm>
              <a:prstGeom prst="ellipse">
                <a:avLst/>
              </a:prstGeom>
              <a:solidFill>
                <a:srgbClr val="00E4A8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4424" name="组合 22622"/>
            <p:cNvGrpSpPr/>
            <p:nvPr/>
          </p:nvGrpSpPr>
          <p:grpSpPr>
            <a:xfrm>
              <a:off x="4645" y="3237"/>
              <a:ext cx="320" cy="391"/>
              <a:chOff x="2470" y="2030"/>
              <a:chExt cx="362" cy="437"/>
            </a:xfrm>
          </p:grpSpPr>
          <p:sp>
            <p:nvSpPr>
              <p:cNvPr id="14425" name="任意多边形 22623"/>
              <p:cNvSpPr/>
              <p:nvPr/>
            </p:nvSpPr>
            <p:spPr>
              <a:xfrm>
                <a:off x="2470" y="2122"/>
                <a:ext cx="61" cy="81"/>
              </a:xfrm>
              <a:custGeom>
                <a:avLst/>
                <a:gdLst/>
                <a:ahLst/>
                <a:cxnLst/>
                <a:pathLst>
                  <a:path w="113" h="177">
                    <a:moveTo>
                      <a:pt x="0" y="54"/>
                    </a:moveTo>
                    <a:lnTo>
                      <a:pt x="95" y="0"/>
                    </a:lnTo>
                    <a:lnTo>
                      <a:pt x="98" y="5"/>
                    </a:lnTo>
                    <a:lnTo>
                      <a:pt x="106" y="21"/>
                    </a:lnTo>
                    <a:lnTo>
                      <a:pt x="113" y="46"/>
                    </a:lnTo>
                    <a:lnTo>
                      <a:pt x="113" y="77"/>
                    </a:lnTo>
                    <a:lnTo>
                      <a:pt x="5" y="177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26" name="任意多边形 22624"/>
              <p:cNvSpPr/>
              <p:nvPr/>
            </p:nvSpPr>
            <p:spPr>
              <a:xfrm>
                <a:off x="2470" y="2178"/>
                <a:ext cx="69" cy="172"/>
              </a:xfrm>
              <a:custGeom>
                <a:avLst/>
                <a:gdLst/>
                <a:ahLst/>
                <a:cxnLst/>
                <a:pathLst>
                  <a:path w="128" h="374">
                    <a:moveTo>
                      <a:pt x="0" y="100"/>
                    </a:moveTo>
                    <a:lnTo>
                      <a:pt x="0" y="374"/>
                    </a:lnTo>
                    <a:lnTo>
                      <a:pt x="3" y="370"/>
                    </a:lnTo>
                    <a:lnTo>
                      <a:pt x="10" y="362"/>
                    </a:lnTo>
                    <a:lnTo>
                      <a:pt x="19" y="349"/>
                    </a:lnTo>
                    <a:lnTo>
                      <a:pt x="32" y="331"/>
                    </a:lnTo>
                    <a:lnTo>
                      <a:pt x="47" y="310"/>
                    </a:lnTo>
                    <a:lnTo>
                      <a:pt x="62" y="285"/>
                    </a:lnTo>
                    <a:lnTo>
                      <a:pt x="75" y="257"/>
                    </a:lnTo>
                    <a:lnTo>
                      <a:pt x="87" y="228"/>
                    </a:lnTo>
                    <a:lnTo>
                      <a:pt x="93" y="202"/>
                    </a:lnTo>
                    <a:lnTo>
                      <a:pt x="108" y="138"/>
                    </a:lnTo>
                    <a:lnTo>
                      <a:pt x="121" y="62"/>
                    </a:lnTo>
                    <a:lnTo>
                      <a:pt x="128" y="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27" name="任意多边形 22625"/>
              <p:cNvSpPr/>
              <p:nvPr/>
            </p:nvSpPr>
            <p:spPr>
              <a:xfrm>
                <a:off x="2587" y="2030"/>
                <a:ext cx="18" cy="75"/>
              </a:xfrm>
              <a:custGeom>
                <a:avLst/>
                <a:gdLst/>
                <a:ahLst/>
                <a:cxnLst/>
                <a:pathLst>
                  <a:path w="33" h="164">
                    <a:moveTo>
                      <a:pt x="0" y="164"/>
                    </a:moveTo>
                    <a:lnTo>
                      <a:pt x="0" y="36"/>
                    </a:lnTo>
                    <a:lnTo>
                      <a:pt x="10" y="0"/>
                    </a:lnTo>
                    <a:lnTo>
                      <a:pt x="33" y="9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28" name="任意多边形 22626"/>
              <p:cNvSpPr/>
              <p:nvPr/>
            </p:nvSpPr>
            <p:spPr>
              <a:xfrm>
                <a:off x="2609" y="2076"/>
                <a:ext cx="47" cy="33"/>
              </a:xfrm>
              <a:custGeom>
                <a:avLst/>
                <a:gdLst/>
                <a:ahLst/>
                <a:cxnLst/>
                <a:pathLst>
                  <a:path w="87" h="72">
                    <a:moveTo>
                      <a:pt x="0" y="72"/>
                    </a:moveTo>
                    <a:lnTo>
                      <a:pt x="28" y="8"/>
                    </a:lnTo>
                    <a:lnTo>
                      <a:pt x="87" y="0"/>
                    </a:lnTo>
                    <a:lnTo>
                      <a:pt x="87" y="3"/>
                    </a:lnTo>
                    <a:lnTo>
                      <a:pt x="87" y="10"/>
                    </a:lnTo>
                    <a:lnTo>
                      <a:pt x="85" y="20"/>
                    </a:lnTo>
                    <a:lnTo>
                      <a:pt x="80" y="31"/>
                    </a:lnTo>
                    <a:lnTo>
                      <a:pt x="70" y="44"/>
                    </a:lnTo>
                    <a:lnTo>
                      <a:pt x="54" y="56"/>
                    </a:lnTo>
                    <a:lnTo>
                      <a:pt x="31" y="65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29" name="任意多边形 22627"/>
              <p:cNvSpPr/>
              <p:nvPr/>
            </p:nvSpPr>
            <p:spPr>
              <a:xfrm>
                <a:off x="2639" y="2036"/>
                <a:ext cx="52" cy="24"/>
              </a:xfrm>
              <a:custGeom>
                <a:avLst/>
                <a:gdLst/>
                <a:ahLst/>
                <a:cxnLst/>
                <a:pathLst>
                  <a:path w="95" h="54">
                    <a:moveTo>
                      <a:pt x="0" y="49"/>
                    </a:moveTo>
                    <a:lnTo>
                      <a:pt x="36" y="0"/>
                    </a:lnTo>
                    <a:lnTo>
                      <a:pt x="95" y="8"/>
                    </a:lnTo>
                    <a:lnTo>
                      <a:pt x="93" y="11"/>
                    </a:lnTo>
                    <a:lnTo>
                      <a:pt x="90" y="18"/>
                    </a:lnTo>
                    <a:lnTo>
                      <a:pt x="83" y="28"/>
                    </a:lnTo>
                    <a:lnTo>
                      <a:pt x="75" y="38"/>
                    </a:lnTo>
                    <a:lnTo>
                      <a:pt x="62" y="46"/>
                    </a:lnTo>
                    <a:lnTo>
                      <a:pt x="46" y="52"/>
                    </a:lnTo>
                    <a:lnTo>
                      <a:pt x="24" y="54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0" name="任意多边形 22628"/>
              <p:cNvSpPr/>
              <p:nvPr/>
            </p:nvSpPr>
            <p:spPr>
              <a:xfrm>
                <a:off x="2514" y="2273"/>
                <a:ext cx="35" cy="46"/>
              </a:xfrm>
              <a:custGeom>
                <a:avLst/>
                <a:gdLst/>
                <a:ahLst/>
                <a:cxnLst/>
                <a:pathLst>
                  <a:path w="64" h="99">
                    <a:moveTo>
                      <a:pt x="0" y="99"/>
                    </a:moveTo>
                    <a:lnTo>
                      <a:pt x="1" y="97"/>
                    </a:lnTo>
                    <a:lnTo>
                      <a:pt x="6" y="92"/>
                    </a:lnTo>
                    <a:lnTo>
                      <a:pt x="11" y="84"/>
                    </a:lnTo>
                    <a:lnTo>
                      <a:pt x="19" y="73"/>
                    </a:lnTo>
                    <a:lnTo>
                      <a:pt x="28" y="60"/>
                    </a:lnTo>
                    <a:lnTo>
                      <a:pt x="36" y="45"/>
                    </a:lnTo>
                    <a:lnTo>
                      <a:pt x="42" y="28"/>
                    </a:lnTo>
                    <a:lnTo>
                      <a:pt x="49" y="12"/>
                    </a:lnTo>
                    <a:lnTo>
                      <a:pt x="57" y="0"/>
                    </a:lnTo>
                    <a:lnTo>
                      <a:pt x="62" y="20"/>
                    </a:lnTo>
                    <a:lnTo>
                      <a:pt x="64" y="48"/>
                    </a:lnTo>
                    <a:lnTo>
                      <a:pt x="64" y="63"/>
                    </a:lnTo>
                    <a:lnTo>
                      <a:pt x="64" y="63"/>
                    </a:lnTo>
                    <a:lnTo>
                      <a:pt x="62" y="64"/>
                    </a:lnTo>
                    <a:lnTo>
                      <a:pt x="57" y="68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2" y="84"/>
                    </a:lnTo>
                    <a:lnTo>
                      <a:pt x="18" y="91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1" name="任意多边形 22629"/>
              <p:cNvSpPr/>
              <p:nvPr/>
            </p:nvSpPr>
            <p:spPr>
              <a:xfrm>
                <a:off x="2492" y="2329"/>
                <a:ext cx="157" cy="43"/>
              </a:xfrm>
              <a:custGeom>
                <a:avLst/>
                <a:gdLst/>
                <a:ahLst/>
                <a:cxnLst/>
                <a:pathLst>
                  <a:path w="292" h="93">
                    <a:moveTo>
                      <a:pt x="0" y="77"/>
                    </a:moveTo>
                    <a:lnTo>
                      <a:pt x="77" y="0"/>
                    </a:lnTo>
                    <a:lnTo>
                      <a:pt x="292" y="36"/>
                    </a:lnTo>
                    <a:lnTo>
                      <a:pt x="288" y="38"/>
                    </a:lnTo>
                    <a:lnTo>
                      <a:pt x="282" y="42"/>
                    </a:lnTo>
                    <a:lnTo>
                      <a:pt x="269" y="49"/>
                    </a:lnTo>
                    <a:lnTo>
                      <a:pt x="251" y="57"/>
                    </a:lnTo>
                    <a:lnTo>
                      <a:pt x="228" y="67"/>
                    </a:lnTo>
                    <a:lnTo>
                      <a:pt x="200" y="75"/>
                    </a:lnTo>
                    <a:lnTo>
                      <a:pt x="169" y="83"/>
                    </a:lnTo>
                    <a:lnTo>
                      <a:pt x="131" y="90"/>
                    </a:lnTo>
                    <a:lnTo>
                      <a:pt x="128" y="90"/>
                    </a:lnTo>
                    <a:lnTo>
                      <a:pt x="118" y="92"/>
                    </a:lnTo>
                    <a:lnTo>
                      <a:pt x="103" y="93"/>
                    </a:lnTo>
                    <a:lnTo>
                      <a:pt x="85" y="93"/>
                    </a:lnTo>
                    <a:lnTo>
                      <a:pt x="65" y="93"/>
                    </a:lnTo>
                    <a:lnTo>
                      <a:pt x="42" y="90"/>
                    </a:lnTo>
                    <a:lnTo>
                      <a:pt x="21" y="85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2" name="任意多边形 22630"/>
              <p:cNvSpPr/>
              <p:nvPr/>
            </p:nvSpPr>
            <p:spPr>
              <a:xfrm>
                <a:off x="2571" y="2285"/>
                <a:ext cx="149" cy="48"/>
              </a:xfrm>
              <a:custGeom>
                <a:avLst/>
                <a:gdLst/>
                <a:ahLst/>
                <a:cxnLst/>
                <a:pathLst>
                  <a:path w="277" h="105">
                    <a:moveTo>
                      <a:pt x="0" y="61"/>
                    </a:moveTo>
                    <a:lnTo>
                      <a:pt x="82" y="0"/>
                    </a:lnTo>
                    <a:lnTo>
                      <a:pt x="277" y="38"/>
                    </a:lnTo>
                    <a:lnTo>
                      <a:pt x="190" y="105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3" name="任意多边形 22631"/>
              <p:cNvSpPr/>
              <p:nvPr/>
            </p:nvSpPr>
            <p:spPr>
              <a:xfrm>
                <a:off x="2558" y="2201"/>
                <a:ext cx="49" cy="86"/>
              </a:xfrm>
              <a:custGeom>
                <a:avLst/>
                <a:gdLst/>
                <a:ahLst/>
                <a:cxnLst/>
                <a:pathLst>
                  <a:path w="90" h="187">
                    <a:moveTo>
                      <a:pt x="18" y="187"/>
                    </a:moveTo>
                    <a:lnTo>
                      <a:pt x="0" y="87"/>
                    </a:lnTo>
                    <a:lnTo>
                      <a:pt x="1" y="85"/>
                    </a:lnTo>
                    <a:lnTo>
                      <a:pt x="8" y="79"/>
                    </a:lnTo>
                    <a:lnTo>
                      <a:pt x="18" y="69"/>
                    </a:lnTo>
                    <a:lnTo>
                      <a:pt x="29" y="56"/>
                    </a:lnTo>
                    <a:lnTo>
                      <a:pt x="41" y="43"/>
                    </a:lnTo>
                    <a:lnTo>
                      <a:pt x="55" y="28"/>
                    </a:lnTo>
                    <a:lnTo>
                      <a:pt x="69" y="13"/>
                    </a:lnTo>
                    <a:lnTo>
                      <a:pt x="82" y="0"/>
                    </a:lnTo>
                    <a:lnTo>
                      <a:pt x="90" y="141"/>
                    </a:lnTo>
                    <a:lnTo>
                      <a:pt x="18" y="18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4" name="任意多边形 22632"/>
              <p:cNvSpPr/>
              <p:nvPr/>
            </p:nvSpPr>
            <p:spPr>
              <a:xfrm>
                <a:off x="2627" y="2151"/>
                <a:ext cx="88" cy="98"/>
              </a:xfrm>
              <a:custGeom>
                <a:avLst/>
                <a:gdLst/>
                <a:ahLst/>
                <a:cxnLst/>
                <a:pathLst>
                  <a:path w="164" h="213">
                    <a:moveTo>
                      <a:pt x="0" y="213"/>
                    </a:moveTo>
                    <a:lnTo>
                      <a:pt x="3" y="67"/>
                    </a:lnTo>
                    <a:lnTo>
                      <a:pt x="5" y="65"/>
                    </a:lnTo>
                    <a:lnTo>
                      <a:pt x="8" y="60"/>
                    </a:lnTo>
                    <a:lnTo>
                      <a:pt x="13" y="54"/>
                    </a:lnTo>
                    <a:lnTo>
                      <a:pt x="23" y="46"/>
                    </a:lnTo>
                    <a:lnTo>
                      <a:pt x="36" y="38"/>
                    </a:lnTo>
                    <a:lnTo>
                      <a:pt x="52" y="28"/>
                    </a:lnTo>
                    <a:lnTo>
                      <a:pt x="74" y="18"/>
                    </a:lnTo>
                    <a:lnTo>
                      <a:pt x="100" y="8"/>
                    </a:lnTo>
                    <a:lnTo>
                      <a:pt x="164" y="0"/>
                    </a:lnTo>
                    <a:lnTo>
                      <a:pt x="118" y="118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5" name="任意多边形 22633"/>
              <p:cNvSpPr/>
              <p:nvPr/>
            </p:nvSpPr>
            <p:spPr>
              <a:xfrm>
                <a:off x="2639" y="2230"/>
                <a:ext cx="130" cy="57"/>
              </a:xfrm>
              <a:custGeom>
                <a:avLst/>
                <a:gdLst/>
                <a:ahLst/>
                <a:cxnLst/>
                <a:pathLst>
                  <a:path w="241" h="123">
                    <a:moveTo>
                      <a:pt x="0" y="77"/>
                    </a:moveTo>
                    <a:lnTo>
                      <a:pt x="95" y="0"/>
                    </a:lnTo>
                    <a:lnTo>
                      <a:pt x="241" y="18"/>
                    </a:lnTo>
                    <a:lnTo>
                      <a:pt x="239" y="21"/>
                    </a:lnTo>
                    <a:lnTo>
                      <a:pt x="234" y="30"/>
                    </a:lnTo>
                    <a:lnTo>
                      <a:pt x="226" y="43"/>
                    </a:lnTo>
                    <a:lnTo>
                      <a:pt x="216" y="59"/>
                    </a:lnTo>
                    <a:lnTo>
                      <a:pt x="205" y="75"/>
                    </a:lnTo>
                    <a:lnTo>
                      <a:pt x="192" y="93"/>
                    </a:lnTo>
                    <a:lnTo>
                      <a:pt x="180" y="110"/>
                    </a:lnTo>
                    <a:lnTo>
                      <a:pt x="167" y="123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6" name="任意多边形 22634"/>
              <p:cNvSpPr/>
              <p:nvPr/>
            </p:nvSpPr>
            <p:spPr>
              <a:xfrm>
                <a:off x="2722" y="2136"/>
                <a:ext cx="105" cy="82"/>
              </a:xfrm>
              <a:custGeom>
                <a:avLst/>
                <a:gdLst/>
                <a:ahLst/>
                <a:cxnLst/>
                <a:pathLst>
                  <a:path w="195" h="179">
                    <a:moveTo>
                      <a:pt x="0" y="159"/>
                    </a:moveTo>
                    <a:lnTo>
                      <a:pt x="195" y="0"/>
                    </a:lnTo>
                    <a:lnTo>
                      <a:pt x="192" y="7"/>
                    </a:lnTo>
                    <a:lnTo>
                      <a:pt x="184" y="25"/>
                    </a:lnTo>
                    <a:lnTo>
                      <a:pt x="172" y="51"/>
                    </a:lnTo>
                    <a:lnTo>
                      <a:pt x="159" y="80"/>
                    </a:lnTo>
                    <a:lnTo>
                      <a:pt x="144" y="112"/>
                    </a:lnTo>
                    <a:lnTo>
                      <a:pt x="131" y="141"/>
                    </a:lnTo>
                    <a:lnTo>
                      <a:pt x="118" y="164"/>
                    </a:lnTo>
                    <a:lnTo>
                      <a:pt x="110" y="17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7" name="任意多边形 22635"/>
              <p:cNvSpPr/>
              <p:nvPr/>
            </p:nvSpPr>
            <p:spPr>
              <a:xfrm>
                <a:off x="2728" y="2130"/>
                <a:ext cx="82" cy="57"/>
              </a:xfrm>
              <a:custGeom>
                <a:avLst/>
                <a:gdLst/>
                <a:ahLst/>
                <a:cxnLst/>
                <a:pathLst>
                  <a:path w="154" h="123">
                    <a:moveTo>
                      <a:pt x="0" y="123"/>
                    </a:moveTo>
                    <a:lnTo>
                      <a:pt x="26" y="18"/>
                    </a:lnTo>
                    <a:lnTo>
                      <a:pt x="154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8" name="任意多边形 22636"/>
              <p:cNvSpPr/>
              <p:nvPr/>
            </p:nvSpPr>
            <p:spPr>
              <a:xfrm>
                <a:off x="2698" y="2356"/>
                <a:ext cx="49" cy="97"/>
              </a:xfrm>
              <a:custGeom>
                <a:avLst/>
                <a:gdLst/>
                <a:ahLst/>
                <a:cxnLst/>
                <a:pathLst>
                  <a:path w="92" h="210">
                    <a:moveTo>
                      <a:pt x="0" y="210"/>
                    </a:moveTo>
                    <a:lnTo>
                      <a:pt x="92" y="105"/>
                    </a:lnTo>
                    <a:lnTo>
                      <a:pt x="92" y="0"/>
                    </a:lnTo>
                    <a:lnTo>
                      <a:pt x="90" y="3"/>
                    </a:lnTo>
                    <a:lnTo>
                      <a:pt x="84" y="11"/>
                    </a:lnTo>
                    <a:lnTo>
                      <a:pt x="75" y="23"/>
                    </a:lnTo>
                    <a:lnTo>
                      <a:pt x="66" y="38"/>
                    </a:lnTo>
                    <a:lnTo>
                      <a:pt x="54" y="54"/>
                    </a:lnTo>
                    <a:lnTo>
                      <a:pt x="43" y="74"/>
                    </a:lnTo>
                    <a:lnTo>
                      <a:pt x="33" y="92"/>
                    </a:lnTo>
                    <a:lnTo>
                      <a:pt x="23" y="110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39" name="任意多边形 22637"/>
              <p:cNvSpPr/>
              <p:nvPr/>
            </p:nvSpPr>
            <p:spPr>
              <a:xfrm>
                <a:off x="2764" y="2300"/>
                <a:ext cx="68" cy="86"/>
              </a:xfrm>
              <a:custGeom>
                <a:avLst/>
                <a:gdLst/>
                <a:ahLst/>
                <a:cxnLst/>
                <a:pathLst>
                  <a:path w="128" h="187">
                    <a:moveTo>
                      <a:pt x="5" y="187"/>
                    </a:moveTo>
                    <a:lnTo>
                      <a:pt x="0" y="87"/>
                    </a:lnTo>
                    <a:lnTo>
                      <a:pt x="2" y="85"/>
                    </a:lnTo>
                    <a:lnTo>
                      <a:pt x="5" y="79"/>
                    </a:lnTo>
                    <a:lnTo>
                      <a:pt x="11" y="72"/>
                    </a:lnTo>
                    <a:lnTo>
                      <a:pt x="18" y="62"/>
                    </a:lnTo>
                    <a:lnTo>
                      <a:pt x="28" y="51"/>
                    </a:lnTo>
                    <a:lnTo>
                      <a:pt x="39" y="41"/>
                    </a:lnTo>
                    <a:lnTo>
                      <a:pt x="51" y="31"/>
                    </a:lnTo>
                    <a:lnTo>
                      <a:pt x="64" y="23"/>
                    </a:lnTo>
                    <a:lnTo>
                      <a:pt x="128" y="0"/>
                    </a:lnTo>
                    <a:lnTo>
                      <a:pt x="123" y="54"/>
                    </a:lnTo>
                    <a:lnTo>
                      <a:pt x="5" y="187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40" name="任意多边形 22638"/>
              <p:cNvSpPr/>
              <p:nvPr/>
            </p:nvSpPr>
            <p:spPr>
              <a:xfrm>
                <a:off x="2720" y="2427"/>
                <a:ext cx="78" cy="40"/>
              </a:xfrm>
              <a:custGeom>
                <a:avLst/>
                <a:gdLst/>
                <a:ahLst/>
                <a:cxnLst/>
                <a:pathLst>
                  <a:path w="146" h="87">
                    <a:moveTo>
                      <a:pt x="51" y="0"/>
                    </a:moveTo>
                    <a:lnTo>
                      <a:pt x="146" y="15"/>
                    </a:lnTo>
                    <a:lnTo>
                      <a:pt x="144" y="18"/>
                    </a:lnTo>
                    <a:lnTo>
                      <a:pt x="136" y="25"/>
                    </a:lnTo>
                    <a:lnTo>
                      <a:pt x="125" y="34"/>
                    </a:lnTo>
                    <a:lnTo>
                      <a:pt x="110" y="46"/>
                    </a:lnTo>
                    <a:lnTo>
                      <a:pt x="89" y="59"/>
                    </a:lnTo>
                    <a:lnTo>
                      <a:pt x="64" y="71"/>
                    </a:lnTo>
                    <a:lnTo>
                      <a:pt x="34" y="80"/>
                    </a:lnTo>
                    <a:lnTo>
                      <a:pt x="0" y="8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33399"/>
              </a:solidFill>
              <a:ln w="9525">
                <a:noFill/>
              </a:ln>
            </p:spPr>
            <p:txBody>
              <a:bodyPr/>
              <a:p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2536" grpId="0"/>
      <p:bldP spid="22538" grpId="0"/>
      <p:bldP spid="2259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5361" name="矩形 45057"/>
          <p:cNvSpPr/>
          <p:nvPr/>
        </p:nvSpPr>
        <p:spPr>
          <a:xfrm>
            <a:off x="350838" y="909320"/>
            <a:ext cx="7437437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>
              <a:buClrTx/>
            </a:pPr>
            <a:r>
              <a:rPr lang="en-US" altLang="zh-CN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植物细胞培养 </a:t>
            </a:r>
            <a:endParaRPr lang="zh-CN" altLang="en-US" sz="36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363" name="文本框 45059"/>
          <p:cNvSpPr txBox="1"/>
          <p:nvPr/>
        </p:nvSpPr>
        <p:spPr>
          <a:xfrm>
            <a:off x="296545" y="1825308"/>
            <a:ext cx="3167063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）目的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5061" name="文本框 45060"/>
          <p:cNvSpPr txBox="1"/>
          <p:nvPr/>
        </p:nvSpPr>
        <p:spPr>
          <a:xfrm>
            <a:off x="628333" y="2367280"/>
            <a:ext cx="3455987" cy="13731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）使细胞增殖，形成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细胞系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，提取代谢产物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5062" name="图片 45061" descr="cel3_p3"/>
          <p:cNvPicPr>
            <a:picLocks noChangeAspect="1"/>
          </p:cNvPicPr>
          <p:nvPr/>
        </p:nvPicPr>
        <p:blipFill>
          <a:blip r:embed="rId1"/>
          <a:srcRect l="20010"/>
          <a:stretch>
            <a:fillRect/>
          </a:stretch>
        </p:blipFill>
        <p:spPr>
          <a:xfrm>
            <a:off x="1313180" y="3740785"/>
            <a:ext cx="2626995" cy="2372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3" name="图片 45062" descr="scale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258" y="1825625"/>
            <a:ext cx="4427537" cy="4171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7" name="文本框 22532"/>
          <p:cNvSpPr txBox="1"/>
          <p:nvPr/>
        </p:nvSpPr>
        <p:spPr>
          <a:xfrm>
            <a:off x="351155" y="479425"/>
            <a:ext cx="34925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385" name="矩形 44035"/>
          <p:cNvSpPr/>
          <p:nvPr/>
        </p:nvSpPr>
        <p:spPr>
          <a:xfrm>
            <a:off x="350838" y="1251585"/>
            <a:ext cx="7437437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>
              <a:buClrTx/>
            </a:pPr>
            <a:r>
              <a:rPr lang="en-US" altLang="zh-CN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植物细胞培养 </a:t>
            </a:r>
            <a:endParaRPr lang="zh-CN" altLang="en-US" sz="36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387" name="文本框 44037"/>
          <p:cNvSpPr txBox="1"/>
          <p:nvPr/>
        </p:nvSpPr>
        <p:spPr>
          <a:xfrm>
            <a:off x="351155" y="2297113"/>
            <a:ext cx="3167063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）目的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4039" name="文本框 44038"/>
          <p:cNvSpPr txBox="1"/>
          <p:nvPr/>
        </p:nvSpPr>
        <p:spPr>
          <a:xfrm>
            <a:off x="854075" y="2971165"/>
            <a:ext cx="662463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）获得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胚状体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，从而再生出完整植株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4054" name="文本框 44053"/>
          <p:cNvSpPr txBox="1"/>
          <p:nvPr/>
        </p:nvSpPr>
        <p:spPr>
          <a:xfrm>
            <a:off x="848995" y="3959860"/>
            <a:ext cx="74364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思考：植物细胞培养过程中，通过各种实验手段，可培育出新品种，其依据的原理可能有？</a:t>
            </a:r>
            <a:endParaRPr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337" name="文本框 22532"/>
          <p:cNvSpPr txBox="1"/>
          <p:nvPr/>
        </p:nvSpPr>
        <p:spPr>
          <a:xfrm>
            <a:off x="351155" y="606425"/>
            <a:ext cx="34925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39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7409" name="文本框 21507"/>
          <p:cNvSpPr txBox="1"/>
          <p:nvPr/>
        </p:nvSpPr>
        <p:spPr>
          <a:xfrm>
            <a:off x="311150" y="596900"/>
            <a:ext cx="3492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40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510" name="标题 21509"/>
          <p:cNvSpPr>
            <a:spLocks noGrp="1"/>
          </p:cNvSpPr>
          <p:nvPr/>
        </p:nvSpPr>
        <p:spPr>
          <a:xfrm>
            <a:off x="350838" y="1303655"/>
            <a:ext cx="7437437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植物器官培养 </a:t>
            </a:r>
            <a:endParaRPr lang="zh-CN" altLang="en-US" sz="36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511" name="矩形 21510"/>
          <p:cNvSpPr/>
          <p:nvPr/>
        </p:nvSpPr>
        <p:spPr>
          <a:xfrm>
            <a:off x="998538" y="4753610"/>
            <a:ext cx="7993062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植物器官主要包括：根、茎、叶、花、果实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512" name="矩形 21511"/>
          <p:cNvSpPr/>
          <p:nvPr/>
        </p:nvSpPr>
        <p:spPr>
          <a:xfrm>
            <a:off x="980440" y="2936240"/>
            <a:ext cx="744474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指将植株上的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各种器官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从母体上分离出来，放在无菌的人工环境让其进一步发育，最终长成幼苗的过程。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513" name="文本框 21512"/>
          <p:cNvSpPr txBox="1"/>
          <p:nvPr/>
        </p:nvSpPr>
        <p:spPr>
          <a:xfrm>
            <a:off x="351155" y="2341563"/>
            <a:ext cx="3167063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）定义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1" grpId="0"/>
      <p:bldP spid="21512" grpId="0"/>
      <p:bldP spid="215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52228" name="文本框 52227"/>
          <p:cNvSpPr txBox="1"/>
          <p:nvPr/>
        </p:nvSpPr>
        <p:spPr>
          <a:xfrm>
            <a:off x="628650" y="1311593"/>
            <a:ext cx="80645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思考：对二倍体植物花器官进行培养，获得的新植株可能含几个染色体组？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8434" name="图片 52231" descr="W020140725536217823157"/>
          <p:cNvPicPr>
            <a:picLocks noChangeAspect="1"/>
          </p:cNvPicPr>
          <p:nvPr/>
        </p:nvPicPr>
        <p:blipFill>
          <a:blip r:embed="rId1"/>
          <a:srcRect l="4553" r="2623"/>
          <a:stretch>
            <a:fillRect/>
          </a:stretch>
        </p:blipFill>
        <p:spPr>
          <a:xfrm>
            <a:off x="726440" y="2719705"/>
            <a:ext cx="4456430" cy="304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Picture 4" descr="1214630677"/>
          <p:cNvPicPr>
            <a:picLocks noChangeAspect="1"/>
          </p:cNvPicPr>
          <p:nvPr/>
        </p:nvPicPr>
        <p:blipFill>
          <a:blip r:embed="rId2"/>
          <a:srcRect l="40356" t="14992"/>
          <a:stretch>
            <a:fillRect/>
          </a:stretch>
        </p:blipFill>
        <p:spPr>
          <a:xfrm>
            <a:off x="5183505" y="2719705"/>
            <a:ext cx="3020060" cy="30422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34" name="文本框 52233"/>
          <p:cNvSpPr txBox="1"/>
          <p:nvPr/>
        </p:nvSpPr>
        <p:spPr>
          <a:xfrm>
            <a:off x="351155" y="694690"/>
            <a:ext cx="3167063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）意义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3555" name="矩形 23554"/>
          <p:cNvSpPr/>
          <p:nvPr/>
        </p:nvSpPr>
        <p:spPr>
          <a:xfrm>
            <a:off x="479425" y="4258310"/>
            <a:ext cx="457390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fontAlgn="base"/>
            <a:r>
              <a:rPr lang="zh-CN" altLang="en-US" sz="2400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原生质体</a:t>
            </a:r>
            <a:r>
              <a:rPr lang="en-US" altLang="zh-CN" sz="2400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(protoplast): </a:t>
            </a:r>
            <a:r>
              <a:rPr lang="zh-CN" altLang="en-US" sz="2400" strike="noStrike" noProof="1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指除去细胞壁的细胞或是说一个被质膜所包围的裸露细胞。</a:t>
            </a:r>
            <a:endParaRPr lang="zh-CN" altLang="en-US" sz="2400" strike="noStrike" noProof="1" dirty="0">
              <a:solidFill>
                <a:schemeClr val="tx1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458" name="矩形 23557"/>
          <p:cNvSpPr/>
          <p:nvPr/>
        </p:nvSpPr>
        <p:spPr>
          <a:xfrm>
            <a:off x="351155" y="1181735"/>
            <a:ext cx="3433445" cy="87566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>
              <a:buClrTx/>
            </a:pPr>
            <a:r>
              <a:rPr lang="en-US" altLang="zh-CN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原生质体培养 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559" name="矩形 23558"/>
          <p:cNvSpPr/>
          <p:nvPr/>
        </p:nvSpPr>
        <p:spPr>
          <a:xfrm>
            <a:off x="479425" y="2605088"/>
            <a:ext cx="43084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187325"/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对离体植物的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原生质体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进行培养，形成完整植株的培养技术。 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560" name="文本框 23559"/>
          <p:cNvSpPr txBox="1"/>
          <p:nvPr/>
        </p:nvSpPr>
        <p:spPr>
          <a:xfrm>
            <a:off x="415925" y="2057400"/>
            <a:ext cx="25330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）定义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3562" name="图片 23561" descr="plant Cell.jpg (68537 bytes)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490" y="576580"/>
            <a:ext cx="3483610" cy="3015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2" name="文本框 23562"/>
          <p:cNvSpPr txBox="1"/>
          <p:nvPr/>
        </p:nvSpPr>
        <p:spPr>
          <a:xfrm>
            <a:off x="351155" y="536575"/>
            <a:ext cx="41954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3564" name="图片 23563" descr="tcmap2"/>
          <p:cNvPicPr>
            <a:picLocks noChangeAspect="1"/>
          </p:cNvPicPr>
          <p:nvPr/>
        </p:nvPicPr>
        <p:blipFill>
          <a:blip r:embed="rId3"/>
          <a:srcRect t="61552" r="71008" b="6058"/>
          <a:stretch>
            <a:fillRect/>
          </a:stretch>
        </p:blipFill>
        <p:spPr>
          <a:xfrm>
            <a:off x="4936490" y="3733165"/>
            <a:ext cx="3511550" cy="2444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9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0481" name="文本框 46085"/>
          <p:cNvSpPr txBox="1"/>
          <p:nvPr/>
        </p:nvSpPr>
        <p:spPr>
          <a:xfrm>
            <a:off x="628968" y="797243"/>
            <a:ext cx="316706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l">
              <a:spcBef>
                <a:spcPct val="50000"/>
              </a:spcBef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）方法过程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46127" name="组合 46126"/>
          <p:cNvGrpSpPr/>
          <p:nvPr/>
        </p:nvGrpSpPr>
        <p:grpSpPr>
          <a:xfrm>
            <a:off x="621030" y="1558290"/>
            <a:ext cx="7892415" cy="1069340"/>
            <a:chOff x="158" y="1509"/>
            <a:chExt cx="5535" cy="651"/>
          </a:xfrm>
        </p:grpSpPr>
        <p:sp>
          <p:nvSpPr>
            <p:cNvPr id="20483" name="文本框 46127"/>
            <p:cNvSpPr txBox="1"/>
            <p:nvPr/>
          </p:nvSpPr>
          <p:spPr>
            <a:xfrm>
              <a:off x="158" y="1616"/>
              <a:ext cx="681" cy="505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0" dirty="0">
                  <a:latin typeface="黑体" panose="02010609060101010101" charset="-122"/>
                  <a:ea typeface="黑体" panose="02010609060101010101" charset="-122"/>
                </a:rPr>
                <a:t>植物细胞</a:t>
              </a:r>
              <a:endParaRPr lang="zh-CN" altLang="en-US" sz="24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84" name="直接连接符 46128"/>
            <p:cNvSpPr/>
            <p:nvPr/>
          </p:nvSpPr>
          <p:spPr>
            <a:xfrm>
              <a:off x="839" y="1888"/>
              <a:ext cx="68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85" name="直接连接符 46129"/>
            <p:cNvSpPr/>
            <p:nvPr/>
          </p:nvSpPr>
          <p:spPr>
            <a:xfrm>
              <a:off x="884" y="1797"/>
              <a:ext cx="31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86" name="文本框 46130"/>
            <p:cNvSpPr txBox="1"/>
            <p:nvPr/>
          </p:nvSpPr>
          <p:spPr>
            <a:xfrm>
              <a:off x="1156" y="1570"/>
              <a:ext cx="544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 dirty="0">
                  <a:latin typeface="黑体" panose="02010609060101010101" charset="-122"/>
                  <a:ea typeface="黑体" panose="02010609060101010101" charset="-122"/>
                </a:rPr>
                <a:t>溶液</a:t>
              </a:r>
              <a:endParaRPr lang="zh-CN" altLang="en-US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87" name="直接连接符 46131"/>
            <p:cNvSpPr/>
            <p:nvPr/>
          </p:nvSpPr>
          <p:spPr>
            <a:xfrm>
              <a:off x="839" y="2160"/>
              <a:ext cx="317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88" name="文本框 46132"/>
            <p:cNvSpPr txBox="1"/>
            <p:nvPr/>
          </p:nvSpPr>
          <p:spPr>
            <a:xfrm>
              <a:off x="1156" y="1888"/>
              <a:ext cx="544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 dirty="0">
                  <a:latin typeface="黑体" panose="02010609060101010101" charset="-122"/>
                  <a:ea typeface="黑体" panose="02010609060101010101" charset="-122"/>
                </a:rPr>
                <a:t>处理</a:t>
              </a:r>
              <a:endParaRPr lang="zh-CN" altLang="en-US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89" name="文本框 46133"/>
            <p:cNvSpPr txBox="1"/>
            <p:nvPr/>
          </p:nvSpPr>
          <p:spPr>
            <a:xfrm>
              <a:off x="1610" y="1616"/>
              <a:ext cx="681" cy="505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0" dirty="0">
                  <a:latin typeface="黑体" panose="02010609060101010101" charset="-122"/>
                  <a:ea typeface="黑体" panose="02010609060101010101" charset="-122"/>
                </a:rPr>
                <a:t>原生质体</a:t>
              </a:r>
              <a:endParaRPr lang="zh-CN" altLang="en-US" sz="24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90" name="直接连接符 46134"/>
            <p:cNvSpPr/>
            <p:nvPr/>
          </p:nvSpPr>
          <p:spPr>
            <a:xfrm>
              <a:off x="2290" y="1888"/>
              <a:ext cx="545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91" name="直接连接符 46135"/>
            <p:cNvSpPr/>
            <p:nvPr/>
          </p:nvSpPr>
          <p:spPr>
            <a:xfrm>
              <a:off x="2290" y="2160"/>
              <a:ext cx="499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92" name="文本框 46136"/>
            <p:cNvSpPr txBox="1"/>
            <p:nvPr/>
          </p:nvSpPr>
          <p:spPr>
            <a:xfrm>
              <a:off x="2290" y="1570"/>
              <a:ext cx="544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 dirty="0">
                  <a:latin typeface="黑体" panose="02010609060101010101" charset="-122"/>
                  <a:ea typeface="黑体" panose="02010609060101010101" charset="-122"/>
                </a:rPr>
                <a:t>再生</a:t>
              </a:r>
              <a:endParaRPr lang="zh-CN" altLang="en-US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93" name="文本框 46137"/>
            <p:cNvSpPr txBox="1"/>
            <p:nvPr/>
          </p:nvSpPr>
          <p:spPr>
            <a:xfrm>
              <a:off x="2835" y="1616"/>
              <a:ext cx="681" cy="505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0" dirty="0">
                  <a:latin typeface="黑体" panose="02010609060101010101" charset="-122"/>
                  <a:ea typeface="黑体" panose="02010609060101010101" charset="-122"/>
                </a:rPr>
                <a:t>完整细胞</a:t>
              </a:r>
              <a:endParaRPr lang="zh-CN" altLang="en-US" sz="24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94" name="直接连接符 46138"/>
            <p:cNvSpPr/>
            <p:nvPr/>
          </p:nvSpPr>
          <p:spPr>
            <a:xfrm>
              <a:off x="3515" y="1888"/>
              <a:ext cx="499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95" name="文本框 46139"/>
            <p:cNvSpPr txBox="1"/>
            <p:nvPr/>
          </p:nvSpPr>
          <p:spPr>
            <a:xfrm>
              <a:off x="3515" y="1597"/>
              <a:ext cx="589" cy="4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000" b="0" dirty="0">
                  <a:latin typeface="黑体" panose="02010609060101010101" charset="-122"/>
                  <a:ea typeface="黑体" panose="02010609060101010101" charset="-122"/>
                </a:rPr>
                <a:t>细胞分裂</a:t>
              </a:r>
              <a:endParaRPr lang="zh-CN" altLang="en-US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496" name="文本框 46140"/>
            <p:cNvSpPr txBox="1"/>
            <p:nvPr/>
          </p:nvSpPr>
          <p:spPr>
            <a:xfrm>
              <a:off x="4014" y="1616"/>
              <a:ext cx="681" cy="505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br>
                <a:rPr lang="en-US" altLang="zh-CN" sz="2400" b="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</a:br>
              <a:r>
                <a:rPr lang="zh-CN" altLang="en-US" sz="2400" b="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组织</a:t>
              </a:r>
              <a:endParaRPr lang="zh-CN" altLang="en-US" sz="2400" b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20497" name="直接连接符 46141"/>
            <p:cNvSpPr/>
            <p:nvPr/>
          </p:nvSpPr>
          <p:spPr>
            <a:xfrm>
              <a:off x="4059" y="1888"/>
              <a:ext cx="59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98" name="直接连接符 46142"/>
            <p:cNvSpPr/>
            <p:nvPr/>
          </p:nvSpPr>
          <p:spPr>
            <a:xfrm>
              <a:off x="4694" y="1888"/>
              <a:ext cx="31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99" name="文本框 46143"/>
            <p:cNvSpPr txBox="1"/>
            <p:nvPr/>
          </p:nvSpPr>
          <p:spPr>
            <a:xfrm>
              <a:off x="5012" y="1616"/>
              <a:ext cx="681" cy="505"/>
            </a:xfrm>
            <a:prstGeom prst="rect">
              <a:avLst/>
            </a:prstGeom>
            <a:noFill/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400" b="0" dirty="0">
                  <a:latin typeface="黑体" panose="02010609060101010101" charset="-122"/>
                  <a:ea typeface="黑体" panose="02010609060101010101" charset="-122"/>
                </a:rPr>
                <a:t>新的植株</a:t>
              </a:r>
              <a:endParaRPr lang="zh-CN" altLang="en-US" sz="24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500" name="矩形 46144"/>
            <p:cNvSpPr/>
            <p:nvPr/>
          </p:nvSpPr>
          <p:spPr>
            <a:xfrm>
              <a:off x="884" y="1509"/>
              <a:ext cx="275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 b="0" dirty="0">
                  <a:latin typeface="黑体" panose="02010609060101010101" charset="-122"/>
                  <a:ea typeface="黑体" panose="02010609060101010101" charset="-122"/>
                </a:rPr>
                <a:t>①</a:t>
              </a:r>
              <a:endParaRPr lang="en-US" altLang="zh-CN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501" name="矩形 46145"/>
            <p:cNvSpPr/>
            <p:nvPr/>
          </p:nvSpPr>
          <p:spPr>
            <a:xfrm>
              <a:off x="884" y="1888"/>
              <a:ext cx="275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 b="0" dirty="0">
                  <a:latin typeface="黑体" panose="02010609060101010101" charset="-122"/>
                  <a:ea typeface="黑体" panose="02010609060101010101" charset="-122"/>
                </a:rPr>
                <a:t>②</a:t>
              </a:r>
              <a:endParaRPr lang="en-US" altLang="zh-CN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502" name="矩形 46146"/>
            <p:cNvSpPr/>
            <p:nvPr/>
          </p:nvSpPr>
          <p:spPr>
            <a:xfrm>
              <a:off x="2336" y="1888"/>
              <a:ext cx="275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 b="0" dirty="0">
                  <a:latin typeface="黑体" panose="02010609060101010101" charset="-122"/>
                  <a:ea typeface="黑体" panose="02010609060101010101" charset="-122"/>
                </a:rPr>
                <a:t>③</a:t>
              </a:r>
              <a:endParaRPr lang="en-US" altLang="zh-CN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503" name="矩形 46147"/>
            <p:cNvSpPr/>
            <p:nvPr/>
          </p:nvSpPr>
          <p:spPr>
            <a:xfrm>
              <a:off x="4195" y="1616"/>
              <a:ext cx="275" cy="2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 b="0" dirty="0">
                  <a:latin typeface="黑体" panose="02010609060101010101" charset="-122"/>
                  <a:ea typeface="黑体" panose="02010609060101010101" charset="-122"/>
                </a:rPr>
                <a:t>④</a:t>
              </a:r>
              <a:endParaRPr lang="en-US" altLang="zh-CN"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6149" name="文本框 46148"/>
          <p:cNvSpPr txBox="1"/>
          <p:nvPr/>
        </p:nvSpPr>
        <p:spPr>
          <a:xfrm>
            <a:off x="628650" y="3007995"/>
            <a:ext cx="31670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）用途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150" name="文本框 46149"/>
          <p:cNvSpPr txBox="1"/>
          <p:nvPr/>
        </p:nvSpPr>
        <p:spPr>
          <a:xfrm>
            <a:off x="944245" y="3705543"/>
            <a:ext cx="66976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）进行转基因操作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151" name="文本框 46150"/>
          <p:cNvSpPr txBox="1"/>
          <p:nvPr/>
        </p:nvSpPr>
        <p:spPr>
          <a:xfrm>
            <a:off x="944563" y="4542790"/>
            <a:ext cx="669766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）进行原生质体融合操作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49" grpId="0"/>
      <p:bldP spid="46150" grpId="0"/>
      <p:bldP spid="461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4579" name="矩形 24578"/>
          <p:cNvSpPr/>
          <p:nvPr/>
        </p:nvSpPr>
        <p:spPr>
          <a:xfrm>
            <a:off x="870585" y="2713355"/>
            <a:ext cx="739330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培养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植物细胞（包括原生质体）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，借助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基因工程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方法，将外源遗传物质（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）导入受体细胞中，或通过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细胞融合、显微注射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等将不同来源的遗传物质重新组合，再通过对这些转基因细胞或重组细胞进行培养，获得特定性状的新植株。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506" name="文本框 24579"/>
          <p:cNvSpPr txBox="1"/>
          <p:nvPr/>
        </p:nvSpPr>
        <p:spPr>
          <a:xfrm>
            <a:off x="351155" y="515620"/>
            <a:ext cx="34925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三、其他技术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507" name="矩形 24580"/>
          <p:cNvSpPr/>
          <p:nvPr/>
        </p:nvSpPr>
        <p:spPr>
          <a:xfrm>
            <a:off x="524510" y="1160463"/>
            <a:ext cx="7437438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>
              <a:buClrTx/>
            </a:pPr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植物细胞工程 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4582" name="文本框 24581"/>
          <p:cNvSpPr txBox="1"/>
          <p:nvPr/>
        </p:nvSpPr>
        <p:spPr>
          <a:xfrm>
            <a:off x="524510" y="2179638"/>
            <a:ext cx="31670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）定义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6693" name="文本框 26692"/>
          <p:cNvSpPr txBox="1"/>
          <p:nvPr/>
        </p:nvSpPr>
        <p:spPr>
          <a:xfrm>
            <a:off x="412750" y="977265"/>
            <a:ext cx="4380230" cy="461645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>
            <a:spAutoFit/>
          </a:bodyPr>
          <a:p>
            <a:pPr algn="ctr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noProof="1" dirty="0">
                <a:latin typeface="黑体" panose="02010609060101010101" charset="-122"/>
                <a:ea typeface="黑体" panose="02010609060101010101" charset="-122"/>
                <a:cs typeface="+mn-ea"/>
              </a:rPr>
              <a:t>植物体细胞杂交</a:t>
            </a:r>
            <a:r>
              <a:rPr lang="zh-CN" altLang="en-US" sz="2400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过程示意图</a:t>
            </a:r>
            <a:r>
              <a:rPr lang="en-US" altLang="zh-CN" sz="2400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:</a:t>
            </a:r>
            <a:endParaRPr lang="en-US" altLang="zh-CN" sz="2400" noProof="1" dirty="0">
              <a:effectLst>
                <a:outerShdw blurRad="38100" dist="38100" dir="2700000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79805" y="1577340"/>
            <a:ext cx="1029335" cy="3277870"/>
            <a:chOff x="144" y="240"/>
            <a:chExt cx="768" cy="2256"/>
          </a:xfrm>
        </p:grpSpPr>
        <p:grpSp>
          <p:nvGrpSpPr>
            <p:cNvPr id="5" name="组合 26626"/>
            <p:cNvGrpSpPr/>
            <p:nvPr/>
          </p:nvGrpSpPr>
          <p:grpSpPr>
            <a:xfrm>
              <a:off x="192" y="1584"/>
              <a:ext cx="720" cy="912"/>
              <a:chOff x="288" y="1584"/>
              <a:chExt cx="720" cy="912"/>
            </a:xfrm>
          </p:grpSpPr>
          <p:grpSp>
            <p:nvGrpSpPr>
              <p:cNvPr id="6" name="组合 26627"/>
              <p:cNvGrpSpPr/>
              <p:nvPr/>
            </p:nvGrpSpPr>
            <p:grpSpPr>
              <a:xfrm>
                <a:off x="288" y="1584"/>
                <a:ext cx="720" cy="912"/>
                <a:chOff x="624" y="2256"/>
                <a:chExt cx="720" cy="912"/>
              </a:xfrm>
            </p:grpSpPr>
            <p:sp>
              <p:nvSpPr>
                <p:cNvPr id="8" name="六边形 26628"/>
                <p:cNvSpPr/>
                <p:nvPr/>
              </p:nvSpPr>
              <p:spPr>
                <a:xfrm>
                  <a:off x="624" y="2256"/>
                  <a:ext cx="720" cy="912"/>
                </a:xfrm>
                <a:prstGeom prst="hexagon">
                  <a:avLst>
                    <a:gd name="adj" fmla="val 34468"/>
                    <a:gd name="vf" fmla="val 115470"/>
                  </a:avLst>
                </a:prstGeom>
                <a:solidFill>
                  <a:srgbClr val="00FF00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11" name="六边形 26629"/>
                <p:cNvSpPr/>
                <p:nvPr/>
              </p:nvSpPr>
              <p:spPr>
                <a:xfrm>
                  <a:off x="672" y="2304"/>
                  <a:ext cx="624" cy="816"/>
                </a:xfrm>
                <a:prstGeom prst="hexagon">
                  <a:avLst>
                    <a:gd name="adj" fmla="val 34468"/>
                    <a:gd name="vf" fmla="val 115470"/>
                  </a:avLst>
                </a:prstGeom>
                <a:solidFill>
                  <a:srgbClr val="00FF00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12" name="椭圆 26630"/>
              <p:cNvSpPr/>
              <p:nvPr/>
            </p:nvSpPr>
            <p:spPr>
              <a:xfrm>
                <a:off x="528" y="1920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CC00"/>
                  </a:gs>
                  <a:gs pos="100000">
                    <a:srgbClr val="2921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grpSp>
          <p:nvGrpSpPr>
            <p:cNvPr id="13" name="组合 26631"/>
            <p:cNvGrpSpPr/>
            <p:nvPr/>
          </p:nvGrpSpPr>
          <p:grpSpPr>
            <a:xfrm>
              <a:off x="144" y="240"/>
              <a:ext cx="720" cy="912"/>
              <a:chOff x="288" y="384"/>
              <a:chExt cx="720" cy="912"/>
            </a:xfrm>
          </p:grpSpPr>
          <p:grpSp>
            <p:nvGrpSpPr>
              <p:cNvPr id="14" name="组合 26632"/>
              <p:cNvGrpSpPr/>
              <p:nvPr/>
            </p:nvGrpSpPr>
            <p:grpSpPr>
              <a:xfrm>
                <a:off x="288" y="384"/>
                <a:ext cx="720" cy="912"/>
                <a:chOff x="624" y="2256"/>
                <a:chExt cx="720" cy="912"/>
              </a:xfrm>
            </p:grpSpPr>
            <p:sp>
              <p:nvSpPr>
                <p:cNvPr id="15" name="六边形 26633"/>
                <p:cNvSpPr/>
                <p:nvPr/>
              </p:nvSpPr>
              <p:spPr>
                <a:xfrm>
                  <a:off x="624" y="2256"/>
                  <a:ext cx="720" cy="912"/>
                </a:xfrm>
                <a:prstGeom prst="hexagon">
                  <a:avLst>
                    <a:gd name="adj" fmla="val 34468"/>
                    <a:gd name="vf" fmla="val 115470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16" name="六边形 26634"/>
                <p:cNvSpPr/>
                <p:nvPr/>
              </p:nvSpPr>
              <p:spPr>
                <a:xfrm>
                  <a:off x="672" y="2304"/>
                  <a:ext cx="624" cy="816"/>
                </a:xfrm>
                <a:prstGeom prst="hexagon">
                  <a:avLst>
                    <a:gd name="adj" fmla="val 34468"/>
                    <a:gd name="vf" fmla="val 115470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17" name="椭圆 26635"/>
              <p:cNvSpPr/>
              <p:nvPr/>
            </p:nvSpPr>
            <p:spPr>
              <a:xfrm>
                <a:off x="528" y="768"/>
                <a:ext cx="240" cy="192"/>
              </a:xfrm>
              <a:prstGeom prst="ellipse">
                <a:avLst/>
              </a:prstGeom>
              <a:gradFill rotWithShape="0">
                <a:gsLst>
                  <a:gs pos="0">
                    <a:srgbClr val="FFFF00"/>
                  </a:gs>
                  <a:gs pos="100000">
                    <a:srgbClr val="7676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122805" y="2186940"/>
            <a:ext cx="643255" cy="2092325"/>
            <a:chOff x="864" y="624"/>
            <a:chExt cx="480" cy="1440"/>
          </a:xfrm>
        </p:grpSpPr>
        <p:grpSp>
          <p:nvGrpSpPr>
            <p:cNvPr id="19" name="组合 26637"/>
            <p:cNvGrpSpPr/>
            <p:nvPr/>
          </p:nvGrpSpPr>
          <p:grpSpPr>
            <a:xfrm>
              <a:off x="912" y="624"/>
              <a:ext cx="384" cy="1440"/>
              <a:chOff x="912" y="624"/>
              <a:chExt cx="384" cy="1440"/>
            </a:xfrm>
          </p:grpSpPr>
          <p:sp>
            <p:nvSpPr>
              <p:cNvPr id="20" name="直接连接符 26638"/>
              <p:cNvSpPr/>
              <p:nvPr/>
            </p:nvSpPr>
            <p:spPr>
              <a:xfrm>
                <a:off x="912" y="624"/>
                <a:ext cx="336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直接连接符 26639"/>
              <p:cNvSpPr/>
              <p:nvPr/>
            </p:nvSpPr>
            <p:spPr>
              <a:xfrm>
                <a:off x="960" y="2064"/>
                <a:ext cx="336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26640"/>
            <p:cNvGrpSpPr/>
            <p:nvPr/>
          </p:nvGrpSpPr>
          <p:grpSpPr>
            <a:xfrm>
              <a:off x="864" y="624"/>
              <a:ext cx="480" cy="1386"/>
              <a:chOff x="864" y="624"/>
              <a:chExt cx="480" cy="1386"/>
            </a:xfrm>
          </p:grpSpPr>
          <p:sp>
            <p:nvSpPr>
              <p:cNvPr id="23" name="文本框 26641"/>
              <p:cNvSpPr txBox="1"/>
              <p:nvPr/>
            </p:nvSpPr>
            <p:spPr>
              <a:xfrm>
                <a:off x="864" y="624"/>
                <a:ext cx="432" cy="35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algn="ctr">
                  <a:spcBef>
                    <a:spcPct val="50000"/>
                  </a:spcBef>
                  <a:buClrTx/>
                </a:pPr>
                <a:r>
                  <a:rPr lang="en-US" altLang="zh-CN" sz="2800">
                    <a:latin typeface="黑体" panose="02010609060101010101" charset="-122"/>
                    <a:ea typeface="黑体" panose="02010609060101010101" charset="-122"/>
                  </a:rPr>
                  <a:t>(1)</a:t>
                </a:r>
                <a:endParaRPr lang="en-US" altLang="zh-CN" sz="28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4" name="文本框 26642"/>
              <p:cNvSpPr txBox="1"/>
              <p:nvPr/>
            </p:nvSpPr>
            <p:spPr>
              <a:xfrm>
                <a:off x="912" y="1651"/>
                <a:ext cx="432" cy="35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algn="ctr">
                  <a:spcBef>
                    <a:spcPct val="50000"/>
                  </a:spcBef>
                  <a:buClrTx/>
                </a:pPr>
                <a:r>
                  <a:rPr lang="en-US" altLang="zh-CN" sz="2800">
                    <a:latin typeface="黑体" panose="02010609060101010101" charset="-122"/>
                    <a:ea typeface="黑体" panose="02010609060101010101" charset="-122"/>
                  </a:rPr>
                  <a:t>(1)</a:t>
                </a:r>
                <a:endParaRPr lang="en-US" altLang="zh-CN" sz="28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2808605" y="1653540"/>
            <a:ext cx="964565" cy="3138170"/>
            <a:chOff x="1296" y="288"/>
            <a:chExt cx="720" cy="2160"/>
          </a:xfrm>
        </p:grpSpPr>
        <p:grpSp>
          <p:nvGrpSpPr>
            <p:cNvPr id="26" name="组合 26644"/>
            <p:cNvGrpSpPr/>
            <p:nvPr/>
          </p:nvGrpSpPr>
          <p:grpSpPr>
            <a:xfrm>
              <a:off x="1296" y="288"/>
              <a:ext cx="672" cy="624"/>
              <a:chOff x="1344" y="528"/>
              <a:chExt cx="672" cy="624"/>
            </a:xfrm>
          </p:grpSpPr>
          <p:sp>
            <p:nvSpPr>
              <p:cNvPr id="27" name="椭圆 26645"/>
              <p:cNvSpPr/>
              <p:nvPr/>
            </p:nvSpPr>
            <p:spPr>
              <a:xfrm>
                <a:off x="1344" y="528"/>
                <a:ext cx="672" cy="624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8" name="椭圆 26646"/>
              <p:cNvSpPr/>
              <p:nvPr/>
            </p:nvSpPr>
            <p:spPr>
              <a:xfrm>
                <a:off x="1584" y="768"/>
                <a:ext cx="240" cy="192"/>
              </a:xfrm>
              <a:prstGeom prst="ellipse">
                <a:avLst/>
              </a:prstGeom>
              <a:gradFill rotWithShape="0">
                <a:gsLst>
                  <a:gs pos="0">
                    <a:srgbClr val="FFFF00"/>
                  </a:gs>
                  <a:gs pos="100000">
                    <a:srgbClr val="7676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grpSp>
          <p:nvGrpSpPr>
            <p:cNvPr id="29" name="组合 26647"/>
            <p:cNvGrpSpPr/>
            <p:nvPr/>
          </p:nvGrpSpPr>
          <p:grpSpPr>
            <a:xfrm>
              <a:off x="1344" y="1824"/>
              <a:ext cx="672" cy="624"/>
              <a:chOff x="1344" y="1776"/>
              <a:chExt cx="672" cy="624"/>
            </a:xfrm>
          </p:grpSpPr>
          <p:sp>
            <p:nvSpPr>
              <p:cNvPr id="30" name="椭圆 26648"/>
              <p:cNvSpPr/>
              <p:nvPr/>
            </p:nvSpPr>
            <p:spPr>
              <a:xfrm>
                <a:off x="1344" y="1776"/>
                <a:ext cx="672" cy="624"/>
              </a:xfrm>
              <a:prstGeom prst="ellipse">
                <a:avLst/>
              </a:prstGeom>
              <a:solidFill>
                <a:srgbClr val="00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31" name="椭圆 26649"/>
              <p:cNvSpPr/>
              <p:nvPr/>
            </p:nvSpPr>
            <p:spPr>
              <a:xfrm>
                <a:off x="1536" y="1968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CC00"/>
                  </a:gs>
                  <a:gs pos="100000">
                    <a:srgbClr val="2921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892550" y="2415540"/>
            <a:ext cx="900430" cy="1813560"/>
            <a:chOff x="2016" y="768"/>
            <a:chExt cx="672" cy="1248"/>
          </a:xfrm>
        </p:grpSpPr>
        <p:grpSp>
          <p:nvGrpSpPr>
            <p:cNvPr id="33" name="组合 26651"/>
            <p:cNvGrpSpPr/>
            <p:nvPr/>
          </p:nvGrpSpPr>
          <p:grpSpPr>
            <a:xfrm>
              <a:off x="2016" y="768"/>
              <a:ext cx="672" cy="1248"/>
              <a:chOff x="2016" y="768"/>
              <a:chExt cx="672" cy="1248"/>
            </a:xfrm>
          </p:grpSpPr>
          <p:sp>
            <p:nvSpPr>
              <p:cNvPr id="34" name="直接连接符 26652"/>
              <p:cNvSpPr/>
              <p:nvPr/>
            </p:nvSpPr>
            <p:spPr>
              <a:xfrm>
                <a:off x="2016" y="768"/>
                <a:ext cx="288" cy="528"/>
              </a:xfrm>
              <a:prstGeom prst="line">
                <a:avLst/>
              </a:prstGeom>
              <a:ln w="4762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直接连接符 26653"/>
              <p:cNvSpPr/>
              <p:nvPr/>
            </p:nvSpPr>
            <p:spPr>
              <a:xfrm flipV="1">
                <a:off x="2064" y="1296"/>
                <a:ext cx="240" cy="72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直接连接符 26654"/>
              <p:cNvSpPr/>
              <p:nvPr/>
            </p:nvSpPr>
            <p:spPr>
              <a:xfrm>
                <a:off x="2304" y="1296"/>
                <a:ext cx="384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7" name="文本框 26655"/>
            <p:cNvSpPr txBox="1"/>
            <p:nvPr/>
          </p:nvSpPr>
          <p:spPr>
            <a:xfrm>
              <a:off x="2256" y="912"/>
              <a:ext cx="432" cy="35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(2)</a:t>
              </a:r>
              <a:endParaRPr lang="en-US" altLang="zh-CN" sz="28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32375" y="2872740"/>
            <a:ext cx="1093470" cy="697865"/>
            <a:chOff x="2304" y="1152"/>
            <a:chExt cx="816" cy="480"/>
          </a:xfrm>
        </p:grpSpPr>
        <p:grpSp>
          <p:nvGrpSpPr>
            <p:cNvPr id="39" name="组合 26657"/>
            <p:cNvGrpSpPr/>
            <p:nvPr/>
          </p:nvGrpSpPr>
          <p:grpSpPr>
            <a:xfrm>
              <a:off x="2304" y="1152"/>
              <a:ext cx="816" cy="480"/>
              <a:chOff x="2400" y="1104"/>
              <a:chExt cx="1104" cy="432"/>
            </a:xfrm>
          </p:grpSpPr>
          <p:sp>
            <p:nvSpPr>
              <p:cNvPr id="40" name="椭圆 26658"/>
              <p:cNvSpPr/>
              <p:nvPr/>
            </p:nvSpPr>
            <p:spPr>
              <a:xfrm>
                <a:off x="2784" y="1104"/>
                <a:ext cx="720" cy="432"/>
              </a:xfrm>
              <a:prstGeom prst="ellipse">
                <a:avLst/>
              </a:prstGeom>
              <a:solidFill>
                <a:srgbClr val="00CC66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41" name="椭圆 26659"/>
              <p:cNvSpPr/>
              <p:nvPr/>
            </p:nvSpPr>
            <p:spPr>
              <a:xfrm>
                <a:off x="2400" y="1104"/>
                <a:ext cx="720" cy="432"/>
              </a:xfrm>
              <a:prstGeom prst="ellipse">
                <a:avLst/>
              </a:prstGeom>
              <a:solidFill>
                <a:srgbClr val="00CC66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42" name="矩形 26660"/>
              <p:cNvSpPr/>
              <p:nvPr/>
            </p:nvSpPr>
            <p:spPr>
              <a:xfrm>
                <a:off x="2736" y="1152"/>
                <a:ext cx="528" cy="336"/>
              </a:xfrm>
              <a:prstGeom prst="rect">
                <a:avLst/>
              </a:prstGeom>
              <a:solidFill>
                <a:srgbClr val="00CC66"/>
              </a:soli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grpSp>
          <p:nvGrpSpPr>
            <p:cNvPr id="43" name="组合 26661"/>
            <p:cNvGrpSpPr/>
            <p:nvPr/>
          </p:nvGrpSpPr>
          <p:grpSpPr>
            <a:xfrm>
              <a:off x="2544" y="1248"/>
              <a:ext cx="384" cy="240"/>
              <a:chOff x="3744" y="2880"/>
              <a:chExt cx="384" cy="240"/>
            </a:xfrm>
          </p:grpSpPr>
          <p:sp>
            <p:nvSpPr>
              <p:cNvPr id="44" name="椭圆 26662"/>
              <p:cNvSpPr/>
              <p:nvPr/>
            </p:nvSpPr>
            <p:spPr>
              <a:xfrm>
                <a:off x="3744" y="2880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CC9900"/>
                  </a:gs>
                  <a:gs pos="100000">
                    <a:srgbClr val="8765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45" name="椭圆 26663"/>
              <p:cNvSpPr/>
              <p:nvPr/>
            </p:nvSpPr>
            <p:spPr>
              <a:xfrm>
                <a:off x="3888" y="2880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CC9900"/>
                  </a:gs>
                  <a:gs pos="100000">
                    <a:srgbClr val="876500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350000" y="2491740"/>
            <a:ext cx="772160" cy="628015"/>
            <a:chOff x="3696" y="816"/>
            <a:chExt cx="576" cy="432"/>
          </a:xfrm>
        </p:grpSpPr>
        <p:sp>
          <p:nvSpPr>
            <p:cNvPr id="47" name="直接连接符 26665"/>
            <p:cNvSpPr/>
            <p:nvPr/>
          </p:nvSpPr>
          <p:spPr>
            <a:xfrm>
              <a:off x="3696" y="1248"/>
              <a:ext cx="576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文本框 26666"/>
            <p:cNvSpPr txBox="1"/>
            <p:nvPr/>
          </p:nvSpPr>
          <p:spPr>
            <a:xfrm>
              <a:off x="3744" y="816"/>
              <a:ext cx="432" cy="35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(3)</a:t>
              </a:r>
              <a:endParaRPr lang="en-US" altLang="zh-CN" sz="28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64400" y="2339340"/>
            <a:ext cx="1221740" cy="1464310"/>
            <a:chOff x="3600" y="864"/>
            <a:chExt cx="912" cy="1008"/>
          </a:xfrm>
        </p:grpSpPr>
        <p:grpSp>
          <p:nvGrpSpPr>
            <p:cNvPr id="50" name="组合 26668"/>
            <p:cNvGrpSpPr/>
            <p:nvPr/>
          </p:nvGrpSpPr>
          <p:grpSpPr>
            <a:xfrm>
              <a:off x="3600" y="864"/>
              <a:ext cx="912" cy="1008"/>
              <a:chOff x="624" y="2256"/>
              <a:chExt cx="720" cy="912"/>
            </a:xfrm>
          </p:grpSpPr>
          <p:sp>
            <p:nvSpPr>
              <p:cNvPr id="51" name="六边形 26669"/>
              <p:cNvSpPr/>
              <p:nvPr/>
            </p:nvSpPr>
            <p:spPr>
              <a:xfrm>
                <a:off x="624" y="2256"/>
                <a:ext cx="720" cy="912"/>
              </a:xfrm>
              <a:prstGeom prst="hexagon">
                <a:avLst>
                  <a:gd name="adj" fmla="val 34468"/>
                  <a:gd name="vf" fmla="val 115470"/>
                </a:avLst>
              </a:prstGeom>
              <a:solidFill>
                <a:srgbClr val="00CC66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52" name="六边形 26670"/>
              <p:cNvSpPr/>
              <p:nvPr/>
            </p:nvSpPr>
            <p:spPr>
              <a:xfrm>
                <a:off x="672" y="2304"/>
                <a:ext cx="624" cy="816"/>
              </a:xfrm>
              <a:prstGeom prst="hexagon">
                <a:avLst>
                  <a:gd name="adj" fmla="val 34468"/>
                  <a:gd name="vf" fmla="val 115470"/>
                </a:avLst>
              </a:prstGeom>
              <a:solidFill>
                <a:srgbClr val="00CC66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sp>
          <p:nvSpPr>
            <p:cNvPr id="53" name="椭圆 26671"/>
            <p:cNvSpPr/>
            <p:nvPr/>
          </p:nvSpPr>
          <p:spPr>
            <a:xfrm>
              <a:off x="3936" y="1200"/>
              <a:ext cx="288" cy="288"/>
            </a:xfrm>
            <a:prstGeom prst="ellipse">
              <a:avLst/>
            </a:prstGeom>
            <a:gradFill rotWithShape="0">
              <a:gsLst>
                <a:gs pos="0">
                  <a:srgbClr val="CC9900"/>
                </a:gs>
                <a:gs pos="100000">
                  <a:srgbClr val="8765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/>
            <a:p>
              <a:endParaRPr lang="zh-CN" altLang="en-US" sz="16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035800" y="4015740"/>
            <a:ext cx="836295" cy="976630"/>
            <a:chOff x="4128" y="1776"/>
            <a:chExt cx="624" cy="672"/>
          </a:xfrm>
        </p:grpSpPr>
        <p:sp>
          <p:nvSpPr>
            <p:cNvPr id="55" name="直接连接符 26673"/>
            <p:cNvSpPr/>
            <p:nvPr/>
          </p:nvSpPr>
          <p:spPr>
            <a:xfrm flipH="1">
              <a:off x="4416" y="1824"/>
              <a:ext cx="336" cy="624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" name="文本框 26674"/>
            <p:cNvSpPr txBox="1"/>
            <p:nvPr/>
          </p:nvSpPr>
          <p:spPr>
            <a:xfrm>
              <a:off x="4128" y="1776"/>
              <a:ext cx="432" cy="35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(4)</a:t>
              </a:r>
              <a:endParaRPr lang="en-US" altLang="zh-CN" sz="28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426200" y="4625340"/>
            <a:ext cx="1350645" cy="1621790"/>
            <a:chOff x="1776" y="2544"/>
            <a:chExt cx="1008" cy="1116"/>
          </a:xfrm>
        </p:grpSpPr>
        <p:grpSp>
          <p:nvGrpSpPr>
            <p:cNvPr id="58" name="组合 26676"/>
            <p:cNvGrpSpPr/>
            <p:nvPr/>
          </p:nvGrpSpPr>
          <p:grpSpPr>
            <a:xfrm>
              <a:off x="1776" y="2544"/>
              <a:ext cx="1008" cy="1116"/>
              <a:chOff x="1776" y="2544"/>
              <a:chExt cx="1008" cy="1116"/>
            </a:xfrm>
          </p:grpSpPr>
          <p:grpSp>
            <p:nvGrpSpPr>
              <p:cNvPr id="59" name="组合 26677"/>
              <p:cNvGrpSpPr/>
              <p:nvPr/>
            </p:nvGrpSpPr>
            <p:grpSpPr>
              <a:xfrm>
                <a:off x="1776" y="3168"/>
                <a:ext cx="1008" cy="480"/>
                <a:chOff x="2544" y="3264"/>
                <a:chExt cx="1008" cy="480"/>
              </a:xfrm>
            </p:grpSpPr>
            <p:sp>
              <p:nvSpPr>
                <p:cNvPr id="60" name="椭圆 26678"/>
                <p:cNvSpPr/>
                <p:nvPr/>
              </p:nvSpPr>
              <p:spPr>
                <a:xfrm>
                  <a:off x="2640" y="3408"/>
                  <a:ext cx="768" cy="336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61" name="矩形 26679"/>
                <p:cNvSpPr/>
                <p:nvPr/>
              </p:nvSpPr>
              <p:spPr>
                <a:xfrm>
                  <a:off x="2544" y="3264"/>
                  <a:ext cx="1008" cy="33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 anchor="t"/>
                <a:p>
                  <a:endParaRPr lang="zh-CN" altLang="en-US" sz="1600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62" name="椭圆 26680"/>
              <p:cNvSpPr/>
              <p:nvPr/>
            </p:nvSpPr>
            <p:spPr>
              <a:xfrm>
                <a:off x="1920" y="3312"/>
                <a:ext cx="672" cy="96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63" name="矩形 26681"/>
              <p:cNvSpPr/>
              <p:nvPr/>
            </p:nvSpPr>
            <p:spPr>
              <a:xfrm>
                <a:off x="2112" y="2544"/>
                <a:ext cx="240" cy="288"/>
              </a:xfrm>
              <a:prstGeom prst="rect">
                <a:avLst/>
              </a:prstGeom>
              <a:solidFill>
                <a:srgbClr val="3366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sz="16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64" name="直接连接符 26682"/>
              <p:cNvSpPr/>
              <p:nvPr/>
            </p:nvSpPr>
            <p:spPr>
              <a:xfrm>
                <a:off x="2112" y="2784"/>
                <a:ext cx="24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65" name="对象 26683"/>
              <p:cNvGraphicFramePr/>
              <p:nvPr/>
            </p:nvGraphicFramePr>
            <p:xfrm>
              <a:off x="1872" y="3223"/>
              <a:ext cx="768" cy="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" name="" r:id="rId1" imgW="1238250" imgH="704850" progId="Paint.Picture">
                      <p:embed/>
                    </p:oleObj>
                  </mc:Choice>
                  <mc:Fallback>
                    <p:oleObj name="" r:id="rId1" imgW="1238250" imgH="704850" progId="Paint.Picture">
                      <p:embed/>
                      <p:pic>
                        <p:nvPicPr>
                          <p:cNvPr id="0" name="图片 3075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872" y="3223"/>
                            <a:ext cx="768" cy="43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7" name="直接连接符 26684"/>
              <p:cNvSpPr/>
              <p:nvPr/>
            </p:nvSpPr>
            <p:spPr>
              <a:xfrm flipH="1">
                <a:off x="1872" y="2784"/>
                <a:ext cx="240" cy="72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直接连接符 26685"/>
              <p:cNvSpPr/>
              <p:nvPr/>
            </p:nvSpPr>
            <p:spPr>
              <a:xfrm flipH="1" flipV="1">
                <a:off x="2352" y="2784"/>
                <a:ext cx="288" cy="672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9" name="直接连接符 26686"/>
            <p:cNvSpPr/>
            <p:nvPr/>
          </p:nvSpPr>
          <p:spPr>
            <a:xfrm>
              <a:off x="2352" y="2784"/>
              <a:ext cx="288" cy="672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直接连接符 26687"/>
            <p:cNvSpPr/>
            <p:nvPr/>
          </p:nvSpPr>
          <p:spPr>
            <a:xfrm flipH="1">
              <a:off x="1872" y="2784"/>
              <a:ext cx="240" cy="72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464175" y="4973697"/>
            <a:ext cx="940435" cy="586998"/>
            <a:chOff x="2928" y="2380"/>
            <a:chExt cx="912" cy="404"/>
          </a:xfrm>
        </p:grpSpPr>
        <p:sp>
          <p:nvSpPr>
            <p:cNvPr id="72" name="文本框 26689"/>
            <p:cNvSpPr txBox="1"/>
            <p:nvPr/>
          </p:nvSpPr>
          <p:spPr>
            <a:xfrm>
              <a:off x="3061" y="2380"/>
              <a:ext cx="645" cy="3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r>
                <a:rPr lang="en-US" altLang="zh-CN" sz="2800">
                  <a:latin typeface="黑体" panose="02010609060101010101" charset="-122"/>
                  <a:ea typeface="黑体" panose="02010609060101010101" charset="-122"/>
                </a:rPr>
                <a:t>(5)</a:t>
              </a:r>
              <a:endParaRPr lang="en-US" altLang="zh-CN" sz="28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73" name="直接连接符 26690"/>
            <p:cNvSpPr/>
            <p:nvPr/>
          </p:nvSpPr>
          <p:spPr>
            <a:xfrm flipH="1">
              <a:off x="2928" y="2784"/>
              <a:ext cx="912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74" name="对象 73"/>
          <p:cNvGraphicFramePr/>
          <p:nvPr/>
        </p:nvGraphicFramePr>
        <p:xfrm>
          <a:off x="4067175" y="4754245"/>
          <a:ext cx="11176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" name="" r:id="rId3" imgW="1323975" imgH="1762125" progId="Paint.Picture">
                  <p:embed/>
                </p:oleObj>
              </mc:Choice>
              <mc:Fallback>
                <p:oleObj name="" r:id="rId3" imgW="1323975" imgH="1762125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67175" y="4754245"/>
                        <a:ext cx="1117600" cy="161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文本框 26693"/>
          <p:cNvSpPr txBox="1"/>
          <p:nvPr/>
        </p:nvSpPr>
        <p:spPr>
          <a:xfrm>
            <a:off x="351155" y="431800"/>
            <a:ext cx="2672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）方法过程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pSp>
        <p:nvGrpSpPr>
          <p:cNvPr id="27650" name="组合 27649"/>
          <p:cNvGrpSpPr/>
          <p:nvPr/>
        </p:nvGrpSpPr>
        <p:grpSpPr>
          <a:xfrm>
            <a:off x="1043305" y="1844675"/>
            <a:ext cx="1558925" cy="1161854"/>
            <a:chOff x="593" y="755"/>
            <a:chExt cx="1011" cy="804"/>
          </a:xfrm>
        </p:grpSpPr>
        <p:sp>
          <p:nvSpPr>
            <p:cNvPr id="23554" name="文本框 27650"/>
            <p:cNvSpPr txBox="1"/>
            <p:nvPr/>
          </p:nvSpPr>
          <p:spPr>
            <a:xfrm>
              <a:off x="593" y="755"/>
              <a:ext cx="985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植物</a:t>
              </a:r>
              <a:r>
                <a:rPr lang="en-US" altLang="zh-CN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A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细胞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23555" name="文本框 27651"/>
            <p:cNvSpPr txBox="1"/>
            <p:nvPr/>
          </p:nvSpPr>
          <p:spPr>
            <a:xfrm>
              <a:off x="619" y="1283"/>
              <a:ext cx="985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植物</a:t>
              </a:r>
              <a:r>
                <a:rPr lang="en-US" altLang="zh-CN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B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细胞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7653" name="组合 27652"/>
          <p:cNvGrpSpPr/>
          <p:nvPr/>
        </p:nvGrpSpPr>
        <p:grpSpPr>
          <a:xfrm>
            <a:off x="2570480" y="2094230"/>
            <a:ext cx="888365" cy="763270"/>
            <a:chOff x="1555" y="912"/>
            <a:chExt cx="576" cy="528"/>
          </a:xfrm>
        </p:grpSpPr>
        <p:sp>
          <p:nvSpPr>
            <p:cNvPr id="23557" name="直接连接符 27653"/>
            <p:cNvSpPr/>
            <p:nvPr/>
          </p:nvSpPr>
          <p:spPr>
            <a:xfrm>
              <a:off x="1555" y="912"/>
              <a:ext cx="576" cy="0"/>
            </a:xfrm>
            <a:prstGeom prst="line">
              <a:avLst/>
            </a:prstGeom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58" name="直接连接符 27654"/>
            <p:cNvSpPr/>
            <p:nvPr/>
          </p:nvSpPr>
          <p:spPr>
            <a:xfrm>
              <a:off x="1555" y="1440"/>
              <a:ext cx="576" cy="0"/>
            </a:xfrm>
            <a:prstGeom prst="line">
              <a:avLst/>
            </a:prstGeom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59" name="文本框 27655"/>
            <p:cNvSpPr txBox="1"/>
            <p:nvPr/>
          </p:nvSpPr>
          <p:spPr>
            <a:xfrm>
              <a:off x="1603" y="1008"/>
              <a:ext cx="528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endParaRPr sz="2000" b="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3560" name="文本框 27656"/>
            <p:cNvSpPr txBox="1"/>
            <p:nvPr/>
          </p:nvSpPr>
          <p:spPr>
            <a:xfrm>
              <a:off x="1555" y="1008"/>
              <a:ext cx="528" cy="276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去壁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7658" name="组合 27657"/>
          <p:cNvGrpSpPr/>
          <p:nvPr/>
        </p:nvGrpSpPr>
        <p:grpSpPr>
          <a:xfrm>
            <a:off x="3422650" y="1844675"/>
            <a:ext cx="1534795" cy="1161854"/>
            <a:chOff x="2092" y="755"/>
            <a:chExt cx="995" cy="804"/>
          </a:xfrm>
        </p:grpSpPr>
        <p:sp>
          <p:nvSpPr>
            <p:cNvPr id="23562" name="文本框 27658"/>
            <p:cNvSpPr txBox="1"/>
            <p:nvPr/>
          </p:nvSpPr>
          <p:spPr>
            <a:xfrm>
              <a:off x="2101" y="755"/>
              <a:ext cx="986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原生质体</a:t>
              </a:r>
              <a:r>
                <a:rPr lang="en-US" altLang="zh-CN" sz="2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A</a:t>
              </a:r>
              <a:endParaRPr lang="en-US" altLang="zh-CN" sz="2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23563" name="文本框 27659"/>
            <p:cNvSpPr txBox="1"/>
            <p:nvPr/>
          </p:nvSpPr>
          <p:spPr>
            <a:xfrm>
              <a:off x="2092" y="1283"/>
              <a:ext cx="986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原生质体</a:t>
              </a:r>
              <a:r>
                <a:rPr lang="en-US" altLang="zh-CN" sz="2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B</a:t>
              </a:r>
              <a:endParaRPr lang="en-US" altLang="zh-CN" sz="2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7661" name="组合 27660"/>
          <p:cNvGrpSpPr/>
          <p:nvPr/>
        </p:nvGrpSpPr>
        <p:grpSpPr>
          <a:xfrm>
            <a:off x="4704080" y="2094230"/>
            <a:ext cx="2220595" cy="763270"/>
            <a:chOff x="2928" y="1104"/>
            <a:chExt cx="1440" cy="528"/>
          </a:xfrm>
        </p:grpSpPr>
        <p:sp>
          <p:nvSpPr>
            <p:cNvPr id="23565" name="直接连接符 27661"/>
            <p:cNvSpPr/>
            <p:nvPr/>
          </p:nvSpPr>
          <p:spPr>
            <a:xfrm flipV="1">
              <a:off x="3120" y="1632"/>
              <a:ext cx="864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66" name="直接连接符 27662"/>
            <p:cNvSpPr/>
            <p:nvPr/>
          </p:nvSpPr>
          <p:spPr>
            <a:xfrm>
              <a:off x="3984" y="1344"/>
              <a:ext cx="384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67" name="文本框 27663"/>
            <p:cNvSpPr txBox="1"/>
            <p:nvPr/>
          </p:nvSpPr>
          <p:spPr>
            <a:xfrm>
              <a:off x="2928" y="1209"/>
              <a:ext cx="1028" cy="212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ctr">
                <a:buClrTx/>
              </a:pPr>
              <a:r>
                <a:rPr lang="zh-CN" altLang="en-US" sz="1400" dirty="0">
                  <a:latin typeface="黑体" panose="02010609060101010101" charset="-122"/>
                  <a:ea typeface="黑体" panose="02010609060101010101" charset="-122"/>
                </a:rPr>
                <a:t>原生质体融合</a:t>
              </a:r>
              <a:endParaRPr lang="zh-CN" altLang="en-US" sz="14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3568" name="直接连接符 27664"/>
            <p:cNvSpPr/>
            <p:nvPr/>
          </p:nvSpPr>
          <p:spPr>
            <a:xfrm flipV="1">
              <a:off x="3120" y="1104"/>
              <a:ext cx="864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69" name="直接连接符 27665"/>
            <p:cNvSpPr/>
            <p:nvPr/>
          </p:nvSpPr>
          <p:spPr>
            <a:xfrm>
              <a:off x="3984" y="1104"/>
              <a:ext cx="0" cy="528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67" name="文本框 27666"/>
          <p:cNvSpPr txBox="1"/>
          <p:nvPr/>
        </p:nvSpPr>
        <p:spPr>
          <a:xfrm>
            <a:off x="6990080" y="2246630"/>
            <a:ext cx="111061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000" dirty="0">
                <a:latin typeface="黑体" panose="02010609060101010101" charset="-122"/>
                <a:ea typeface="黑体" panose="02010609060101010101" charset="-122"/>
              </a:rPr>
              <a:t>融合体</a:t>
            </a:r>
            <a:endParaRPr lang="zh-CN" altLang="en-US" sz="20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7668" name="组合 27667"/>
          <p:cNvGrpSpPr/>
          <p:nvPr/>
        </p:nvGrpSpPr>
        <p:grpSpPr>
          <a:xfrm>
            <a:off x="7264400" y="2780030"/>
            <a:ext cx="1258570" cy="624205"/>
            <a:chOff x="4512" y="1344"/>
            <a:chExt cx="816" cy="432"/>
          </a:xfrm>
        </p:grpSpPr>
        <p:sp>
          <p:nvSpPr>
            <p:cNvPr id="23572" name="直接连接符 27668"/>
            <p:cNvSpPr/>
            <p:nvPr/>
          </p:nvSpPr>
          <p:spPr>
            <a:xfrm>
              <a:off x="4512" y="1344"/>
              <a:ext cx="0" cy="432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3" name="文本框 27669"/>
            <p:cNvSpPr txBox="1"/>
            <p:nvPr/>
          </p:nvSpPr>
          <p:spPr>
            <a:xfrm>
              <a:off x="4608" y="1344"/>
              <a:ext cx="720" cy="276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 algn="dist">
                <a:spcBef>
                  <a:spcPct val="50000"/>
                </a:spcBef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再生壁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671" name="文本框 27670"/>
          <p:cNvSpPr txBox="1"/>
          <p:nvPr/>
        </p:nvSpPr>
        <p:spPr>
          <a:xfrm>
            <a:off x="6609080" y="3465830"/>
            <a:ext cx="14065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000" dirty="0">
                <a:latin typeface="黑体" panose="02010609060101010101" charset="-122"/>
                <a:ea typeface="黑体" panose="02010609060101010101" charset="-122"/>
              </a:rPr>
              <a:t>杂种细胞</a:t>
            </a:r>
            <a:endParaRPr lang="zh-CN" altLang="en-US" sz="20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7672" name="组合 27671"/>
          <p:cNvGrpSpPr/>
          <p:nvPr/>
        </p:nvGrpSpPr>
        <p:grpSpPr>
          <a:xfrm>
            <a:off x="4856480" y="3161030"/>
            <a:ext cx="1702435" cy="485775"/>
            <a:chOff x="2995" y="1584"/>
            <a:chExt cx="1104" cy="336"/>
          </a:xfrm>
        </p:grpSpPr>
        <p:sp>
          <p:nvSpPr>
            <p:cNvPr id="23576" name="直接连接符 27672"/>
            <p:cNvSpPr/>
            <p:nvPr/>
          </p:nvSpPr>
          <p:spPr>
            <a:xfrm flipH="1">
              <a:off x="2995" y="1920"/>
              <a:ext cx="1104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77" name="文本框 27673"/>
            <p:cNvSpPr txBox="1"/>
            <p:nvPr/>
          </p:nvSpPr>
          <p:spPr>
            <a:xfrm>
              <a:off x="3139" y="1584"/>
              <a:ext cx="960" cy="276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细胞分裂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7675" name="组合 27674"/>
          <p:cNvGrpSpPr/>
          <p:nvPr/>
        </p:nvGrpSpPr>
        <p:grpSpPr>
          <a:xfrm>
            <a:off x="1503680" y="3389630"/>
            <a:ext cx="3478530" cy="468426"/>
            <a:chOff x="883" y="1728"/>
            <a:chExt cx="2256" cy="324"/>
          </a:xfrm>
        </p:grpSpPr>
        <p:sp>
          <p:nvSpPr>
            <p:cNvPr id="23579" name="文本框 27675"/>
            <p:cNvSpPr txBox="1"/>
            <p:nvPr/>
          </p:nvSpPr>
          <p:spPr>
            <a:xfrm>
              <a:off x="2179" y="1776"/>
              <a:ext cx="960" cy="2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愈伤组织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23580" name="组合 27676"/>
            <p:cNvGrpSpPr/>
            <p:nvPr/>
          </p:nvGrpSpPr>
          <p:grpSpPr>
            <a:xfrm>
              <a:off x="883" y="1728"/>
              <a:ext cx="2050" cy="324"/>
              <a:chOff x="883" y="1728"/>
              <a:chExt cx="2050" cy="324"/>
            </a:xfrm>
          </p:grpSpPr>
          <p:sp>
            <p:nvSpPr>
              <p:cNvPr id="23581" name="文本框 27677"/>
              <p:cNvSpPr txBox="1"/>
              <p:nvPr/>
            </p:nvSpPr>
            <p:spPr>
              <a:xfrm>
                <a:off x="1651" y="1728"/>
                <a:ext cx="1282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algn="ctr">
                  <a:spcBef>
                    <a:spcPct val="50000"/>
                  </a:spcBef>
                  <a:buClrTx/>
                </a:pPr>
                <a:endParaRPr sz="2000" b="0" dirty="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23582" name="直接连接符 27678"/>
              <p:cNvSpPr/>
              <p:nvPr/>
            </p:nvSpPr>
            <p:spPr>
              <a:xfrm flipH="1">
                <a:off x="1747" y="1920"/>
                <a:ext cx="480" cy="0"/>
              </a:xfrm>
              <a:prstGeom prst="line">
                <a:avLst/>
              </a:prstGeom>
              <a:ln w="508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83" name="文本框 27679"/>
              <p:cNvSpPr txBox="1"/>
              <p:nvPr/>
            </p:nvSpPr>
            <p:spPr>
              <a:xfrm>
                <a:off x="883" y="1776"/>
                <a:ext cx="912" cy="2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>
                  <a:spcBef>
                    <a:spcPct val="50000"/>
                  </a:spcBef>
                  <a:buClrTx/>
                </a:pPr>
                <a:r>
                  <a:rPr lang="zh-CN" altLang="en-US" sz="2000" dirty="0">
                    <a:latin typeface="黑体" panose="02010609060101010101" charset="-122"/>
                    <a:ea typeface="黑体" panose="02010609060101010101" charset="-122"/>
                  </a:rPr>
                  <a:t>杂种植株</a:t>
                </a:r>
                <a:endParaRPr lang="zh-CN" altLang="en-US" sz="2000" dirty="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</p:grpSp>
      <p:sp>
        <p:nvSpPr>
          <p:cNvPr id="27685" name="文本框 27684"/>
          <p:cNvSpPr txBox="1"/>
          <p:nvPr/>
        </p:nvSpPr>
        <p:spPr>
          <a:xfrm>
            <a:off x="1043305" y="4815840"/>
            <a:ext cx="19234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</a:rPr>
              <a:t>融合方法：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7686" name="组合 27685"/>
          <p:cNvGrpSpPr/>
          <p:nvPr/>
        </p:nvGrpSpPr>
        <p:grpSpPr>
          <a:xfrm>
            <a:off x="2987675" y="4724400"/>
            <a:ext cx="4856480" cy="1012190"/>
            <a:chOff x="2256" y="2736"/>
            <a:chExt cx="3744" cy="792"/>
          </a:xfrm>
        </p:grpSpPr>
        <p:sp>
          <p:nvSpPr>
            <p:cNvPr id="23586" name="文本框 27686"/>
            <p:cNvSpPr txBox="1"/>
            <p:nvPr/>
          </p:nvSpPr>
          <p:spPr>
            <a:xfrm>
              <a:off x="2256" y="2736"/>
              <a:ext cx="3686" cy="36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4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物理法：离心、振动、电刺激等 </a:t>
              </a:r>
              <a:endPara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23587" name="文本框 27687"/>
            <p:cNvSpPr txBox="1"/>
            <p:nvPr/>
          </p:nvSpPr>
          <p:spPr>
            <a:xfrm>
              <a:off x="2256" y="3168"/>
              <a:ext cx="3744" cy="36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4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化学法：聚乙二醇（</a:t>
              </a:r>
              <a:r>
                <a:rPr lang="en-US" altLang="zh-CN" sz="24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PEG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） </a:t>
              </a:r>
              <a:endPara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23588" name="直接连接符 27688"/>
            <p:cNvSpPr/>
            <p:nvPr/>
          </p:nvSpPr>
          <p:spPr>
            <a:xfrm>
              <a:off x="2256" y="3024"/>
              <a:ext cx="362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89" name="直接连接符 27689"/>
            <p:cNvSpPr/>
            <p:nvPr/>
          </p:nvSpPr>
          <p:spPr>
            <a:xfrm>
              <a:off x="2315" y="3456"/>
              <a:ext cx="356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91" name="文本框 27690"/>
          <p:cNvSpPr txBox="1"/>
          <p:nvPr/>
        </p:nvSpPr>
        <p:spPr>
          <a:xfrm>
            <a:off x="607695" y="1163320"/>
            <a:ext cx="4057015" cy="461645"/>
          </a:xfrm>
          <a:prstGeom prst="rect">
            <a:avLst/>
          </a:prstGeom>
          <a:noFill/>
          <a:ln w="9525">
            <a:noFill/>
          </a:ln>
        </p:spPr>
        <p:txBody>
          <a:bodyPr wrap="square" lIns="90000" tIns="46800" rIns="90000" bIns="46800">
            <a:spAutoFit/>
          </a:bodyPr>
          <a:p>
            <a:pPr algn="l">
              <a:spcBef>
                <a:spcPct val="50000"/>
              </a:spcBef>
              <a:buClr>
                <a:srgbClr val="000000"/>
              </a:buClr>
            </a:pPr>
            <a:r>
              <a:rPr lang="zh-CN" altLang="en-US" sz="2400" noProof="1" dirty="0">
                <a:latin typeface="黑体" panose="02010609060101010101" charset="-122"/>
                <a:ea typeface="黑体" panose="02010609060101010101" charset="-122"/>
                <a:cs typeface="+mn-ea"/>
              </a:rPr>
              <a:t>植物体细胞杂交</a:t>
            </a:r>
            <a:r>
              <a:rPr lang="zh-CN" altLang="en-US" sz="2400" noProof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</a:rPr>
              <a:t>过程示意图</a:t>
            </a:r>
            <a:endParaRPr lang="zh-CN" altLang="en-US" sz="2400" noProof="1" dirty="0">
              <a:effectLst>
                <a:outerShdw blurRad="38100" dist="38100" dir="2700000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sp>
        <p:nvSpPr>
          <p:cNvPr id="23591" name="文本框 27691"/>
          <p:cNvSpPr txBox="1"/>
          <p:nvPr/>
        </p:nvSpPr>
        <p:spPr>
          <a:xfrm>
            <a:off x="351155" y="622300"/>
            <a:ext cx="30759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）方法过程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7" grpId="0"/>
      <p:bldP spid="27671" grpId="0"/>
      <p:bldP spid="276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4577" name="图片 33795"/>
          <p:cNvPicPr>
            <a:picLocks noChangeAspect="1"/>
          </p:cNvPicPr>
          <p:nvPr/>
        </p:nvPicPr>
        <p:blipFill>
          <a:blip r:embed="rId1">
            <a:lum bright="-59998" contrast="90000"/>
          </a:blip>
          <a:srcRect l="17360" t="12025" r="19711" b="44502"/>
          <a:stretch>
            <a:fillRect/>
          </a:stretch>
        </p:blipFill>
        <p:spPr>
          <a:xfrm>
            <a:off x="640080" y="1734503"/>
            <a:ext cx="8064500" cy="3132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7" name="文本框 33796"/>
          <p:cNvSpPr txBox="1"/>
          <p:nvPr/>
        </p:nvSpPr>
        <p:spPr>
          <a:xfrm>
            <a:off x="628333" y="1040448"/>
            <a:ext cx="80645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思考：植物细胞工程获得具有特定性状新植株的原理是？</a:t>
            </a:r>
            <a:endParaRPr lang="zh-CN" altLang="en-US" sz="24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799" name="文本框 33798"/>
          <p:cNvSpPr txBox="1"/>
          <p:nvPr/>
        </p:nvSpPr>
        <p:spPr>
          <a:xfrm>
            <a:off x="351155" y="510540"/>
            <a:ext cx="3167063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）意义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5601" name="矩形 35843"/>
          <p:cNvSpPr/>
          <p:nvPr/>
        </p:nvSpPr>
        <p:spPr>
          <a:xfrm>
            <a:off x="507365" y="1409065"/>
            <a:ext cx="81203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在科学研究上的应用：</a:t>
            </a:r>
            <a:endParaRPr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5602" name="文本框 35845"/>
          <p:cNvSpPr txBox="1"/>
          <p:nvPr/>
        </p:nvSpPr>
        <p:spPr>
          <a:xfrm>
            <a:off x="351155" y="586105"/>
            <a:ext cx="56680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</a:rPr>
              <a:t>四、植物克隆技术的应用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603" name="矩形 35846"/>
          <p:cNvSpPr/>
          <p:nvPr/>
        </p:nvSpPr>
        <p:spPr>
          <a:xfrm>
            <a:off x="793115" y="2132330"/>
            <a:ext cx="755777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）在实验室、试管等器皿中进行植物受精过程和受精卵进行的植物胚胎发育过程，以及调节控制这些过程的环境因素、遗传基础和分子及生理生化机理研究。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）可以进行遗传工程的操作，完成与植物生长发育有关的重要基因或影响因素的研究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）原生质体的培养结合基因工程操作，也为许多遗传学、植物生理学和细胞生物学问题提供了良好的研究系统。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5600" y="365125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350"/>
              <a:t> </a:t>
            </a:r>
            <a:endParaRPr lang="en-US" altLang="zh-CN" sz="1350"/>
          </a:p>
        </p:txBody>
      </p:sp>
      <p:sp>
        <p:nvSpPr>
          <p:cNvPr id="26625" name="矩形 36867"/>
          <p:cNvSpPr/>
          <p:nvPr/>
        </p:nvSpPr>
        <p:spPr>
          <a:xfrm>
            <a:off x="450215" y="944245"/>
            <a:ext cx="84867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在生产实践中的应用：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6869" name="图片 36868" descr="僉儕偺恖岺庬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3355" y="2988310"/>
            <a:ext cx="3044825" cy="3002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矩形 36869"/>
          <p:cNvSpPr/>
          <p:nvPr/>
        </p:nvSpPr>
        <p:spPr>
          <a:xfrm>
            <a:off x="538480" y="1748155"/>
            <a:ext cx="781939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植物繁殖的新途径，提高植物繁殖能力。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①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通过植物组织培养技术快速繁殖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优良品种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②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选取作物无毒组织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如茎尖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进行组织培养，获得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脱毒苗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 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③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胚状体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等为材料，用人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工薄膜包装形成人工种子，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解决某些植物繁殖周期长、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繁殖能力低下问题。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7649" name="矩形 37892"/>
          <p:cNvSpPr/>
          <p:nvPr/>
        </p:nvSpPr>
        <p:spPr>
          <a:xfrm>
            <a:off x="628650" y="1536383"/>
            <a:ext cx="810387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培育作物新品种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①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与基因工程技术结合培育出抗逆、高产及优质的转基因植株。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②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利用植物体细胞杂交培育新品种。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③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通过花药（花粉）培养，用于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单倍体育种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④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细胞培养产生出遗传变异的新植株，经选择培育出新品种。如在培养基中加入不同浓度的</a:t>
            </a:r>
            <a:r>
              <a:rPr lang="en-US" altLang="zh-CN" sz="2400" err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NaCl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或病原体的毒蛋白，可以诱发和筛选出抗盐或抗病突变体；在培养基中加入不同浓度的赖氨酸类似物，筛选出抗赖氨酸类似物突变体。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7650" name="矩形 37893"/>
          <p:cNvSpPr/>
          <p:nvPr/>
        </p:nvSpPr>
        <p:spPr>
          <a:xfrm>
            <a:off x="351155" y="736600"/>
            <a:ext cx="77539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在生产实践中的应用：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5600" y="365125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8673" name="矩形 38915"/>
          <p:cNvSpPr/>
          <p:nvPr/>
        </p:nvSpPr>
        <p:spPr>
          <a:xfrm>
            <a:off x="530225" y="1924685"/>
            <a:ext cx="414274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）通过大量培养特定细胞系，实现了能产生重要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次生代谢产物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的细胞大量克隆和产物的工业化生产。</a:t>
            </a:r>
            <a:endParaRPr lang="zh-CN" altLang="en-US" sz="2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8674" name="图片 38916" descr="发酵罐的结构示意图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4760" y="1116965"/>
            <a:ext cx="3340735" cy="4624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矩形 38917"/>
          <p:cNvSpPr/>
          <p:nvPr/>
        </p:nvSpPr>
        <p:spPr>
          <a:xfrm>
            <a:off x="355600" y="944245"/>
            <a:ext cx="76403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在生产实践中的应用：</a:t>
            </a:r>
            <a:endParaRPr lang="zh-CN" altLang="en-US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098" name="文本框 4097"/>
          <p:cNvSpPr txBox="1"/>
          <p:nvPr/>
        </p:nvSpPr>
        <p:spPr>
          <a:xfrm>
            <a:off x="1699260" y="1242060"/>
            <a:ext cx="2432050" cy="5835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32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理 论 基 础 </a:t>
            </a:r>
            <a:endParaRPr lang="zh-CN" altLang="en-US" sz="3200" b="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722" name="文本框 4098"/>
          <p:cNvSpPr txBox="1"/>
          <p:nvPr/>
        </p:nvSpPr>
        <p:spPr>
          <a:xfrm>
            <a:off x="484505" y="1483995"/>
            <a:ext cx="748665" cy="3169285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>
              <a:spcBef>
                <a:spcPct val="50000"/>
              </a:spcBef>
              <a:buClrTx/>
            </a:pPr>
            <a:r>
              <a:rPr lang="zh-CN" altLang="en-US" sz="40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植物的克隆</a:t>
            </a:r>
            <a:endParaRPr lang="zh-CN" altLang="en-US" sz="4000" b="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00" name="文本框 4099"/>
          <p:cNvSpPr txBox="1"/>
          <p:nvPr/>
        </p:nvSpPr>
        <p:spPr>
          <a:xfrm>
            <a:off x="1699260" y="2686050"/>
            <a:ext cx="2432050" cy="5835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>
              <a:spcBef>
                <a:spcPct val="50000"/>
              </a:spcBef>
              <a:buClrTx/>
            </a:pPr>
            <a:r>
              <a:rPr lang="zh-CN" altLang="en-US" sz="32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技术基础 </a:t>
            </a:r>
            <a:endParaRPr lang="zh-CN" altLang="en-US" sz="3200" b="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01" name="文本框 4100"/>
          <p:cNvSpPr txBox="1"/>
          <p:nvPr/>
        </p:nvSpPr>
        <p:spPr>
          <a:xfrm>
            <a:off x="5250180" y="2686050"/>
            <a:ext cx="3035935" cy="52197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植物组织培养 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02" name="文本框 4101"/>
          <p:cNvSpPr txBox="1"/>
          <p:nvPr/>
        </p:nvSpPr>
        <p:spPr>
          <a:xfrm>
            <a:off x="5250180" y="4364355"/>
            <a:ext cx="3035300" cy="52197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植物器官培养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03" name="文本框 4102"/>
          <p:cNvSpPr txBox="1"/>
          <p:nvPr/>
        </p:nvSpPr>
        <p:spPr>
          <a:xfrm>
            <a:off x="5250180" y="1303655"/>
            <a:ext cx="3365500" cy="52197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植物细胞的全能性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04" name="直接连接符 4103"/>
          <p:cNvSpPr/>
          <p:nvPr/>
        </p:nvSpPr>
        <p:spPr>
          <a:xfrm>
            <a:off x="1370330" y="1499870"/>
            <a:ext cx="264795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5" name="直接连接符 4104"/>
          <p:cNvSpPr/>
          <p:nvPr/>
        </p:nvSpPr>
        <p:spPr>
          <a:xfrm>
            <a:off x="1338580" y="2977515"/>
            <a:ext cx="264795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6" name="直接连接符 4105"/>
          <p:cNvSpPr/>
          <p:nvPr/>
        </p:nvSpPr>
        <p:spPr>
          <a:xfrm flipV="1">
            <a:off x="4408805" y="3013075"/>
            <a:ext cx="640080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7" name="直接连接符 4106"/>
          <p:cNvSpPr/>
          <p:nvPr/>
        </p:nvSpPr>
        <p:spPr>
          <a:xfrm flipV="1">
            <a:off x="4291330" y="4005580"/>
            <a:ext cx="812165" cy="37084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8" name="直接连接符 4107"/>
          <p:cNvSpPr/>
          <p:nvPr/>
        </p:nvSpPr>
        <p:spPr>
          <a:xfrm flipV="1">
            <a:off x="4519930" y="1533525"/>
            <a:ext cx="528955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9" name="文本框 4108"/>
          <p:cNvSpPr txBox="1"/>
          <p:nvPr/>
        </p:nvSpPr>
        <p:spPr>
          <a:xfrm>
            <a:off x="1699260" y="4292600"/>
            <a:ext cx="2432050" cy="5835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>
              <a:spcBef>
                <a:spcPct val="50000"/>
              </a:spcBef>
              <a:buClrTx/>
            </a:pPr>
            <a:r>
              <a:rPr lang="zh-CN" altLang="en-US" sz="32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主要技术</a:t>
            </a:r>
            <a:endParaRPr lang="zh-CN" altLang="en-US" sz="3200" b="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10" name="直接连接符 4109"/>
          <p:cNvSpPr/>
          <p:nvPr/>
        </p:nvSpPr>
        <p:spPr>
          <a:xfrm>
            <a:off x="1338580" y="4653280"/>
            <a:ext cx="264795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1" name="直接连接符 4110"/>
          <p:cNvSpPr/>
          <p:nvPr/>
        </p:nvSpPr>
        <p:spPr>
          <a:xfrm flipV="1">
            <a:off x="4218305" y="4723765"/>
            <a:ext cx="874395" cy="63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2" name="直接连接符 4111"/>
          <p:cNvSpPr/>
          <p:nvPr/>
        </p:nvSpPr>
        <p:spPr>
          <a:xfrm>
            <a:off x="4218305" y="5013325"/>
            <a:ext cx="812165" cy="5556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3" name="文本框 4112"/>
          <p:cNvSpPr txBox="1"/>
          <p:nvPr/>
        </p:nvSpPr>
        <p:spPr>
          <a:xfrm>
            <a:off x="5250180" y="3500755"/>
            <a:ext cx="3035300" cy="52197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植物细胞培养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14" name="文本框 4113"/>
          <p:cNvSpPr txBox="1"/>
          <p:nvPr/>
        </p:nvSpPr>
        <p:spPr>
          <a:xfrm>
            <a:off x="5250180" y="5372100"/>
            <a:ext cx="3035300" cy="9531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原生质体培养与植物细胞工程</a:t>
            </a:r>
            <a:endParaRPr lang="zh-CN" altLang="en-US" sz="28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15" name="直接连接符 4114"/>
          <p:cNvSpPr/>
          <p:nvPr/>
        </p:nvSpPr>
        <p:spPr>
          <a:xfrm flipV="1">
            <a:off x="4291330" y="3068955"/>
            <a:ext cx="874395" cy="9874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57" name="文本框 53309"/>
          <p:cNvSpPr txBox="1"/>
          <p:nvPr/>
        </p:nvSpPr>
        <p:spPr>
          <a:xfrm>
            <a:off x="351155" y="448945"/>
            <a:ext cx="24199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charset="-122"/>
              </a:rPr>
              <a:t>课堂小结</a:t>
            </a:r>
            <a:endParaRPr lang="zh-CN" altLang="en-US" sz="3200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/>
      <p:bldP spid="4100" grpId="0" bldLvl="0" animBg="1"/>
      <p:bldP spid="4101" grpId="0" bldLvl="0" animBg="1"/>
      <p:bldP spid="4102" grpId="0" bldLvl="0" animBg="1"/>
      <p:bldP spid="4103" grpId="0" bldLvl="0" animBg="1"/>
      <p:bldP spid="4109" grpId="0" bldLvl="0" animBg="1"/>
      <p:bldP spid="4113" grpId="0" bldLvl="0" animBg="1"/>
      <p:bldP spid="411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5600" y="365125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pSp>
        <p:nvGrpSpPr>
          <p:cNvPr id="53250" name="组合 53249"/>
          <p:cNvGrpSpPr/>
          <p:nvPr/>
        </p:nvGrpSpPr>
        <p:grpSpPr>
          <a:xfrm>
            <a:off x="2913380" y="424180"/>
            <a:ext cx="2420620" cy="586740"/>
            <a:chOff x="816" y="1920"/>
            <a:chExt cx="1056" cy="432"/>
          </a:xfrm>
        </p:grpSpPr>
        <p:sp>
          <p:nvSpPr>
            <p:cNvPr id="29698" name="矩形 53250"/>
            <p:cNvSpPr/>
            <p:nvPr/>
          </p:nvSpPr>
          <p:spPr>
            <a:xfrm>
              <a:off x="816" y="1920"/>
              <a:ext cx="960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699" name="文本框 53251"/>
            <p:cNvSpPr txBox="1"/>
            <p:nvPr/>
          </p:nvSpPr>
          <p:spPr>
            <a:xfrm>
              <a:off x="816" y="1968"/>
              <a:ext cx="1056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外植体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53253" name="组合 53252"/>
          <p:cNvGrpSpPr/>
          <p:nvPr/>
        </p:nvGrpSpPr>
        <p:grpSpPr>
          <a:xfrm>
            <a:off x="3135630" y="1916430"/>
            <a:ext cx="1833245" cy="586740"/>
            <a:chOff x="2688" y="1920"/>
            <a:chExt cx="1248" cy="432"/>
          </a:xfrm>
        </p:grpSpPr>
        <p:sp>
          <p:nvSpPr>
            <p:cNvPr id="29701" name="矩形 53253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02" name="文本框 53254"/>
            <p:cNvSpPr txBox="1"/>
            <p:nvPr/>
          </p:nvSpPr>
          <p:spPr>
            <a:xfrm>
              <a:off x="2688" y="1920"/>
              <a:ext cx="1248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愈伤组织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53256" name="组合 53255"/>
          <p:cNvGrpSpPr/>
          <p:nvPr/>
        </p:nvGrpSpPr>
        <p:grpSpPr>
          <a:xfrm>
            <a:off x="3308985" y="3429000"/>
            <a:ext cx="1861820" cy="586740"/>
            <a:chOff x="2256" y="2784"/>
            <a:chExt cx="1152" cy="432"/>
          </a:xfrm>
        </p:grpSpPr>
        <p:sp>
          <p:nvSpPr>
            <p:cNvPr id="29704" name="矩形 53256"/>
            <p:cNvSpPr/>
            <p:nvPr/>
          </p:nvSpPr>
          <p:spPr>
            <a:xfrm>
              <a:off x="2256" y="2784"/>
              <a:ext cx="1008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05" name="文本框 53257"/>
            <p:cNvSpPr txBox="1"/>
            <p:nvPr/>
          </p:nvSpPr>
          <p:spPr>
            <a:xfrm>
              <a:off x="2304" y="2784"/>
              <a:ext cx="1104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根、芽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grpSp>
        <p:nvGrpSpPr>
          <p:cNvPr id="53259" name="组合 53258"/>
          <p:cNvGrpSpPr/>
          <p:nvPr/>
        </p:nvGrpSpPr>
        <p:grpSpPr>
          <a:xfrm>
            <a:off x="3437255" y="4630420"/>
            <a:ext cx="1539875" cy="586740"/>
            <a:chOff x="2352" y="3408"/>
            <a:chExt cx="1200" cy="432"/>
          </a:xfrm>
        </p:grpSpPr>
        <p:sp>
          <p:nvSpPr>
            <p:cNvPr id="29707" name="矩形 53259"/>
            <p:cNvSpPr/>
            <p:nvPr/>
          </p:nvSpPr>
          <p:spPr>
            <a:xfrm>
              <a:off x="2352" y="3408"/>
              <a:ext cx="960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08" name="文本框 53260"/>
            <p:cNvSpPr txBox="1"/>
            <p:nvPr/>
          </p:nvSpPr>
          <p:spPr>
            <a:xfrm>
              <a:off x="2400" y="3456"/>
              <a:ext cx="1152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新植株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62" name="直接连接符 53261"/>
          <p:cNvSpPr/>
          <p:nvPr/>
        </p:nvSpPr>
        <p:spPr>
          <a:xfrm>
            <a:off x="3924300" y="1123950"/>
            <a:ext cx="635" cy="58674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直接连接符 53262"/>
          <p:cNvSpPr/>
          <p:nvPr/>
        </p:nvSpPr>
        <p:spPr>
          <a:xfrm>
            <a:off x="3996055" y="2708275"/>
            <a:ext cx="635" cy="58674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4" name="直接连接符 53263"/>
          <p:cNvSpPr/>
          <p:nvPr/>
        </p:nvSpPr>
        <p:spPr>
          <a:xfrm>
            <a:off x="4052570" y="4057650"/>
            <a:ext cx="635" cy="43116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5" name="文本框 53264"/>
          <p:cNvSpPr txBox="1"/>
          <p:nvPr/>
        </p:nvSpPr>
        <p:spPr>
          <a:xfrm>
            <a:off x="3836670" y="1123950"/>
            <a:ext cx="20173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脱分化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3266" name="文本框 53265"/>
          <p:cNvSpPr txBox="1"/>
          <p:nvPr/>
        </p:nvSpPr>
        <p:spPr>
          <a:xfrm>
            <a:off x="3924300" y="2740660"/>
            <a:ext cx="22504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再分化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29714" name="文本框 53266"/>
          <p:cNvSpPr txBox="1"/>
          <p:nvPr/>
        </p:nvSpPr>
        <p:spPr>
          <a:xfrm>
            <a:off x="5649595" y="2073275"/>
            <a:ext cx="22504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endParaRPr sz="2400" b="0" dirty="0"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3268" name="直接连接符 53267"/>
          <p:cNvSpPr/>
          <p:nvPr/>
        </p:nvSpPr>
        <p:spPr>
          <a:xfrm>
            <a:off x="4946650" y="2276475"/>
            <a:ext cx="806450" cy="6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69" name="组合 53268"/>
          <p:cNvGrpSpPr/>
          <p:nvPr/>
        </p:nvGrpSpPr>
        <p:grpSpPr>
          <a:xfrm>
            <a:off x="5649394" y="1949450"/>
            <a:ext cx="1540510" cy="586740"/>
            <a:chOff x="2658" y="1920"/>
            <a:chExt cx="1248" cy="432"/>
          </a:xfrm>
        </p:grpSpPr>
        <p:sp>
          <p:nvSpPr>
            <p:cNvPr id="29717" name="矩形 53269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18" name="文本框 53270"/>
            <p:cNvSpPr txBox="1"/>
            <p:nvPr/>
          </p:nvSpPr>
          <p:spPr>
            <a:xfrm>
              <a:off x="2658" y="1944"/>
              <a:ext cx="1248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单细胞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72" name="文本框 53271"/>
          <p:cNvSpPr txBox="1"/>
          <p:nvPr/>
        </p:nvSpPr>
        <p:spPr>
          <a:xfrm>
            <a:off x="4827905" y="1754505"/>
            <a:ext cx="1026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分散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3273" name="直接连接符 53272"/>
          <p:cNvSpPr/>
          <p:nvPr/>
        </p:nvSpPr>
        <p:spPr>
          <a:xfrm>
            <a:off x="6588125" y="2637155"/>
            <a:ext cx="635" cy="58674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74" name="组合 53273"/>
          <p:cNvGrpSpPr/>
          <p:nvPr/>
        </p:nvGrpSpPr>
        <p:grpSpPr>
          <a:xfrm>
            <a:off x="5745480" y="3444240"/>
            <a:ext cx="1356360" cy="522542"/>
            <a:chOff x="2688" y="1920"/>
            <a:chExt cx="1248" cy="433"/>
          </a:xfrm>
        </p:grpSpPr>
        <p:sp>
          <p:nvSpPr>
            <p:cNvPr id="29722" name="矩形 53274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23" name="文本框 53275"/>
            <p:cNvSpPr txBox="1"/>
            <p:nvPr/>
          </p:nvSpPr>
          <p:spPr>
            <a:xfrm>
              <a:off x="2688" y="1920"/>
              <a:ext cx="1248" cy="43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胚状体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77" name="直接连接符 53276"/>
          <p:cNvSpPr/>
          <p:nvPr/>
        </p:nvSpPr>
        <p:spPr>
          <a:xfrm flipH="1">
            <a:off x="4424680" y="4057650"/>
            <a:ext cx="1424305" cy="5721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78" name="直接连接符 53277"/>
          <p:cNvSpPr/>
          <p:nvPr/>
        </p:nvSpPr>
        <p:spPr>
          <a:xfrm>
            <a:off x="6588125" y="4149725"/>
            <a:ext cx="635" cy="43180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79" name="组合 53278"/>
          <p:cNvGrpSpPr/>
          <p:nvPr/>
        </p:nvGrpSpPr>
        <p:grpSpPr>
          <a:xfrm>
            <a:off x="5745480" y="4672330"/>
            <a:ext cx="1685925" cy="586740"/>
            <a:chOff x="2688" y="1920"/>
            <a:chExt cx="1248" cy="432"/>
          </a:xfrm>
        </p:grpSpPr>
        <p:sp>
          <p:nvSpPr>
            <p:cNvPr id="29727" name="矩形 53279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28" name="文本框 53280"/>
            <p:cNvSpPr txBox="1"/>
            <p:nvPr/>
          </p:nvSpPr>
          <p:spPr>
            <a:xfrm>
              <a:off x="2688" y="1920"/>
              <a:ext cx="1248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人工种子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82" name="直接连接符 53281"/>
          <p:cNvSpPr/>
          <p:nvPr/>
        </p:nvSpPr>
        <p:spPr>
          <a:xfrm flipH="1">
            <a:off x="4872990" y="5003165"/>
            <a:ext cx="953135" cy="6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83" name="直接连接符 53282"/>
          <p:cNvSpPr/>
          <p:nvPr/>
        </p:nvSpPr>
        <p:spPr>
          <a:xfrm flipH="1">
            <a:off x="2063750" y="2276475"/>
            <a:ext cx="1026160" cy="6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84" name="组合 53283"/>
          <p:cNvGrpSpPr/>
          <p:nvPr/>
        </p:nvGrpSpPr>
        <p:grpSpPr>
          <a:xfrm>
            <a:off x="429260" y="1949450"/>
            <a:ext cx="1833245" cy="586740"/>
            <a:chOff x="2688" y="1920"/>
            <a:chExt cx="1248" cy="432"/>
          </a:xfrm>
        </p:grpSpPr>
        <p:sp>
          <p:nvSpPr>
            <p:cNvPr id="29732" name="矩形 53284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33" name="文本框 53285"/>
            <p:cNvSpPr txBox="1"/>
            <p:nvPr/>
          </p:nvSpPr>
          <p:spPr>
            <a:xfrm>
              <a:off x="2688" y="1920"/>
              <a:ext cx="1248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原生质体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87" name="直接连接符 53286"/>
          <p:cNvSpPr/>
          <p:nvPr/>
        </p:nvSpPr>
        <p:spPr>
          <a:xfrm>
            <a:off x="1513840" y="2781300"/>
            <a:ext cx="2125980" cy="184912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88" name="文本框 53287"/>
          <p:cNvSpPr txBox="1"/>
          <p:nvPr/>
        </p:nvSpPr>
        <p:spPr>
          <a:xfrm>
            <a:off x="1369060" y="1188720"/>
            <a:ext cx="20173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去壁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3289" name="直接连接符 53288"/>
          <p:cNvSpPr/>
          <p:nvPr/>
        </p:nvSpPr>
        <p:spPr>
          <a:xfrm>
            <a:off x="1187450" y="2781300"/>
            <a:ext cx="635" cy="135572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90" name="组合 53289"/>
          <p:cNvGrpSpPr/>
          <p:nvPr/>
        </p:nvGrpSpPr>
        <p:grpSpPr>
          <a:xfrm>
            <a:off x="429260" y="4439920"/>
            <a:ext cx="2456815" cy="1014201"/>
            <a:chOff x="2688" y="1920"/>
            <a:chExt cx="1248" cy="444"/>
          </a:xfrm>
        </p:grpSpPr>
        <p:sp>
          <p:nvSpPr>
            <p:cNvPr id="29738" name="矩形 53290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39" name="文本框 53291"/>
            <p:cNvSpPr txBox="1"/>
            <p:nvPr/>
          </p:nvSpPr>
          <p:spPr>
            <a:xfrm>
              <a:off x="2688" y="1920"/>
              <a:ext cx="1248" cy="4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en-US" altLang="zh-CN" sz="3200" dirty="0">
                  <a:latin typeface="Times New Roman" panose="02020603050405020304" pitchFamily="18" charset="0"/>
                  <a:ea typeface="黑体" panose="02010609060101010101" charset="-122"/>
                </a:rPr>
                <a:t> 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转基因细胞</a:t>
              </a:r>
              <a:b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</a:b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 或重组细胞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293" name="直接连接符 53292"/>
          <p:cNvSpPr/>
          <p:nvPr/>
        </p:nvSpPr>
        <p:spPr>
          <a:xfrm>
            <a:off x="2625725" y="5002530"/>
            <a:ext cx="879475" cy="6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95" name="直接连接符 53294"/>
          <p:cNvSpPr/>
          <p:nvPr/>
        </p:nvSpPr>
        <p:spPr>
          <a:xfrm flipH="1">
            <a:off x="1711960" y="1085215"/>
            <a:ext cx="1174115" cy="74041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96" name="直接连接符 53295"/>
          <p:cNvSpPr/>
          <p:nvPr/>
        </p:nvSpPr>
        <p:spPr>
          <a:xfrm>
            <a:off x="7143750" y="2242185"/>
            <a:ext cx="439420" cy="635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297" name="组合 53296"/>
          <p:cNvGrpSpPr/>
          <p:nvPr/>
        </p:nvGrpSpPr>
        <p:grpSpPr>
          <a:xfrm>
            <a:off x="7583170" y="1916430"/>
            <a:ext cx="1339850" cy="554355"/>
            <a:chOff x="2688" y="1920"/>
            <a:chExt cx="1248" cy="432"/>
          </a:xfrm>
        </p:grpSpPr>
        <p:sp>
          <p:nvSpPr>
            <p:cNvPr id="29745" name="矩形 53297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46" name="文本框 53298"/>
            <p:cNvSpPr txBox="1"/>
            <p:nvPr/>
          </p:nvSpPr>
          <p:spPr>
            <a:xfrm>
              <a:off x="2688" y="1920"/>
              <a:ext cx="1248" cy="40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细胞系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300" name="直接连接符 53299"/>
          <p:cNvSpPr/>
          <p:nvPr/>
        </p:nvSpPr>
        <p:spPr>
          <a:xfrm>
            <a:off x="5130800" y="1085215"/>
            <a:ext cx="1245235" cy="74041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301" name="直接连接符 53300"/>
          <p:cNvSpPr/>
          <p:nvPr/>
        </p:nvSpPr>
        <p:spPr>
          <a:xfrm>
            <a:off x="8128635" y="2637155"/>
            <a:ext cx="635" cy="67183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305" name="直接连接符 53304"/>
          <p:cNvSpPr/>
          <p:nvPr/>
        </p:nvSpPr>
        <p:spPr>
          <a:xfrm>
            <a:off x="4051935" y="5323205"/>
            <a:ext cx="635" cy="494030"/>
          </a:xfrm>
          <a:prstGeom prst="line">
            <a:avLst/>
          </a:prstGeom>
          <a:ln w="28575" cap="flat" cmpd="sng">
            <a:solidFill>
              <a:srgbClr val="FF9933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3306" name="组合 53305"/>
          <p:cNvGrpSpPr/>
          <p:nvPr/>
        </p:nvGrpSpPr>
        <p:grpSpPr>
          <a:xfrm>
            <a:off x="3429000" y="5847715"/>
            <a:ext cx="1539875" cy="584703"/>
            <a:chOff x="2352" y="3408"/>
            <a:chExt cx="1200" cy="451"/>
          </a:xfrm>
        </p:grpSpPr>
        <p:sp>
          <p:nvSpPr>
            <p:cNvPr id="29754" name="矩形 53306"/>
            <p:cNvSpPr/>
            <p:nvPr/>
          </p:nvSpPr>
          <p:spPr>
            <a:xfrm>
              <a:off x="2352" y="3408"/>
              <a:ext cx="960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55" name="文本框 53307"/>
            <p:cNvSpPr txBox="1"/>
            <p:nvPr/>
          </p:nvSpPr>
          <p:spPr>
            <a:xfrm>
              <a:off x="2400" y="3456"/>
              <a:ext cx="1152" cy="40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新品种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  <p:sp>
        <p:nvSpPr>
          <p:cNvPr id="53309" name="文本框 53308"/>
          <p:cNvSpPr txBox="1"/>
          <p:nvPr/>
        </p:nvSpPr>
        <p:spPr>
          <a:xfrm>
            <a:off x="3996690" y="5309235"/>
            <a:ext cx="22504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  <a:buClrTx/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筛选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29757" name="文本框 53309"/>
          <p:cNvSpPr txBox="1"/>
          <p:nvPr/>
        </p:nvSpPr>
        <p:spPr>
          <a:xfrm>
            <a:off x="330835" y="427355"/>
            <a:ext cx="24199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charset="-122"/>
              </a:rPr>
              <a:t>课堂小结</a:t>
            </a:r>
            <a:endParaRPr lang="zh-CN" altLang="en-US" sz="3200" dirty="0">
              <a:latin typeface="Arial" panose="020B0604020202020204" pitchFamily="34" charset="0"/>
              <a:ea typeface="黑体" panose="02010609060101010101" charset="-122"/>
            </a:endParaRPr>
          </a:p>
        </p:txBody>
      </p:sp>
      <p:grpSp>
        <p:nvGrpSpPr>
          <p:cNvPr id="53302" name="组合 53301"/>
          <p:cNvGrpSpPr/>
          <p:nvPr/>
        </p:nvGrpSpPr>
        <p:grpSpPr>
          <a:xfrm>
            <a:off x="7190105" y="3427730"/>
            <a:ext cx="1735455" cy="522542"/>
            <a:chOff x="2688" y="1920"/>
            <a:chExt cx="1248" cy="433"/>
          </a:xfrm>
        </p:grpSpPr>
        <p:sp>
          <p:nvSpPr>
            <p:cNvPr id="29750" name="矩形 53302"/>
            <p:cNvSpPr/>
            <p:nvPr/>
          </p:nvSpPr>
          <p:spPr>
            <a:xfrm>
              <a:off x="2736" y="1920"/>
              <a:ext cx="1056" cy="4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51" name="文本框 53303"/>
            <p:cNvSpPr txBox="1"/>
            <p:nvPr/>
          </p:nvSpPr>
          <p:spPr>
            <a:xfrm>
              <a:off x="2688" y="1920"/>
              <a:ext cx="1248" cy="43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  <a:buClrTx/>
              </a:pP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charset="-122"/>
                </a:rPr>
                <a:t>代谢产物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3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5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5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7" dur="500"/>
                                        <p:tgtEl>
                                          <p:spTgt spid="53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5" grpId="0"/>
      <p:bldP spid="53266" grpId="0"/>
      <p:bldP spid="53272" grpId="0"/>
      <p:bldP spid="53288" grpId="0"/>
      <p:bldP spid="5330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2185" y="1178718"/>
            <a:ext cx="8460581" cy="4471989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TextBox 4"/>
          <p:cNvSpPr txBox="1"/>
          <p:nvPr/>
        </p:nvSpPr>
        <p:spPr>
          <a:xfrm>
            <a:off x="2888685" y="2984262"/>
            <a:ext cx="3600986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圆简体" panose="02010601030101010101" pitchFamily="2" charset="-122"/>
                <a:ea typeface="方正细圆简体" panose="02010601030101010101" pitchFamily="2" charset="-122"/>
              </a:rPr>
              <a:t>谢谢！</a:t>
            </a:r>
            <a:endParaRPr lang="zh-CN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方正细圆简体" panose="02010601030101010101" pitchFamily="2" charset="-122"/>
              <a:ea typeface="方正细圆简体" panose="02010601030101010101" pitchFamily="2" charset="-122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6281" y="1159268"/>
            <a:ext cx="1878695" cy="462364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3636281" y="5206594"/>
            <a:ext cx="1878695" cy="586988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05216" y="2552748"/>
            <a:ext cx="5567649" cy="1723517"/>
            <a:chOff x="2400588" y="1534224"/>
            <a:chExt cx="7423532" cy="2298022"/>
          </a:xfrm>
        </p:grpSpPr>
        <p:grpSp>
          <p:nvGrpSpPr>
            <p:cNvPr id="53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2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0" name="图片 4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49" name="图片 4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6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9545" y="556514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8073390" y="170180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51155" y="364490"/>
            <a:ext cx="8432800" cy="6067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3009" name="矩形 51203"/>
          <p:cNvSpPr/>
          <p:nvPr/>
        </p:nvSpPr>
        <p:spPr>
          <a:xfrm>
            <a:off x="3227070" y="613410"/>
            <a:ext cx="21945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dirty="0">
                <a:latin typeface="黑体" panose="02010609060101010101" charset="-122"/>
                <a:ea typeface="黑体" panose="02010609060101010101" charset="-122"/>
              </a:rPr>
              <a:t>胚状体</a:t>
            </a:r>
            <a:endParaRPr lang="zh-CN" altLang="en-US" sz="4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1205" name="图片 51204" descr="2012082909365977081396"/>
          <p:cNvPicPr>
            <a:picLocks noChangeAspect="1"/>
          </p:cNvPicPr>
          <p:nvPr/>
        </p:nvPicPr>
        <p:blipFill>
          <a:blip r:embed="rId1"/>
          <a:srcRect l="14827" b="26732"/>
          <a:stretch>
            <a:fillRect/>
          </a:stretch>
        </p:blipFill>
        <p:spPr>
          <a:xfrm>
            <a:off x="450215" y="1691005"/>
            <a:ext cx="3414395" cy="32994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6" name="图片 51205" descr="12620330_13969287988112"/>
          <p:cNvPicPr>
            <a:picLocks noChangeAspect="1"/>
          </p:cNvPicPr>
          <p:nvPr/>
        </p:nvPicPr>
        <p:blipFill>
          <a:blip r:embed="rId2"/>
          <a:srcRect b="34418"/>
          <a:stretch>
            <a:fillRect/>
          </a:stretch>
        </p:blipFill>
        <p:spPr>
          <a:xfrm>
            <a:off x="3918585" y="2223135"/>
            <a:ext cx="4803775" cy="19551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2" name="动作按钮: 前进或下一项 51206">
            <a:hlinkClick r:id="rId3" action="ppaction://hlinksldjump"/>
          </p:cNvPr>
          <p:cNvSpPr/>
          <p:nvPr/>
        </p:nvSpPr>
        <p:spPr>
          <a:xfrm>
            <a:off x="7883843" y="5825808"/>
            <a:ext cx="900112" cy="620712"/>
          </a:xfrm>
          <a:prstGeom prst="actionButtonForwardNext">
            <a:avLst/>
          </a:prstGeom>
          <a:solidFill>
            <a:srgbClr val="C00000"/>
          </a:solidFill>
          <a:ln w="9525">
            <a:noFill/>
          </a:ln>
        </p:spPr>
        <p:txBody>
          <a:bodyPr anchor="t"/>
          <a:p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2612</Words>
  <Application>WPS 演示</Application>
  <PresentationFormat>宽屏</PresentationFormat>
  <Paragraphs>363</Paragraphs>
  <Slides>31</Slides>
  <Notes>29</Notes>
  <HiddenSlides>0</HiddenSlides>
  <MMClips>1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5" baseType="lpstr">
      <vt:lpstr>Arial</vt:lpstr>
      <vt:lpstr>宋体</vt:lpstr>
      <vt:lpstr>Wingdings</vt:lpstr>
      <vt:lpstr>黑体</vt:lpstr>
      <vt:lpstr>Times New Roman</vt:lpstr>
      <vt:lpstr>Arial Black</vt:lpstr>
      <vt:lpstr>隶书</vt:lpstr>
      <vt:lpstr>幼圆</vt:lpstr>
      <vt:lpstr>等线</vt:lpstr>
      <vt:lpstr>微软雅黑</vt:lpstr>
      <vt:lpstr>Arial Unicode MS</vt:lpstr>
      <vt:lpstr>等线 Light</vt:lpstr>
      <vt:lpstr>方正姚体</vt:lpstr>
      <vt:lpstr>方正细圆简体</vt:lpstr>
      <vt:lpstr>华文新魏</vt:lpstr>
      <vt:lpstr>华文中宋</vt:lpstr>
      <vt:lpstr>华文仿宋</vt:lpstr>
      <vt:lpstr>_x000B__x000C_</vt:lpstr>
      <vt:lpstr>Segoe Print</vt:lpstr>
      <vt:lpstr>楷体</vt:lpstr>
      <vt:lpstr>华文行楷</vt:lpstr>
      <vt:lpstr>Office 主题​​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1.植物组织培养程序</vt:lpstr>
      <vt:lpstr>PowerPoint 演示文稿</vt:lpstr>
      <vt:lpstr>PowerPoint 演示文稿</vt:lpstr>
      <vt:lpstr>1.植物细胞培养 </vt:lpstr>
      <vt:lpstr>PowerPoint 演示文稿</vt:lpstr>
      <vt:lpstr>PowerPoint 演示文稿</vt:lpstr>
      <vt:lpstr>2.植物器官培养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小清新毕业答辩</dc:title>
  <dc:creator>zjc</dc:creator>
  <cp:lastModifiedBy>12196</cp:lastModifiedBy>
  <cp:revision>483</cp:revision>
  <dcterms:created xsi:type="dcterms:W3CDTF">2018-01-07T13:00:00Z</dcterms:created>
  <dcterms:modified xsi:type="dcterms:W3CDTF">2018-08-26T13:34:35Z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