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20" r:id="rId2"/>
    <p:sldId id="257" r:id="rId3"/>
    <p:sldId id="258" r:id="rId4"/>
    <p:sldId id="321" r:id="rId5"/>
    <p:sldId id="260" r:id="rId6"/>
    <p:sldId id="322" r:id="rId7"/>
    <p:sldId id="323" r:id="rId8"/>
    <p:sldId id="311" r:id="rId9"/>
    <p:sldId id="261" r:id="rId10"/>
    <p:sldId id="313" r:id="rId11"/>
    <p:sldId id="314" r:id="rId12"/>
    <p:sldId id="285" r:id="rId13"/>
    <p:sldId id="262" r:id="rId14"/>
    <p:sldId id="265" r:id="rId15"/>
    <p:sldId id="316" r:id="rId16"/>
    <p:sldId id="267" r:id="rId17"/>
    <p:sldId id="310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816" y="-108"/>
      </p:cViewPr>
      <p:guideLst>
        <p:guide orient="horz" pos="2137"/>
        <p:guide pos="2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043E8-5F2B-4418-9D1C-C704ED0F3C8C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F8836-3BAE-41D0-9EA0-110F513B8D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B3ABD8-BBFC-42FC-9B6B-DEBC8053C3CC}" type="slidenum">
              <a:rPr lang="zh-CN" altLang="en-US" smtClean="0">
                <a:latin typeface="Arial" charset="0"/>
              </a:rPr>
              <a:pPr/>
              <a:t>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8669CE-5487-45FC-A5EB-FECD1BC21763}" type="slidenum">
              <a:rPr lang="zh-CN" altLang="en-US" smtClean="0">
                <a:latin typeface="Arial" charset="0"/>
              </a:rPr>
              <a:pPr/>
              <a:t>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 altLang="x-none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altLang="x-none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x-none" dirty="0"/>
              <a:pPr lvl="0"/>
              <a:t>‹#›</a:t>
            </a:fld>
            <a:endParaRPr lang="en-US" altLang="x-non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2018/9/26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WINDOWS/TEMP/Rar$DI00.981/DNA&#31435;&#20307;&#32467;&#26500;.sw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 descr="C:\Users\Administrator\Desktop\9d3337adcbef760935e3f40726dda3cc7ed99e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0565" y="3451524"/>
            <a:ext cx="4033435" cy="3406476"/>
          </a:xfrm>
          <a:prstGeom prst="rect">
            <a:avLst/>
          </a:prstGeom>
          <a:noFill/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09991" y="2054607"/>
            <a:ext cx="9397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2400">
              <a:solidFill>
                <a:srgbClr val="FF33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387" name="Rectangle 3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1075058" y="3067147"/>
            <a:ext cx="651328" cy="19389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双螺旋结构</a:t>
            </a:r>
          </a:p>
        </p:txBody>
      </p:sp>
      <p:sp>
        <p:nvSpPr>
          <p:cNvPr id="16389" name="Text Box 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374890" y="435433"/>
            <a:ext cx="15608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基本单位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</a:rPr>
              <a:t>:</a:t>
            </a:r>
          </a:p>
        </p:txBody>
      </p:sp>
      <p:sp>
        <p:nvSpPr>
          <p:cNvPr id="16390" name="Text Box 6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909155" y="1853223"/>
            <a:ext cx="1242611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主要特点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378904" y="5599777"/>
            <a:ext cx="11109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特异性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436768" y="920580"/>
            <a:ext cx="5287045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 smtClean="0">
                <a:latin typeface="楷体" panose="02010609060101010101" charset="-122"/>
                <a:ea typeface="楷体" panose="02010609060101010101" charset="-122"/>
              </a:rPr>
              <a:t>①由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两条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反向平行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的脱氧核苷酸长链盘旋而成。</a:t>
            </a:r>
          </a:p>
          <a:p>
            <a:pPr>
              <a:spcBef>
                <a:spcPct val="50000"/>
              </a:spcBef>
            </a:pPr>
            <a:r>
              <a:rPr lang="zh-CN" altLang="en-US" sz="2400" dirty="0" smtClean="0">
                <a:latin typeface="楷体" panose="02010609060101010101" charset="-122"/>
                <a:ea typeface="楷体" panose="02010609060101010101" charset="-122"/>
              </a:rPr>
              <a:t>②外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侧由脱氧核糖和磷酸交替连接构成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基本骨架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 ，碱基排列在内侧。</a:t>
            </a:r>
          </a:p>
          <a:p>
            <a:pPr>
              <a:spcBef>
                <a:spcPct val="50000"/>
              </a:spcBef>
            </a:pPr>
            <a:r>
              <a:rPr lang="zh-CN" altLang="en-US" sz="2400" dirty="0" smtClean="0">
                <a:latin typeface="楷体" panose="02010609060101010101" charset="-122"/>
                <a:ea typeface="楷体" panose="02010609060101010101" charset="-122"/>
              </a:rPr>
              <a:t>③</a:t>
            </a:r>
            <a:r>
              <a:rPr lang="en-US" altLang="zh-CN" sz="2400" dirty="0" smtClean="0">
                <a:latin typeface="楷体" panose="02010609060101010101" charset="-122"/>
                <a:ea typeface="楷体" panose="02010609060101010101" charset="-122"/>
              </a:rPr>
              <a:t>DNA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分子两条链上的碱基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通过氢键连接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成碱基对。</a:t>
            </a:r>
          </a:p>
        </p:txBody>
      </p:sp>
      <p:sp>
        <p:nvSpPr>
          <p:cNvPr id="16396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928229" y="4475617"/>
            <a:ext cx="1242613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</a:rPr>
              <a:t>DNA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分子结构特性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3330744" y="4095201"/>
            <a:ext cx="127647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稳定性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3362026" y="4847489"/>
            <a:ext cx="11109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多样性</a:t>
            </a:r>
          </a:p>
        </p:txBody>
      </p:sp>
      <p:sp>
        <p:nvSpPr>
          <p:cNvPr id="16399" name="AutoShape 15"/>
          <p:cNvSpPr/>
          <p:nvPr/>
        </p:nvSpPr>
        <p:spPr bwMode="auto">
          <a:xfrm>
            <a:off x="1822794" y="2223642"/>
            <a:ext cx="45719" cy="2659374"/>
          </a:xfrm>
          <a:prstGeom prst="leftBrace">
            <a:avLst>
              <a:gd name="adj1" fmla="val 141789"/>
              <a:gd name="adj2" fmla="val 50000"/>
            </a:avLst>
          </a:prstGeom>
          <a:noFill/>
          <a:ln w="508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400" name="AutoShape 16"/>
          <p:cNvSpPr/>
          <p:nvPr/>
        </p:nvSpPr>
        <p:spPr bwMode="auto">
          <a:xfrm rot="10731193" flipH="1">
            <a:off x="3108910" y="1127076"/>
            <a:ext cx="234948" cy="1817890"/>
          </a:xfrm>
          <a:prstGeom prst="leftBrace">
            <a:avLst>
              <a:gd name="adj1" fmla="val 67269"/>
              <a:gd name="adj2" fmla="val 50000"/>
            </a:avLst>
          </a:prstGeom>
          <a:noFill/>
          <a:ln w="508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/>
            <a:endParaRPr lang="zh-CN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401" name="AutoShape 17"/>
          <p:cNvSpPr/>
          <p:nvPr/>
        </p:nvSpPr>
        <p:spPr bwMode="auto">
          <a:xfrm rot="10731193" flipH="1">
            <a:off x="3230646" y="4157341"/>
            <a:ext cx="45719" cy="1879194"/>
          </a:xfrm>
          <a:prstGeom prst="leftBrace">
            <a:avLst>
              <a:gd name="adj1" fmla="val 201665"/>
              <a:gd name="adj2" fmla="val 50000"/>
            </a:avLst>
          </a:prstGeom>
          <a:noFill/>
          <a:ln w="508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403" name="Text Box 1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881099" y="415281"/>
            <a:ext cx="296518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 smtClean="0">
                <a:latin typeface="楷体" panose="02010609060101010101" charset="-122"/>
                <a:ea typeface="楷体" panose="02010609060101010101" charset="-122"/>
              </a:rPr>
              <a:t>脱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氧核苷酸</a:t>
            </a:r>
          </a:p>
        </p:txBody>
      </p:sp>
      <p:grpSp>
        <p:nvGrpSpPr>
          <p:cNvPr id="22" name="组合 5"/>
          <p:cNvGrpSpPr/>
          <p:nvPr/>
        </p:nvGrpSpPr>
        <p:grpSpPr>
          <a:xfrm>
            <a:off x="5248189" y="3195709"/>
            <a:ext cx="1957828" cy="3662291"/>
            <a:chOff x="3484037" y="516904"/>
            <a:chExt cx="5579045" cy="5783890"/>
          </a:xfrm>
        </p:grpSpPr>
        <p:pic>
          <p:nvPicPr>
            <p:cNvPr id="23" name="图片 2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4037" y="516904"/>
              <a:ext cx="5579045" cy="578389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" name="文本框 14"/>
            <p:cNvSpPr txBox="1"/>
            <p:nvPr/>
          </p:nvSpPr>
          <p:spPr>
            <a:xfrm>
              <a:off x="5072928" y="1206369"/>
              <a:ext cx="3990154" cy="7291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T  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A</a:t>
              </a:r>
              <a:endParaRPr lang="en-US" altLang="zh-CN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5" name="文本框 15"/>
            <p:cNvSpPr txBox="1"/>
            <p:nvPr/>
          </p:nvSpPr>
          <p:spPr>
            <a:xfrm>
              <a:off x="5366543" y="2328165"/>
              <a:ext cx="2242873" cy="7291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G 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C</a:t>
              </a:r>
              <a:endParaRPr lang="en-US" altLang="zh-CN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" name="文本框 16"/>
            <p:cNvSpPr txBox="1"/>
            <p:nvPr/>
          </p:nvSpPr>
          <p:spPr>
            <a:xfrm>
              <a:off x="5228158" y="3503621"/>
              <a:ext cx="2073966" cy="7291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C 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G</a:t>
              </a:r>
              <a:endParaRPr lang="en-US" altLang="zh-CN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" name="文本框 17"/>
            <p:cNvSpPr txBox="1"/>
            <p:nvPr/>
          </p:nvSpPr>
          <p:spPr>
            <a:xfrm>
              <a:off x="5522109" y="4670664"/>
              <a:ext cx="2065009" cy="7291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A 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T</a:t>
              </a:r>
              <a:endParaRPr lang="en-US" altLang="zh-CN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ldLvl="0" animBg="1"/>
      <p:bldP spid="16389" grpId="0" bldLvl="0" animBg="1"/>
      <p:bldP spid="16390" grpId="0" bldLvl="0" animBg="1"/>
      <p:bldP spid="16391" grpId="0" bldLvl="0" animBg="1"/>
      <p:bldP spid="16392" grpId="0" bldLvl="0" animBg="1"/>
      <p:bldP spid="16396" grpId="0" bldLvl="0" animBg="1"/>
      <p:bldP spid="16397" grpId="0" bldLvl="0" animBg="1"/>
      <p:bldP spid="16398" grpId="0" bldLvl="0" animBg="1"/>
      <p:bldP spid="16399" grpId="0" bldLvl="0" animBg="1"/>
      <p:bldP spid="16400" grpId="0" bldLvl="0" animBg="1"/>
      <p:bldP spid="16401" grpId="0" bldLvl="0" animBg="1"/>
      <p:bldP spid="1640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l="-3684" t="193" r="18424" b="-193"/>
          <a:stretch>
            <a:fillRect/>
          </a:stretch>
        </p:blipFill>
        <p:spPr>
          <a:xfrm flipH="1">
            <a:off x="-7620" y="-17145"/>
            <a:ext cx="9690735" cy="68922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34285" y="1466215"/>
            <a:ext cx="6037580" cy="3449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zh-CN" sz="4000" b="1">
                <a:solidFill>
                  <a:schemeClr val="accent4">
                    <a:lumMod val="20000"/>
                    <a:lumOff val="80000"/>
                  </a:schemeClr>
                </a:solidFill>
              </a:rPr>
              <a:t>第三章  遗传的分子基础</a:t>
            </a:r>
          </a:p>
          <a:p>
            <a:pPr algn="dist"/>
            <a:endParaRPr lang="zh-CN" altLang="zh-CN" sz="3600" b="1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第三节   </a:t>
            </a:r>
          </a:p>
          <a:p>
            <a:pPr algn="dist"/>
            <a:r>
              <a:rPr lang="zh-CN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遗传信息的传递</a:t>
            </a:r>
          </a:p>
          <a:p>
            <a:pPr algn="r"/>
            <a:r>
              <a:rPr lang="en-US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--DNA</a:t>
            </a:r>
            <a:r>
              <a:rPr lang="zh-CN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的复制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5121"/>
          <p:cNvSpPr txBox="1"/>
          <p:nvPr/>
        </p:nvSpPr>
        <p:spPr>
          <a:xfrm>
            <a:off x="323850" y="682308"/>
            <a:ext cx="6324600" cy="8743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48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4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何谓</a:t>
            </a:r>
            <a:r>
              <a:rPr lang="en-US" altLang="x-none" sz="400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DNA</a:t>
            </a:r>
            <a:r>
              <a:rPr lang="zh-CN" altLang="en-US" sz="40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的复制？</a:t>
            </a:r>
          </a:p>
        </p:txBody>
      </p:sp>
      <p:sp>
        <p:nvSpPr>
          <p:cNvPr id="5123" name="文本框 5122"/>
          <p:cNvSpPr txBox="1"/>
          <p:nvPr/>
        </p:nvSpPr>
        <p:spPr>
          <a:xfrm>
            <a:off x="323850" y="1845310"/>
            <a:ext cx="8458200" cy="1371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所谓</a:t>
            </a:r>
            <a:r>
              <a:rPr lang="en-US" altLang="x-none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DNA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的复制就是指以亲代</a:t>
            </a:r>
            <a:r>
              <a:rPr lang="en-US" altLang="x-none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DNA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为模板合成子代</a:t>
            </a:r>
            <a:r>
              <a:rPr lang="en-US" altLang="x-none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DNA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的过程，</a:t>
            </a:r>
            <a:r>
              <a:rPr lang="en-US" altLang="x-none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1DNA→2DNA</a:t>
            </a:r>
          </a:p>
        </p:txBody>
      </p:sp>
      <p:grpSp>
        <p:nvGrpSpPr>
          <p:cNvPr id="5124" name="组合 5123"/>
          <p:cNvGrpSpPr/>
          <p:nvPr/>
        </p:nvGrpSpPr>
        <p:grpSpPr>
          <a:xfrm>
            <a:off x="323850" y="3724593"/>
            <a:ext cx="8458200" cy="1828800"/>
            <a:chOff x="0" y="0"/>
            <a:chExt cx="5328" cy="115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125" name="Text Box 3"/>
            <p:cNvSpPr txBox="1"/>
            <p:nvPr/>
          </p:nvSpPr>
          <p:spPr>
            <a:xfrm>
              <a:off x="0" y="0"/>
              <a:ext cx="5328" cy="1152"/>
            </a:xfrm>
            <a:prstGeom prst="rect">
              <a:avLst/>
            </a:prstGeom>
            <a:grpFill/>
            <a:ln w="28575" cap="flat" cmpd="sng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lvl="0">
                <a:lnSpc>
                  <a:spcPct val="140000"/>
                </a:lnSpc>
                <a:spcBef>
                  <a:spcPct val="50000"/>
                </a:spcBef>
              </a:pPr>
              <a:r>
                <a:rPr lang="zh-CN" altLang="en-US" sz="4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　　   </a:t>
              </a:r>
              <a:r>
                <a:rPr lang="zh-CN" altLang="en-US" sz="40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新产生的</a:t>
              </a:r>
              <a:r>
                <a:rPr lang="en-US" altLang="x-none" sz="4000" b="1">
                  <a:latin typeface="Times New Roman" panose="02020603050405020304" pitchFamily="18" charset="0"/>
                  <a:ea typeface="黑体" panose="02010609060101010101" pitchFamily="2" charset="-122"/>
                </a:rPr>
                <a:t>DNA</a:t>
              </a:r>
              <a:r>
                <a:rPr lang="zh-CN" altLang="en-US" sz="40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分子是一个全新的</a:t>
              </a:r>
              <a:r>
                <a:rPr lang="en-US" altLang="x-none" sz="4000" b="1">
                  <a:latin typeface="Times New Roman" panose="02020603050405020304" pitchFamily="18" charset="0"/>
                  <a:ea typeface="黑体" panose="02010609060101010101" pitchFamily="2" charset="-122"/>
                </a:rPr>
                <a:t>DNA</a:t>
              </a:r>
              <a:r>
                <a:rPr lang="zh-CN" altLang="en-US" sz="40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分子吗？</a:t>
              </a:r>
            </a:p>
          </p:txBody>
        </p:sp>
        <p:pic>
          <p:nvPicPr>
            <p:cNvPr id="5126" name="Picture 4" descr="png-002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" y="48"/>
              <a:ext cx="690" cy="690"/>
            </a:xfrm>
            <a:prstGeom prst="rect">
              <a:avLst/>
            </a:prstGeom>
            <a:grpFill/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mtClean="0">
                <a:ea typeface="宋体" charset="-122"/>
              </a:rPr>
              <a:t> </a:t>
            </a:r>
            <a:endParaRPr lang="zh-CN" altLang="en-US" smtClean="0">
              <a:ea typeface="宋体" charset="-122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887538" y="985838"/>
            <a:ext cx="184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1800">
              <a:ea typeface="宋体" charset="-122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581525" y="1524000"/>
            <a:ext cx="107950" cy="1219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733925" y="1524000"/>
            <a:ext cx="107950" cy="12192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1447800" y="3657600"/>
            <a:ext cx="107950" cy="12192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286000" y="3657600"/>
            <a:ext cx="107950" cy="121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2438400" y="3657600"/>
            <a:ext cx="107950" cy="121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4114800" y="3657600"/>
            <a:ext cx="107950" cy="12192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4267200" y="3657600"/>
            <a:ext cx="107950" cy="121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5048250" y="3657600"/>
            <a:ext cx="107950" cy="121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5200650" y="3657600"/>
            <a:ext cx="107950" cy="12192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6781800" y="36576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6781800" y="39624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 rot="10767311" flipH="1">
            <a:off x="6781800" y="42672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 rot="10767311" flipH="1">
            <a:off x="6781800" y="45720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6934200" y="36576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6934200" y="39624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 rot="10767311" flipH="1">
            <a:off x="6934200" y="45720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7715250" y="36576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 rot="10767311" flipH="1">
            <a:off x="7715250" y="42672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8" name="Rectangle 24"/>
          <p:cNvSpPr>
            <a:spLocks noChangeArrowheads="1"/>
          </p:cNvSpPr>
          <p:nvPr/>
        </p:nvSpPr>
        <p:spPr bwMode="auto">
          <a:xfrm>
            <a:off x="7867650" y="36576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 rot="10767311" flipH="1">
            <a:off x="7867650" y="45720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2066925" y="2971800"/>
            <a:ext cx="5334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1555750" y="3352800"/>
            <a:ext cx="9906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4222750" y="3352800"/>
            <a:ext cx="9239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2066925" y="2971800"/>
            <a:ext cx="0" cy="381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4689475" y="2971800"/>
            <a:ext cx="0" cy="381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>
            <a:off x="6889750" y="3352800"/>
            <a:ext cx="9779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7400925" y="2971800"/>
            <a:ext cx="0" cy="381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1297" name="Rectangle 35"/>
          <p:cNvSpPr>
            <a:spLocks noChangeArrowheads="1"/>
          </p:cNvSpPr>
          <p:nvPr/>
        </p:nvSpPr>
        <p:spPr bwMode="auto">
          <a:xfrm rot="10767311" flipH="1">
            <a:off x="6934200" y="42672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98" name="Rectangle 36"/>
          <p:cNvSpPr>
            <a:spLocks noChangeArrowheads="1"/>
          </p:cNvSpPr>
          <p:nvPr/>
        </p:nvSpPr>
        <p:spPr bwMode="auto">
          <a:xfrm>
            <a:off x="7715250" y="39624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299" name="Rectangle 37"/>
          <p:cNvSpPr>
            <a:spLocks noChangeArrowheads="1"/>
          </p:cNvSpPr>
          <p:nvPr/>
        </p:nvSpPr>
        <p:spPr bwMode="auto">
          <a:xfrm rot="10767311" flipH="1">
            <a:off x="7715250" y="45720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300" name="Rectangle 38"/>
          <p:cNvSpPr>
            <a:spLocks noChangeArrowheads="1"/>
          </p:cNvSpPr>
          <p:nvPr/>
        </p:nvSpPr>
        <p:spPr bwMode="auto">
          <a:xfrm rot="10767311" flipH="1">
            <a:off x="7715250" y="45720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301" name="Rectangle 39"/>
          <p:cNvSpPr>
            <a:spLocks noChangeArrowheads="1"/>
          </p:cNvSpPr>
          <p:nvPr/>
        </p:nvSpPr>
        <p:spPr bwMode="auto">
          <a:xfrm>
            <a:off x="7867650" y="3962400"/>
            <a:ext cx="107950" cy="304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302" name="Rectangle 40"/>
          <p:cNvSpPr>
            <a:spLocks noChangeArrowheads="1"/>
          </p:cNvSpPr>
          <p:nvPr/>
        </p:nvSpPr>
        <p:spPr bwMode="auto">
          <a:xfrm rot="10767311" flipH="1">
            <a:off x="7867650" y="4267200"/>
            <a:ext cx="107950" cy="3048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1303" name="Rectangle 41"/>
          <p:cNvSpPr>
            <a:spLocks noChangeArrowheads="1"/>
          </p:cNvSpPr>
          <p:nvPr/>
        </p:nvSpPr>
        <p:spPr bwMode="auto">
          <a:xfrm>
            <a:off x="1600200" y="3657600"/>
            <a:ext cx="107950" cy="12192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37258" name="Text Box 42"/>
          <p:cNvSpPr txBox="1">
            <a:spLocks noChangeArrowheads="1"/>
          </p:cNvSpPr>
          <p:nvPr/>
        </p:nvSpPr>
        <p:spPr bwMode="auto">
          <a:xfrm>
            <a:off x="571500" y="5157788"/>
            <a:ext cx="8572500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</a:rPr>
              <a:t>  全保留式    半保留式    混合式 </a:t>
            </a:r>
          </a:p>
          <a:p>
            <a:pPr>
              <a:defRPr/>
            </a:pP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857625" y="3571875"/>
            <a:ext cx="2000250" cy="23574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215063" y="3571875"/>
            <a:ext cx="2000250" cy="23574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00125" y="3429000"/>
            <a:ext cx="2000250" cy="23574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44" name="文本框 6166"/>
          <p:cNvSpPr txBox="1"/>
          <p:nvPr/>
        </p:nvSpPr>
        <p:spPr>
          <a:xfrm>
            <a:off x="0" y="198770"/>
            <a:ext cx="6713537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zh-CN" sz="3200" b="1" dirty="0">
                <a:latin typeface="华文细黑" panose="02010600040101010101" charset="-122"/>
                <a:ea typeface="华文细黑" panose="02010600040101010101" charset="-122"/>
              </a:rPr>
              <a:t>  </a:t>
            </a:r>
            <a:r>
              <a:rPr lang="zh-CN" altLang="en-US" sz="3200" b="1" dirty="0">
                <a:latin typeface="华文细黑" panose="02010600040101010101" charset="-122"/>
                <a:ea typeface="华文细黑" panose="02010600040101010101" charset="-122"/>
              </a:rPr>
              <a:t>一、对</a:t>
            </a:r>
            <a:r>
              <a:rPr lang="en-US" altLang="x-none" sz="3200" b="1" dirty="0">
                <a:latin typeface="华文细黑" panose="02010600040101010101" charset="-122"/>
                <a:ea typeface="华文细黑" panose="02010600040101010101" charset="-122"/>
              </a:rPr>
              <a:t>DNA</a:t>
            </a:r>
            <a:r>
              <a:rPr lang="zh-CN" altLang="en-US" sz="3200" b="1" dirty="0">
                <a:latin typeface="华文细黑" panose="02010600040101010101" charset="-122"/>
                <a:ea typeface="华文细黑" panose="02010600040101010101" charset="-122"/>
              </a:rPr>
              <a:t>复制的推测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  <p:bldP spid="41" grpId="0" animBg="1"/>
      <p:bldP spid="42" grpId="0" animBg="1"/>
      <p:bldP spid="43" grpId="0" animBg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7" name="文本框 6166"/>
          <p:cNvSpPr txBox="1"/>
          <p:nvPr/>
        </p:nvSpPr>
        <p:spPr>
          <a:xfrm>
            <a:off x="350203" y="261938"/>
            <a:ext cx="6713537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3200" b="1" dirty="0">
                <a:latin typeface="华文细黑" panose="02010600040101010101" charset="-122"/>
                <a:ea typeface="华文细黑" panose="02010600040101010101" charset="-122"/>
              </a:rPr>
              <a:t>探究</a:t>
            </a:r>
            <a:r>
              <a:rPr lang="en-US" altLang="x-none" sz="3200" b="1">
                <a:latin typeface="华文细黑" panose="02010600040101010101" charset="-122"/>
                <a:ea typeface="华文细黑" panose="02010600040101010101" charset="-122"/>
              </a:rPr>
              <a:t>DNA</a:t>
            </a:r>
            <a:r>
              <a:rPr lang="zh-CN" altLang="en-US" sz="3200" b="1">
                <a:latin typeface="华文细黑" panose="02010600040101010101" charset="-122"/>
                <a:ea typeface="华文细黑" panose="02010600040101010101" charset="-122"/>
              </a:rPr>
              <a:t>的</a:t>
            </a:r>
            <a:r>
              <a:rPr lang="zh-CN" altLang="en-US" sz="3200" b="1" dirty="0">
                <a:latin typeface="华文细黑" panose="02010600040101010101" charset="-122"/>
                <a:ea typeface="华文细黑" panose="02010600040101010101" charset="-122"/>
              </a:rPr>
              <a:t>复制过程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0520" y="1021080"/>
            <a:ext cx="8442325" cy="426974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 anchor="t">
            <a:spAutoFit/>
          </a:bodyPr>
          <a:lstStyle/>
          <a:p>
            <a:pPr lvl="0" algn="l">
              <a:lnSpc>
                <a:spcPct val="14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实验步骤：</a:t>
            </a:r>
            <a:b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</a:b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①在氮源为</a:t>
            </a:r>
            <a:r>
              <a:rPr lang="en-US" altLang="zh-CN" sz="2800" b="1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14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的培养基上生长的大肠杆菌，其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DNA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分子均为</a:t>
            </a:r>
            <a:r>
              <a:rPr lang="en-US" altLang="zh-CN" sz="2800" b="1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14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N-DNA(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对照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)</a:t>
            </a:r>
            <a:b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</a:b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②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在氮源为</a:t>
            </a:r>
            <a:r>
              <a:rPr lang="en-US" altLang="zh-CN" sz="2800" b="1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15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的培养基上生长的大肠杆菌，其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DNA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分子均为</a:t>
            </a:r>
            <a:r>
              <a:rPr lang="en-US" altLang="zh-CN" sz="2800" b="1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15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N-DNA(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亲代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。</a:t>
            </a:r>
            <a:b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</a:b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③将亲代</a:t>
            </a:r>
            <a:r>
              <a:rPr lang="en-US" altLang="zh-CN" sz="2800" b="1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15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大肠杆菌转移到含</a:t>
            </a:r>
            <a:r>
              <a:rPr lang="en-US" altLang="zh-CN" sz="2800" b="1" baseline="30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14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的培养基上，再连续繁殖两代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(Ⅰ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和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Ⅱ)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，用密度梯度离心方法分离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7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2" name="Picture 4" descr="DNA复制"/>
          <p:cNvPicPr>
            <a:picLocks noChangeAspect="1" noChangeArrowheads="1"/>
          </p:cNvPicPr>
          <p:nvPr/>
        </p:nvPicPr>
        <p:blipFill>
          <a:blip r:embed="rId3" cstate="print">
            <a:lum bright="-22000" contrast="36000"/>
          </a:blip>
          <a:srcRect/>
          <a:stretch>
            <a:fillRect/>
          </a:stretch>
        </p:blipFill>
        <p:spPr bwMode="auto">
          <a:xfrm>
            <a:off x="0" y="449263"/>
            <a:ext cx="14543088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42448" y="0"/>
            <a:ext cx="6286500" cy="620713"/>
          </a:xfrm>
          <a:noFill/>
        </p:spPr>
        <p:txBody>
          <a:bodyPr anchor="ctr"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3200" b="1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半保留复制的实验证据</a:t>
            </a:r>
          </a:p>
        </p:txBody>
      </p:sp>
      <p:sp>
        <p:nvSpPr>
          <p:cNvPr id="283653" name="Rectangle 5"/>
          <p:cNvSpPr>
            <a:spLocks noChangeArrowheads="1"/>
          </p:cNvSpPr>
          <p:nvPr/>
        </p:nvSpPr>
        <p:spPr bwMode="auto">
          <a:xfrm>
            <a:off x="6286500" y="260350"/>
            <a:ext cx="2843213" cy="65976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-0.42118 0.0013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2" name="AutoShape 4"/>
          <p:cNvSpPr>
            <a:spLocks noChangeArrowheads="1"/>
          </p:cNvSpPr>
          <p:nvPr/>
        </p:nvSpPr>
        <p:spPr bwMode="auto">
          <a:xfrm rot="16200000" flipV="1">
            <a:off x="1613694" y="3523456"/>
            <a:ext cx="1887538" cy="498475"/>
          </a:xfrm>
          <a:prstGeom prst="flowChartOnlineStorage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37573" name="AutoShape 5"/>
          <p:cNvSpPr>
            <a:spLocks noChangeArrowheads="1"/>
          </p:cNvSpPr>
          <p:nvPr/>
        </p:nvSpPr>
        <p:spPr bwMode="auto">
          <a:xfrm rot="16200000" flipV="1">
            <a:off x="2944813" y="3522662"/>
            <a:ext cx="1887538" cy="500063"/>
          </a:xfrm>
          <a:prstGeom prst="flowChartOnlineStorage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37574" name="AutoShape 6"/>
          <p:cNvSpPr>
            <a:spLocks noChangeArrowheads="1"/>
          </p:cNvSpPr>
          <p:nvPr/>
        </p:nvSpPr>
        <p:spPr bwMode="auto">
          <a:xfrm rot="16200000" flipV="1">
            <a:off x="4234657" y="3523456"/>
            <a:ext cx="1887538" cy="498475"/>
          </a:xfrm>
          <a:prstGeom prst="flowChartOnlineStorage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37575" name="AutoShape 7"/>
          <p:cNvSpPr>
            <a:spLocks noChangeArrowheads="1"/>
          </p:cNvSpPr>
          <p:nvPr/>
        </p:nvSpPr>
        <p:spPr bwMode="auto">
          <a:xfrm rot="16200000" flipV="1">
            <a:off x="5580857" y="3523456"/>
            <a:ext cx="1887538" cy="498475"/>
          </a:xfrm>
          <a:prstGeom prst="flowChartOnlineStorage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6326188" y="2921000"/>
            <a:ext cx="414337" cy="40005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3679825" y="2927350"/>
            <a:ext cx="417513" cy="40005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4962525" y="2927350"/>
            <a:ext cx="417513" cy="40005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2351088" y="2927350"/>
            <a:ext cx="414337" cy="40005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37580" name="Line 12"/>
          <p:cNvSpPr>
            <a:spLocks noChangeShapeType="1"/>
          </p:cNvSpPr>
          <p:nvPr/>
        </p:nvSpPr>
        <p:spPr bwMode="auto">
          <a:xfrm>
            <a:off x="2322513" y="4087813"/>
            <a:ext cx="498475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1" name="Line 13"/>
          <p:cNvSpPr>
            <a:spLocks noChangeShapeType="1"/>
          </p:cNvSpPr>
          <p:nvPr/>
        </p:nvSpPr>
        <p:spPr bwMode="auto">
          <a:xfrm>
            <a:off x="3654425" y="3703638"/>
            <a:ext cx="498475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2" name="Line 14"/>
          <p:cNvSpPr>
            <a:spLocks noChangeShapeType="1"/>
          </p:cNvSpPr>
          <p:nvPr/>
        </p:nvSpPr>
        <p:spPr bwMode="auto">
          <a:xfrm>
            <a:off x="4929188" y="3703638"/>
            <a:ext cx="487362" cy="0"/>
          </a:xfrm>
          <a:prstGeom prst="line">
            <a:avLst/>
          </a:prstGeom>
          <a:noFill/>
          <a:ln w="38100">
            <a:solidFill>
              <a:srgbClr val="080808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3" name="Line 15"/>
          <p:cNvSpPr>
            <a:spLocks noChangeShapeType="1"/>
          </p:cNvSpPr>
          <p:nvPr/>
        </p:nvSpPr>
        <p:spPr bwMode="auto">
          <a:xfrm>
            <a:off x="4929188" y="3302000"/>
            <a:ext cx="4873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4" name="Line 16"/>
          <p:cNvSpPr>
            <a:spLocks noChangeShapeType="1"/>
          </p:cNvSpPr>
          <p:nvPr/>
        </p:nvSpPr>
        <p:spPr bwMode="auto">
          <a:xfrm>
            <a:off x="6275388" y="3302000"/>
            <a:ext cx="487362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5" name="Line 17"/>
          <p:cNvSpPr>
            <a:spLocks noChangeShapeType="1"/>
          </p:cNvSpPr>
          <p:nvPr/>
        </p:nvSpPr>
        <p:spPr bwMode="auto">
          <a:xfrm>
            <a:off x="6326188" y="3703638"/>
            <a:ext cx="4730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6" name="Line 18"/>
          <p:cNvSpPr>
            <a:spLocks noChangeShapeType="1"/>
          </p:cNvSpPr>
          <p:nvPr/>
        </p:nvSpPr>
        <p:spPr bwMode="auto">
          <a:xfrm>
            <a:off x="1681163" y="3302000"/>
            <a:ext cx="5591175" cy="0"/>
          </a:xfrm>
          <a:prstGeom prst="line">
            <a:avLst/>
          </a:prstGeom>
          <a:noFill/>
          <a:ln w="31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7" name="Line 19"/>
          <p:cNvSpPr>
            <a:spLocks noChangeShapeType="1"/>
          </p:cNvSpPr>
          <p:nvPr/>
        </p:nvSpPr>
        <p:spPr bwMode="auto">
          <a:xfrm>
            <a:off x="1681163" y="3705225"/>
            <a:ext cx="5591175" cy="0"/>
          </a:xfrm>
          <a:prstGeom prst="line">
            <a:avLst/>
          </a:prstGeom>
          <a:noFill/>
          <a:ln w="31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8" name="Line 20"/>
          <p:cNvSpPr>
            <a:spLocks noChangeShapeType="1"/>
          </p:cNvSpPr>
          <p:nvPr/>
        </p:nvSpPr>
        <p:spPr bwMode="auto">
          <a:xfrm>
            <a:off x="1681163" y="4087813"/>
            <a:ext cx="5591175" cy="0"/>
          </a:xfrm>
          <a:prstGeom prst="line">
            <a:avLst/>
          </a:prstGeom>
          <a:noFill/>
          <a:ln w="31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7589" name="Text Box 21"/>
          <p:cNvSpPr txBox="1">
            <a:spLocks noChangeArrowheads="1"/>
          </p:cNvSpPr>
          <p:nvPr/>
        </p:nvSpPr>
        <p:spPr bwMode="auto">
          <a:xfrm>
            <a:off x="2208213" y="4908550"/>
            <a:ext cx="8826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/>
            <a:r>
              <a:rPr lang="en-US" altLang="zh-CN" sz="900" b="1"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2000" b="1">
                <a:latin typeface="黑体" pitchFamily="49" charset="-122"/>
                <a:ea typeface="黑体" pitchFamily="49" charset="-122"/>
              </a:rPr>
              <a:t>全重</a:t>
            </a:r>
          </a:p>
        </p:txBody>
      </p:sp>
      <p:sp>
        <p:nvSpPr>
          <p:cNvPr id="237594" name="Rectangle 26"/>
          <p:cNvSpPr>
            <a:spLocks noChangeArrowheads="1"/>
          </p:cNvSpPr>
          <p:nvPr/>
        </p:nvSpPr>
        <p:spPr bwMode="auto">
          <a:xfrm>
            <a:off x="3603625" y="4870450"/>
            <a:ext cx="696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latin typeface="黑体" pitchFamily="49" charset="-122"/>
                <a:ea typeface="黑体" pitchFamily="49" charset="-122"/>
              </a:rPr>
              <a:t>全中</a:t>
            </a:r>
          </a:p>
        </p:txBody>
      </p:sp>
      <p:sp>
        <p:nvSpPr>
          <p:cNvPr id="3095" name="Text Box 27"/>
          <p:cNvSpPr txBox="1">
            <a:spLocks noChangeArrowheads="1"/>
          </p:cNvSpPr>
          <p:nvPr/>
        </p:nvSpPr>
        <p:spPr bwMode="auto">
          <a:xfrm>
            <a:off x="4597400" y="5080000"/>
            <a:ext cx="2446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096" name="Text Box 28"/>
          <p:cNvSpPr txBox="1">
            <a:spLocks noChangeArrowheads="1"/>
          </p:cNvSpPr>
          <p:nvPr/>
        </p:nvSpPr>
        <p:spPr bwMode="auto">
          <a:xfrm>
            <a:off x="4673600" y="4927600"/>
            <a:ext cx="1069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 b="1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37597" name="Object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000" y="4781550"/>
            <a:ext cx="8794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97" name="Text Box 30"/>
          <p:cNvSpPr txBox="1">
            <a:spLocks noChangeArrowheads="1"/>
          </p:cNvSpPr>
          <p:nvPr/>
        </p:nvSpPr>
        <p:spPr bwMode="auto">
          <a:xfrm>
            <a:off x="6110288" y="49482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kumimoji="1" lang="zh-CN" altLang="zh-CN" sz="2400" b="1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37599" name="Object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4263" y="4762500"/>
            <a:ext cx="8794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7600" name="Text Box 32"/>
          <p:cNvSpPr txBox="1">
            <a:spLocks noChangeArrowheads="1"/>
          </p:cNvSpPr>
          <p:nvPr/>
        </p:nvSpPr>
        <p:spPr bwMode="auto">
          <a:xfrm>
            <a:off x="7196138" y="3076575"/>
            <a:ext cx="1192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 baseline="30000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14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N/</a:t>
            </a:r>
            <a:r>
              <a:rPr kumimoji="1" lang="en-US" altLang="zh-CN" sz="2400" b="1" baseline="30000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14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N</a:t>
            </a:r>
          </a:p>
        </p:txBody>
      </p:sp>
      <p:sp>
        <p:nvSpPr>
          <p:cNvPr id="237601" name="Text Box 33"/>
          <p:cNvSpPr txBox="1">
            <a:spLocks noChangeArrowheads="1"/>
          </p:cNvSpPr>
          <p:nvPr/>
        </p:nvSpPr>
        <p:spPr bwMode="auto">
          <a:xfrm>
            <a:off x="7196138" y="3490913"/>
            <a:ext cx="1192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 baseline="30000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15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N/</a:t>
            </a:r>
            <a:r>
              <a:rPr kumimoji="1" lang="en-US" altLang="zh-CN" sz="2400" b="1" baseline="30000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14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N</a:t>
            </a:r>
          </a:p>
        </p:txBody>
      </p:sp>
      <p:sp>
        <p:nvSpPr>
          <p:cNvPr id="237602" name="Text Box 34"/>
          <p:cNvSpPr txBox="1">
            <a:spLocks noChangeArrowheads="1"/>
          </p:cNvSpPr>
          <p:nvPr/>
        </p:nvSpPr>
        <p:spPr bwMode="auto">
          <a:xfrm>
            <a:off x="7196138" y="3871913"/>
            <a:ext cx="1192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 baseline="30000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15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N/</a:t>
            </a:r>
            <a:r>
              <a:rPr kumimoji="1" lang="en-US" altLang="zh-CN" sz="2400" b="1" baseline="30000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15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N</a:t>
            </a:r>
          </a:p>
        </p:txBody>
      </p:sp>
      <p:sp>
        <p:nvSpPr>
          <p:cNvPr id="237603" name="Text Box 35"/>
          <p:cNvSpPr txBox="1">
            <a:spLocks noChangeArrowheads="1"/>
          </p:cNvSpPr>
          <p:nvPr/>
        </p:nvSpPr>
        <p:spPr bwMode="auto">
          <a:xfrm>
            <a:off x="1073150" y="2205038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zh-CN" altLang="en-US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世代　 亲代　  　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1   </a:t>
            </a:r>
            <a:r>
              <a:rPr kumimoji="1" lang="zh-CN" altLang="en-US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　　 </a:t>
            </a:r>
            <a:r>
              <a:rPr kumimoji="1" lang="en-US" altLang="zh-CN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2        3</a:t>
            </a:r>
            <a:r>
              <a:rPr kumimoji="1" lang="zh-CN" altLang="en-US" sz="2400" b="1">
                <a:solidFill>
                  <a:srgbClr val="86001A"/>
                </a:solidFill>
                <a:latin typeface="黑体" pitchFamily="49" charset="-122"/>
                <a:ea typeface="黑体" pitchFamily="49" charset="-122"/>
              </a:rPr>
              <a:t>　</a:t>
            </a:r>
          </a:p>
        </p:txBody>
      </p:sp>
      <p:sp>
        <p:nvSpPr>
          <p:cNvPr id="237604" name="Text Box 36"/>
          <p:cNvSpPr txBox="1">
            <a:spLocks noChangeArrowheads="1"/>
          </p:cNvSpPr>
          <p:nvPr/>
        </p:nvSpPr>
        <p:spPr bwMode="auto">
          <a:xfrm>
            <a:off x="1293813" y="3024188"/>
            <a:ext cx="49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zh-CN" altLang="en-US" sz="2400" b="1">
                <a:solidFill>
                  <a:srgbClr val="86001A"/>
                </a:solidFill>
                <a:latin typeface="Times New Roman" pitchFamily="18" charset="0"/>
                <a:ea typeface="黑体" pitchFamily="49" charset="-122"/>
              </a:rPr>
              <a:t>轻</a:t>
            </a:r>
          </a:p>
        </p:txBody>
      </p:sp>
      <p:sp>
        <p:nvSpPr>
          <p:cNvPr id="237605" name="Text Box 37"/>
          <p:cNvSpPr txBox="1">
            <a:spLocks noChangeArrowheads="1"/>
          </p:cNvSpPr>
          <p:nvPr/>
        </p:nvSpPr>
        <p:spPr bwMode="auto">
          <a:xfrm>
            <a:off x="1293813" y="3424238"/>
            <a:ext cx="49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zh-CN" altLang="en-US" sz="2400" b="1">
                <a:solidFill>
                  <a:srgbClr val="86001A"/>
                </a:solidFill>
                <a:latin typeface="Times New Roman" pitchFamily="18" charset="0"/>
                <a:ea typeface="黑体" pitchFamily="49" charset="-122"/>
              </a:rPr>
              <a:t>中</a:t>
            </a:r>
          </a:p>
        </p:txBody>
      </p:sp>
      <p:sp>
        <p:nvSpPr>
          <p:cNvPr id="237606" name="Text Box 38"/>
          <p:cNvSpPr txBox="1">
            <a:spLocks noChangeArrowheads="1"/>
          </p:cNvSpPr>
          <p:nvPr/>
        </p:nvSpPr>
        <p:spPr bwMode="auto">
          <a:xfrm>
            <a:off x="1293813" y="3805238"/>
            <a:ext cx="49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zh-CN" altLang="en-US" sz="2400" b="1">
                <a:solidFill>
                  <a:srgbClr val="86001A"/>
                </a:solidFill>
                <a:latin typeface="Times New Roman" pitchFamily="18" charset="0"/>
                <a:ea typeface="黑体" pitchFamily="49" charset="-122"/>
              </a:rPr>
              <a:t>重</a:t>
            </a:r>
          </a:p>
        </p:txBody>
      </p:sp>
      <p:sp>
        <p:nvSpPr>
          <p:cNvPr id="237607" name="Line 39"/>
          <p:cNvSpPr>
            <a:spLocks noChangeShapeType="1"/>
          </p:cNvSpPr>
          <p:nvPr/>
        </p:nvSpPr>
        <p:spPr bwMode="auto">
          <a:xfrm>
            <a:off x="6292850" y="3690938"/>
            <a:ext cx="469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2082" name="Rectangle 40"/>
          <p:cNvSpPr>
            <a:spLocks noGrp="1" noChangeArrowheads="1"/>
          </p:cNvSpPr>
          <p:nvPr>
            <p:ph type="body" idx="1"/>
          </p:nvPr>
        </p:nvSpPr>
        <p:spPr>
          <a:xfrm>
            <a:off x="357188" y="285750"/>
            <a:ext cx="7572375" cy="792163"/>
          </a:xfrm>
        </p:spPr>
        <p:txBody>
          <a:bodyPr anchor="ctr"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4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44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</a:rPr>
              <a:t>半保留复制的实验证据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91619" y="1760562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B w="6350"/>
            </a:sp3d>
          </a:bodyPr>
          <a:lstStyle/>
          <a:p>
            <a:r>
              <a:rPr lang="zh-CN" altLang="en-US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预测</a:t>
            </a:r>
            <a:endParaRPr lang="zh-CN" altLang="en-US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7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7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7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7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7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7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7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7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7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7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37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7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3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2" grpId="0" animBg="1"/>
      <p:bldP spid="237573" grpId="0" animBg="1"/>
      <p:bldP spid="237574" grpId="0" animBg="1"/>
      <p:bldP spid="237575" grpId="0" animBg="1"/>
      <p:bldP spid="237580" grpId="0" animBg="1"/>
      <p:bldP spid="237581" grpId="0" animBg="1"/>
      <p:bldP spid="237582" grpId="0" animBg="1"/>
      <p:bldP spid="237583" grpId="0" animBg="1"/>
      <p:bldP spid="237584" grpId="0" animBg="1"/>
      <p:bldP spid="237585" grpId="0" animBg="1"/>
      <p:bldP spid="237586" grpId="0" animBg="1"/>
      <p:bldP spid="237587" grpId="0" animBg="1"/>
      <p:bldP spid="237588" grpId="0" animBg="1"/>
      <p:bldP spid="237589" grpId="0"/>
      <p:bldP spid="237594" grpId="0"/>
      <p:bldP spid="237600" grpId="0"/>
      <p:bldP spid="237601" grpId="0"/>
      <p:bldP spid="237602" grpId="0"/>
      <p:bldP spid="237603" grpId="0"/>
      <p:bldP spid="237604" grpId="0"/>
      <p:bldP spid="237605" grpId="0"/>
      <p:bldP spid="237606" grpId="0"/>
      <p:bldP spid="237607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文本框 114689"/>
          <p:cNvSpPr txBox="1"/>
          <p:nvPr/>
        </p:nvSpPr>
        <p:spPr>
          <a:xfrm>
            <a:off x="250825" y="510795"/>
            <a:ext cx="88931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2400" b="1" dirty="0">
                <a:solidFill>
                  <a:srgbClr val="FD1573"/>
                </a:solidFill>
                <a:latin typeface="Times New Roman" panose="02020603050405020304" pitchFamily="18" charset="0"/>
                <a:ea typeface="楷体_GB2312" pitchFamily="49" charset="-122"/>
              </a:rPr>
              <a:t>1956</a:t>
            </a:r>
            <a:r>
              <a:rPr lang="zh-CN" altLang="en-US" sz="2400" b="1" dirty="0">
                <a:solidFill>
                  <a:srgbClr val="FD157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Verdana" panose="020B0604030504040204" pitchFamily="34" charset="0"/>
                <a:ea typeface="楷体_GB2312" pitchFamily="49" charset="-122"/>
              </a:rPr>
              <a:t>年美国生物化学家康贝格首次在试管中人工合成了</a:t>
            </a:r>
            <a:r>
              <a:rPr lang="en-US" altLang="zh-CN" sz="2400" b="1" dirty="0">
                <a:solidFill>
                  <a:srgbClr val="FD1573"/>
                </a:solidFill>
                <a:latin typeface="Times New Roman" panose="02020603050405020304" pitchFamily="18" charset="0"/>
                <a:ea typeface="楷体_GB2312" pitchFamily="49" charset="-122"/>
              </a:rPr>
              <a:t>DNA</a:t>
            </a:r>
          </a:p>
        </p:txBody>
      </p:sp>
      <p:grpSp>
        <p:nvGrpSpPr>
          <p:cNvPr id="114691" name="组合 114690"/>
          <p:cNvGrpSpPr/>
          <p:nvPr/>
        </p:nvGrpSpPr>
        <p:grpSpPr>
          <a:xfrm>
            <a:off x="0" y="981075"/>
            <a:ext cx="3060700" cy="2257425"/>
            <a:chOff x="0" y="618"/>
            <a:chExt cx="1928" cy="1422"/>
          </a:xfrm>
        </p:grpSpPr>
        <p:pic>
          <p:nvPicPr>
            <p:cNvPr id="114692" name="图片 114691" descr="大肠杆菌"/>
            <p:cNvPicPr>
              <a:picLocks noChangeAspect="1"/>
            </p:cNvPicPr>
            <p:nvPr/>
          </p:nvPicPr>
          <p:blipFill>
            <a:blip r:embed="rId2" cstate="print"/>
            <a:srcRect l="5919" t="22667" r="21062" b="14333"/>
            <a:stretch>
              <a:fillRect/>
            </a:stretch>
          </p:blipFill>
          <p:spPr>
            <a:xfrm>
              <a:off x="0" y="618"/>
              <a:ext cx="1678" cy="11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4693" name="文本框 114692"/>
            <p:cNvSpPr txBox="1"/>
            <p:nvPr/>
          </p:nvSpPr>
          <p:spPr>
            <a:xfrm>
              <a:off x="340" y="1752"/>
              <a:ext cx="15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003C3B"/>
                  </a:solidFill>
                  <a:latin typeface="Verdana" panose="020B0604030504040204" pitchFamily="34" charset="0"/>
                  <a:ea typeface="华文行楷" panose="02010800040101010101" pitchFamily="2" charset="-122"/>
                </a:rPr>
                <a:t>大肠杆菌</a:t>
              </a:r>
            </a:p>
          </p:txBody>
        </p:sp>
      </p:grpSp>
      <p:sp>
        <p:nvSpPr>
          <p:cNvPr id="114694" name="文本框 114693"/>
          <p:cNvSpPr txBox="1"/>
          <p:nvPr/>
        </p:nvSpPr>
        <p:spPr>
          <a:xfrm>
            <a:off x="5148263" y="1125538"/>
            <a:ext cx="25923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DNA</a:t>
            </a:r>
            <a:r>
              <a:rPr lang="zh-CN" altLang="en-US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聚合酶</a:t>
            </a:r>
          </a:p>
        </p:txBody>
      </p:sp>
      <p:sp>
        <p:nvSpPr>
          <p:cNvPr id="114695" name="文本框 114694"/>
          <p:cNvSpPr txBox="1"/>
          <p:nvPr/>
        </p:nvSpPr>
        <p:spPr>
          <a:xfrm>
            <a:off x="2916238" y="2133600"/>
            <a:ext cx="62277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脱氧核苷酸</a:t>
            </a:r>
            <a:r>
              <a:rPr lang="en-US" altLang="zh-CN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+</a:t>
            </a:r>
            <a:r>
              <a:rPr lang="zh-CN" altLang="en-US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适量的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Mg</a:t>
            </a:r>
            <a:r>
              <a:rPr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2+</a:t>
            </a:r>
            <a:r>
              <a:rPr lang="zh-CN" altLang="en-US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的人工合成体系</a:t>
            </a:r>
          </a:p>
        </p:txBody>
      </p:sp>
      <p:sp>
        <p:nvSpPr>
          <p:cNvPr id="114696" name="文本框 114695"/>
          <p:cNvSpPr txBox="1"/>
          <p:nvPr/>
        </p:nvSpPr>
        <p:spPr>
          <a:xfrm>
            <a:off x="5292725" y="3141663"/>
            <a:ext cx="25193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DNA</a:t>
            </a:r>
            <a:r>
              <a:rPr lang="zh-CN" altLang="en-US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不能合成</a:t>
            </a:r>
            <a:endParaRPr lang="zh-CN" altLang="en-US" sz="2400" b="1">
              <a:solidFill>
                <a:srgbClr val="000000"/>
              </a:solidFill>
              <a:latin typeface="Verdana" panose="020B0604030504040204" pitchFamily="34" charset="0"/>
              <a:ea typeface="楷体_GB2312" pitchFamily="49" charset="-122"/>
            </a:endParaRPr>
          </a:p>
        </p:txBody>
      </p:sp>
      <p:sp>
        <p:nvSpPr>
          <p:cNvPr id="114697" name="文本框 114696"/>
          <p:cNvSpPr txBox="1"/>
          <p:nvPr/>
        </p:nvSpPr>
        <p:spPr>
          <a:xfrm>
            <a:off x="0" y="4076700"/>
            <a:ext cx="37798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ATP</a:t>
            </a:r>
            <a:r>
              <a:rPr lang="en-US" altLang="zh-CN"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lang="zh-CN" altLang="en-US" sz="2400" b="1" dirty="0">
                <a:solidFill>
                  <a:srgbClr val="FF0000"/>
                </a:solidFill>
                <a:latin typeface="Verdana" panose="020B0604030504040204" pitchFamily="34" charset="0"/>
                <a:ea typeface="楷体_GB2312" pitchFamily="49" charset="-122"/>
              </a:rPr>
              <a:t>引物</a:t>
            </a:r>
            <a:r>
              <a:rPr lang="en-US" altLang="zh-CN" dirty="0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少量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DNA</a:t>
            </a:r>
          </a:p>
        </p:txBody>
      </p:sp>
      <p:sp>
        <p:nvSpPr>
          <p:cNvPr id="114698" name="文本框 114697"/>
          <p:cNvSpPr txBox="1"/>
          <p:nvPr/>
        </p:nvSpPr>
        <p:spPr>
          <a:xfrm>
            <a:off x="5003800" y="4149725"/>
            <a:ext cx="4140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DNA</a:t>
            </a:r>
            <a:r>
              <a:rPr lang="zh-CN" altLang="en-US" sz="2400" b="1" dirty="0">
                <a:solidFill>
                  <a:srgbClr val="000000"/>
                </a:solidFill>
                <a:latin typeface="Verdana" panose="020B0604030504040204" pitchFamily="34" charset="0"/>
                <a:ea typeface="楷体_GB2312" pitchFamily="49" charset="-122"/>
              </a:rPr>
              <a:t>的含量增加</a:t>
            </a:r>
          </a:p>
        </p:txBody>
      </p:sp>
      <p:sp>
        <p:nvSpPr>
          <p:cNvPr id="114700" name="任意多边形 114699"/>
          <p:cNvSpPr/>
          <p:nvPr/>
        </p:nvSpPr>
        <p:spPr>
          <a:xfrm>
            <a:off x="1547813" y="1268413"/>
            <a:ext cx="3455987" cy="215900"/>
          </a:xfrm>
          <a:custGeom>
            <a:avLst/>
            <a:gdLst>
              <a:gd name="txL" fmla="*/ 3375 w 21600"/>
              <a:gd name="txT" fmla="*/ 5400 h 21600"/>
              <a:gd name="txR" fmla="*/ 18900 w 21600"/>
              <a:gd name="txB" fmla="*/ 16200 h 21600"/>
            </a:gdLst>
            <a:ahLst/>
            <a:cxnLst>
              <a:cxn ang="270">
                <a:pos x="16200" y="0"/>
              </a:cxn>
              <a:cxn ang="180">
                <a:pos x="0" y="10800"/>
              </a:cxn>
              <a:cxn ang="90">
                <a:pos x="16200" y="21600"/>
              </a:cxn>
              <a:cxn ang="0">
                <a:pos x="21600" y="10800"/>
              </a:cxn>
            </a:cxnLst>
            <a:rect l="txL" t="txT" r="txR" b="tx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4701" name="下箭头 114700"/>
          <p:cNvSpPr/>
          <p:nvPr/>
        </p:nvSpPr>
        <p:spPr>
          <a:xfrm>
            <a:off x="6011863" y="1628775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4702" name="下箭头 114701"/>
          <p:cNvSpPr/>
          <p:nvPr/>
        </p:nvSpPr>
        <p:spPr>
          <a:xfrm>
            <a:off x="6011863" y="2709863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14703" name="组合 114702"/>
          <p:cNvGrpSpPr/>
          <p:nvPr/>
        </p:nvGrpSpPr>
        <p:grpSpPr>
          <a:xfrm>
            <a:off x="3348038" y="3763963"/>
            <a:ext cx="1800225" cy="673100"/>
            <a:chOff x="2109" y="2371"/>
            <a:chExt cx="1134" cy="424"/>
          </a:xfrm>
        </p:grpSpPr>
        <p:sp>
          <p:nvSpPr>
            <p:cNvPr id="114704" name="文本框 114703"/>
            <p:cNvSpPr txBox="1"/>
            <p:nvPr/>
          </p:nvSpPr>
          <p:spPr>
            <a:xfrm>
              <a:off x="2109" y="2371"/>
              <a:ext cx="11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000000"/>
                  </a:solidFill>
                  <a:latin typeface="Verdana" panose="020B0604030504040204" pitchFamily="34" charset="0"/>
                  <a:ea typeface="楷体_GB2312" pitchFamily="49" charset="-122"/>
                </a:rPr>
                <a:t>保温孵育</a:t>
              </a:r>
            </a:p>
          </p:txBody>
        </p:sp>
        <p:sp>
          <p:nvSpPr>
            <p:cNvPr id="114705" name="右箭头 114704"/>
            <p:cNvSpPr/>
            <p:nvPr/>
          </p:nvSpPr>
          <p:spPr>
            <a:xfrm>
              <a:off x="2109" y="2704"/>
              <a:ext cx="1043" cy="91"/>
            </a:xfrm>
            <a:prstGeom prst="rightArrow">
              <a:avLst>
                <a:gd name="adj1" fmla="val 50000"/>
                <a:gd name="adj2" fmla="val 286538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4707" name="文本框 114706"/>
          <p:cNvSpPr txBox="1"/>
          <p:nvPr/>
        </p:nvSpPr>
        <p:spPr>
          <a:xfrm>
            <a:off x="395288" y="4797425"/>
            <a:ext cx="8208962" cy="180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1.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为什么要加入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聚合酶和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4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种脱氧核苷酸？</a:t>
            </a:r>
          </a:p>
          <a:p>
            <a:pPr lvl="0"/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2.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加入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ATP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有什么作用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?</a:t>
            </a:r>
          </a:p>
          <a:p>
            <a:pPr lvl="0"/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3.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加入了少量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分子才能使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的含量增加，说明什么？</a:t>
            </a:r>
          </a:p>
        </p:txBody>
      </p:sp>
      <p:sp>
        <p:nvSpPr>
          <p:cNvPr id="114708" name="文本框 114707"/>
          <p:cNvSpPr txBox="1"/>
          <p:nvPr/>
        </p:nvSpPr>
        <p:spPr>
          <a:xfrm>
            <a:off x="0" y="0"/>
            <a:ext cx="5219700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zh-CN" sz="3200" b="1" dirty="0">
                <a:latin typeface="仿宋_GB2312" pitchFamily="49" charset="-122"/>
                <a:ea typeface="仿宋_GB2312" pitchFamily="49" charset="-122"/>
              </a:rPr>
              <a:t>二、</a:t>
            </a:r>
            <a:r>
              <a:rPr lang="en-US" altLang="zh-CN" sz="3200" b="1" dirty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3200" b="1" dirty="0">
                <a:latin typeface="仿宋_GB2312" pitchFamily="49" charset="-122"/>
                <a:ea typeface="仿宋_GB2312" pitchFamily="49" charset="-122"/>
              </a:rPr>
              <a:t>复制的条件</a:t>
            </a:r>
          </a:p>
        </p:txBody>
      </p:sp>
      <p:sp>
        <p:nvSpPr>
          <p:cNvPr id="114709" name="文本框 114708"/>
          <p:cNvSpPr txBox="1"/>
          <p:nvPr/>
        </p:nvSpPr>
        <p:spPr>
          <a:xfrm>
            <a:off x="3203575" y="2565400"/>
            <a:ext cx="12239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（原料</a:t>
            </a:r>
            <a:r>
              <a:rPr lang="en-US" altLang="zh-CN" sz="24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  <p:sp>
        <p:nvSpPr>
          <p:cNvPr id="114710" name="文本框 114709"/>
          <p:cNvSpPr txBox="1"/>
          <p:nvPr/>
        </p:nvSpPr>
        <p:spPr>
          <a:xfrm>
            <a:off x="-180975" y="3716338"/>
            <a:ext cx="1295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（能量）</a:t>
            </a:r>
          </a:p>
        </p:txBody>
      </p:sp>
      <p:sp>
        <p:nvSpPr>
          <p:cNvPr id="114711" name="文本框 114710"/>
          <p:cNvSpPr txBox="1"/>
          <p:nvPr/>
        </p:nvSpPr>
        <p:spPr>
          <a:xfrm>
            <a:off x="6804025" y="1125538"/>
            <a:ext cx="863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（酶）</a:t>
            </a:r>
          </a:p>
        </p:txBody>
      </p:sp>
      <p:sp>
        <p:nvSpPr>
          <p:cNvPr id="114712" name="文本框 114711"/>
          <p:cNvSpPr txBox="1"/>
          <p:nvPr/>
        </p:nvSpPr>
        <p:spPr>
          <a:xfrm>
            <a:off x="1835150" y="3716338"/>
            <a:ext cx="12969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（模板）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1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4" grpId="0"/>
      <p:bldP spid="114695" grpId="0"/>
      <p:bldP spid="114696" grpId="0"/>
      <p:bldP spid="114697" grpId="0"/>
      <p:bldP spid="114698" grpId="0"/>
      <p:bldP spid="114707" grpId="0"/>
      <p:bldP spid="114708" grpId="0"/>
      <p:bldP spid="114709" grpId="0"/>
      <p:bldP spid="114710" grpId="0"/>
      <p:bldP spid="114711" grpId="0"/>
      <p:bldP spid="1147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7" name="文本框 6166"/>
          <p:cNvSpPr txBox="1"/>
          <p:nvPr/>
        </p:nvSpPr>
        <p:spPr>
          <a:xfrm>
            <a:off x="318" y="239713"/>
            <a:ext cx="6713537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zh-CN" sz="3200" b="1" dirty="0">
                <a:latin typeface="华文细黑" panose="02010600040101010101" charset="-122"/>
                <a:ea typeface="华文细黑" panose="02010600040101010101" charset="-122"/>
              </a:rPr>
              <a:t>  </a:t>
            </a:r>
            <a:r>
              <a:rPr lang="zh-CN" altLang="en-US" sz="3200" b="1" dirty="0">
                <a:latin typeface="华文细黑" panose="02010600040101010101" charset="-122"/>
                <a:ea typeface="华文细黑" panose="02010600040101010101" charset="-122"/>
              </a:rPr>
              <a:t>三、</a:t>
            </a:r>
            <a:r>
              <a:rPr lang="en-US" altLang="x-none" sz="3200" b="1">
                <a:latin typeface="华文细黑" panose="02010600040101010101" charset="-122"/>
                <a:ea typeface="华文细黑" panose="02010600040101010101" charset="-122"/>
              </a:rPr>
              <a:t>DNA</a:t>
            </a:r>
            <a:r>
              <a:rPr lang="zh-CN" altLang="en-US" sz="3200" b="1">
                <a:latin typeface="华文细黑" panose="02010600040101010101" charset="-122"/>
                <a:ea typeface="华文细黑" panose="02010600040101010101" charset="-122"/>
              </a:rPr>
              <a:t>的</a:t>
            </a:r>
            <a:r>
              <a:rPr lang="zh-CN" altLang="en-US" sz="3200" b="1" dirty="0">
                <a:latin typeface="华文细黑" panose="02010600040101010101" charset="-122"/>
                <a:ea typeface="华文细黑" panose="02010600040101010101" charset="-122"/>
              </a:rPr>
              <a:t>复制过程</a:t>
            </a:r>
          </a:p>
        </p:txBody>
      </p:sp>
      <p:graphicFrame>
        <p:nvGraphicFramePr>
          <p:cNvPr id="10242" name="对象 10241"/>
          <p:cNvGraphicFramePr>
            <a:graphicFrameLocks/>
          </p:cNvGraphicFramePr>
          <p:nvPr/>
        </p:nvGraphicFramePr>
        <p:xfrm>
          <a:off x="210185" y="819150"/>
          <a:ext cx="3182620" cy="5892800"/>
        </p:xfrm>
        <a:graphic>
          <a:graphicData uri="http://schemas.openxmlformats.org/presentationml/2006/ole">
            <p:oleObj spid="_x0000_s3080" r:id="rId3" imgW="3371429" imgH="7114286" progId="">
              <p:embed/>
            </p:oleObj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3656330" y="1017588"/>
            <a:ext cx="1736725" cy="548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0" hangingPunct="0"/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、解旋</a:t>
            </a:r>
          </a:p>
        </p:txBody>
      </p:sp>
      <p:sp>
        <p:nvSpPr>
          <p:cNvPr id="10244" name="文本框 10243"/>
          <p:cNvSpPr txBox="1"/>
          <p:nvPr/>
        </p:nvSpPr>
        <p:spPr>
          <a:xfrm>
            <a:off x="3656330" y="3765550"/>
            <a:ext cx="2407920" cy="5486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0" hangingPunct="0"/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、合成子链</a:t>
            </a:r>
          </a:p>
        </p:txBody>
      </p:sp>
      <p:sp>
        <p:nvSpPr>
          <p:cNvPr id="10245" name="文本框 10244"/>
          <p:cNvSpPr txBox="1"/>
          <p:nvPr/>
        </p:nvSpPr>
        <p:spPr>
          <a:xfrm>
            <a:off x="3577908" y="5962968"/>
            <a:ext cx="2209800" cy="548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0" hangingPunct="0"/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、螺旋化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27450" y="1566228"/>
            <a:ext cx="5689600" cy="1029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ct val="110000"/>
              </a:lnSpc>
            </a:pPr>
            <a:r>
              <a:rPr lang="en-US" altLang="x-none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氢键断裂，部分双螺旋链解旋</a:t>
            </a:r>
          </a:p>
          <a:p>
            <a:pPr lvl="0">
              <a:lnSpc>
                <a:spcPct val="11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为二条平行双链。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27450" y="2541905"/>
            <a:ext cx="5387975" cy="1029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lang="en-US" altLang="x-none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解开的两条单链叫母链（模板链）。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27450" y="4314190"/>
            <a:ext cx="5387340" cy="1029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相邻脱氧核苷酸的磷酸与脱氧核糖间生成磷酸二酯键</a:t>
            </a:r>
          </a:p>
        </p:txBody>
      </p:sp>
      <p:sp>
        <p:nvSpPr>
          <p:cNvPr id="13" name="矩形 12"/>
          <p:cNvSpPr/>
          <p:nvPr/>
        </p:nvSpPr>
        <p:spPr>
          <a:xfrm>
            <a:off x="3727450" y="5343843"/>
            <a:ext cx="2519363" cy="548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自动生成氢键</a:t>
            </a:r>
          </a:p>
        </p:txBody>
      </p:sp>
      <p:sp>
        <p:nvSpPr>
          <p:cNvPr id="14" name="矩形 13"/>
          <p:cNvSpPr/>
          <p:nvPr/>
        </p:nvSpPr>
        <p:spPr>
          <a:xfrm>
            <a:off x="6207443" y="3765233"/>
            <a:ext cx="2059940" cy="548640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DNA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聚合酶</a:t>
            </a:r>
          </a:p>
        </p:txBody>
      </p:sp>
      <p:sp>
        <p:nvSpPr>
          <p:cNvPr id="15" name="矩形 14"/>
          <p:cNvSpPr/>
          <p:nvPr/>
        </p:nvSpPr>
        <p:spPr>
          <a:xfrm>
            <a:off x="5464175" y="1017588"/>
            <a:ext cx="1249680" cy="548640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解旋酶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7" grpId="0"/>
      <p:bldP spid="9" grpId="0"/>
      <p:bldP spid="10244" grpId="0"/>
      <p:bldP spid="10245" grpId="0"/>
      <p:bldP spid="10" grpId="0"/>
      <p:bldP spid="11" grpId="0"/>
      <p:bldP spid="12" grpId="0"/>
      <p:bldP spid="13" grpId="0"/>
      <p:bldP spid="14" grpId="0" bldLvl="0" animBg="1"/>
      <p:bldP spid="1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timgsa.baidu.com/timg?image&amp;quality=80&amp;size=b9999_10000&amp;sec=1537886128068&amp;di=3ee8d61ac491c7b392333c642622b0ea&amp;imgtype=0&amp;src=http%3A%2F%2Fmmbiz.qpic.cn%2Fmmbiz_gif%2FA6GY2IgvRUUTJ0nzOALIAEJEFABSO4CgYFZzyd08dtjUk9xNU5vBzogJqo5hZRf7qdjMkvRBbfCGuDCS8SqWRA%2F0.gif%3Ftp%3Dwebp%26wxfrom%3D5%26wx_lazy%3D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9230" y="4871459"/>
            <a:ext cx="3534770" cy="1986541"/>
          </a:xfrm>
          <a:prstGeom prst="rect">
            <a:avLst/>
          </a:prstGeom>
          <a:noFill/>
        </p:spPr>
      </p:pic>
      <p:sp>
        <p:nvSpPr>
          <p:cNvPr id="119811" name="文本占位符 119810"/>
          <p:cNvSpPr>
            <a:spLocks noGrp="1"/>
          </p:cNvSpPr>
          <p:nvPr>
            <p:ph type="body" idx="1"/>
          </p:nvPr>
        </p:nvSpPr>
        <p:spPr>
          <a:xfrm>
            <a:off x="0" y="788277"/>
            <a:ext cx="8229600" cy="1859389"/>
          </a:xfrm>
        </p:spPr>
        <p:txBody>
          <a:bodyPr/>
          <a:lstStyle/>
          <a:p>
            <a:pPr>
              <a:lnSpc>
                <a:spcPct val="120000"/>
              </a:lnSpc>
              <a:buNone/>
            </a:pP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1.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女性子宫肌瘤细胞中最长的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分子达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36mm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，复制速度约为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4um/min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，但复制过程仅需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</a:rPr>
              <a:t>40min</a:t>
            </a:r>
            <a:r>
              <a:rPr lang="zh-CN" altLang="en-US" sz="2800" b="1" dirty="0">
                <a:latin typeface="仿宋_GB2312" pitchFamily="49" charset="-122"/>
                <a:ea typeface="仿宋_GB2312" pitchFamily="49" charset="-122"/>
              </a:rPr>
              <a:t>左右即完成。试分析其可能的原因</a:t>
            </a:r>
            <a:r>
              <a:rPr lang="zh-CN" altLang="en-US" sz="2800" b="1" dirty="0" smtClean="0">
                <a:latin typeface="仿宋_GB2312" pitchFamily="49" charset="-122"/>
                <a:ea typeface="仿宋_GB2312" pitchFamily="49" charset="-122"/>
              </a:rPr>
              <a:t>。</a:t>
            </a:r>
            <a:endParaRPr lang="zh-CN" altLang="en-US" sz="2800" b="1" dirty="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19812" name="文本框 119811"/>
          <p:cNvSpPr txBox="1"/>
          <p:nvPr/>
        </p:nvSpPr>
        <p:spPr>
          <a:xfrm>
            <a:off x="0" y="0"/>
            <a:ext cx="1008063" cy="528638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仿宋_GB2312" pitchFamily="49" charset="-122"/>
              </a:rPr>
              <a:t>拓展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421" y="2852382"/>
            <a:ext cx="788336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仿宋_GB2312" pitchFamily="49" charset="-122"/>
                <a:ea typeface="仿宋_GB2312" pitchFamily="49" charset="-122"/>
              </a:rPr>
              <a:t>2.</a:t>
            </a:r>
            <a:r>
              <a:rPr lang="zh-CN" altLang="en-US" sz="2800" b="1" dirty="0" smtClean="0">
                <a:latin typeface="仿宋_GB2312" pitchFamily="49" charset="-122"/>
                <a:ea typeface="仿宋_GB2312" pitchFamily="49" charset="-122"/>
              </a:rPr>
              <a:t>研究表明，</a:t>
            </a:r>
            <a:r>
              <a:rPr lang="en-US" altLang="zh-CN" sz="2800" b="1" dirty="0" smtClean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2800" b="1" dirty="0" smtClean="0">
                <a:latin typeface="仿宋_GB2312" pitchFamily="49" charset="-122"/>
                <a:ea typeface="仿宋_GB2312" pitchFamily="49" charset="-122"/>
              </a:rPr>
              <a:t>的复制总能准确无误地进行</a:t>
            </a:r>
            <a:r>
              <a:rPr lang="en-US" altLang="zh-CN" sz="2800" b="1" dirty="0" smtClean="0">
                <a:latin typeface="仿宋_GB2312" pitchFamily="49" charset="-122"/>
                <a:ea typeface="仿宋_GB2312" pitchFamily="49" charset="-122"/>
              </a:rPr>
              <a:t>, </a:t>
            </a:r>
            <a:r>
              <a:rPr lang="zh-CN" altLang="en-US" sz="2800" b="1" dirty="0" smtClean="0">
                <a:latin typeface="仿宋_GB2312" pitchFamily="49" charset="-122"/>
                <a:ea typeface="仿宋_GB2312" pitchFamily="49" charset="-122"/>
              </a:rPr>
              <a:t>其复制过程中出错的概率仅为</a:t>
            </a:r>
            <a:r>
              <a:rPr lang="en-US" altLang="zh-CN" sz="2800" b="1" dirty="0" smtClean="0">
                <a:latin typeface="仿宋_GB2312" pitchFamily="49" charset="-122"/>
                <a:ea typeface="仿宋_GB2312" pitchFamily="49" charset="-122"/>
              </a:rPr>
              <a:t>1/20000</a:t>
            </a:r>
            <a:r>
              <a:rPr lang="zh-CN" altLang="en-US" sz="2800" b="1" dirty="0" smtClean="0">
                <a:latin typeface="仿宋_GB2312" pitchFamily="49" charset="-122"/>
                <a:ea typeface="仿宋_GB2312" pitchFamily="49" charset="-122"/>
              </a:rPr>
              <a:t>。你认为</a:t>
            </a:r>
            <a:r>
              <a:rPr lang="en-US" altLang="zh-CN" sz="2800" b="1" dirty="0" smtClean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2800" b="1" dirty="0" smtClean="0">
                <a:latin typeface="仿宋_GB2312" pitchFamily="49" charset="-122"/>
                <a:ea typeface="仿宋_GB2312" pitchFamily="49" charset="-122"/>
              </a:rPr>
              <a:t>能够准确复制最关键的因素是什么？如果</a:t>
            </a:r>
            <a:r>
              <a:rPr lang="en-US" altLang="zh-CN" sz="2800" b="1" dirty="0" smtClean="0">
                <a:latin typeface="仿宋_GB2312" pitchFamily="49" charset="-122"/>
                <a:ea typeface="仿宋_GB2312" pitchFamily="49" charset="-122"/>
              </a:rPr>
              <a:t>DNA</a:t>
            </a:r>
            <a:r>
              <a:rPr lang="zh-CN" altLang="en-US" sz="2800" b="1" dirty="0" smtClean="0">
                <a:latin typeface="仿宋_GB2312" pitchFamily="49" charset="-122"/>
                <a:ea typeface="仿宋_GB2312" pitchFamily="49" charset="-122"/>
              </a:rPr>
              <a:t>复制发生差错，有可能会带来什么影响或后果？</a:t>
            </a:r>
          </a:p>
          <a:p>
            <a:endParaRPr lang="zh-CN" altLang="en-US" dirty="0"/>
          </a:p>
        </p:txBody>
      </p:sp>
      <p:sp>
        <p:nvSpPr>
          <p:cNvPr id="6" name="右箭头 5">
            <a:hlinkClick r:id="rId3" action="ppaction://hlinksldjump"/>
          </p:cNvPr>
          <p:cNvSpPr/>
          <p:nvPr/>
        </p:nvSpPr>
        <p:spPr>
          <a:xfrm>
            <a:off x="4981433" y="1965278"/>
            <a:ext cx="286603" cy="3138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>
            <a:hlinkClick r:id="rId4" action="ppaction://hlinksldjump"/>
          </p:cNvPr>
          <p:cNvSpPr/>
          <p:nvPr/>
        </p:nvSpPr>
        <p:spPr>
          <a:xfrm>
            <a:off x="7044519" y="4260376"/>
            <a:ext cx="286603" cy="3138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文本占位符 124931"/>
          <p:cNvPicPr>
            <a:picLocks noGrp="1" noChangeAspect="1"/>
          </p:cNvPicPr>
          <p:nvPr>
            <p:ph type="body" idx="1"/>
          </p:nvPr>
        </p:nvPicPr>
        <p:blipFill>
          <a:blip r:embed="rId2" cstate="print"/>
          <a:stretch>
            <a:fillRect/>
          </a:stretch>
        </p:blipFill>
        <p:spPr>
          <a:xfrm>
            <a:off x="468313" y="1844675"/>
            <a:ext cx="8229600" cy="4395788"/>
          </a:xfrm>
        </p:spPr>
      </p:pic>
      <p:sp>
        <p:nvSpPr>
          <p:cNvPr id="124933" name="文本框 124932"/>
          <p:cNvSpPr txBox="1"/>
          <p:nvPr/>
        </p:nvSpPr>
        <p:spPr>
          <a:xfrm>
            <a:off x="2555875" y="1412875"/>
            <a:ext cx="44640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仿宋_GB2312" pitchFamily="49" charset="-122"/>
              </a:rPr>
              <a:t>多起点复制、双向复制</a:t>
            </a:r>
          </a:p>
        </p:txBody>
      </p:sp>
      <p:sp>
        <p:nvSpPr>
          <p:cNvPr id="124934" name="文本框 124933"/>
          <p:cNvSpPr txBox="1"/>
          <p:nvPr/>
        </p:nvSpPr>
        <p:spPr>
          <a:xfrm>
            <a:off x="468313" y="908050"/>
            <a:ext cx="34559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仿宋_GB2312" pitchFamily="49" charset="-122"/>
              </a:rPr>
              <a:t>真核生物复制特点：</a:t>
            </a:r>
          </a:p>
        </p:txBody>
      </p:sp>
      <p:sp>
        <p:nvSpPr>
          <p:cNvPr id="124935" name="文本框 124934"/>
          <p:cNvSpPr txBox="1"/>
          <p:nvPr/>
        </p:nvSpPr>
        <p:spPr>
          <a:xfrm>
            <a:off x="611188" y="260350"/>
            <a:ext cx="1008062" cy="528638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仿宋_GB2312" pitchFamily="49" charset="-122"/>
              </a:rPr>
              <a:t>拓展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/>
      <p:bldP spid="1249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内容占位符 22529"/>
          <p:cNvGraphicFramePr>
            <a:graphicFrameLocks noGrp="1"/>
          </p:cNvGraphicFramePr>
          <p:nvPr>
            <p:ph idx="1"/>
          </p:nvPr>
        </p:nvGraphicFramePr>
        <p:xfrm>
          <a:off x="329565" y="811530"/>
          <a:ext cx="8427085" cy="5580698"/>
        </p:xfrm>
        <a:graphic>
          <a:graphicData uri="http://schemas.openxmlformats.org/drawingml/2006/table">
            <a:tbl>
              <a:tblPr/>
              <a:tblGrid>
                <a:gridCol w="1308735"/>
                <a:gridCol w="7118350"/>
              </a:tblGrid>
              <a:tr h="440690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x-none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DNA</a:t>
                      </a:r>
                      <a:r>
                        <a:rPr lang="zh-CN" altLang="en-US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复制 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ea typeface="黑体" panose="02010609060101010101" pitchFamily="2" charset="-122"/>
                        </a:rPr>
                        <a:t>时间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ea typeface="黑体" panose="02010609060101010101" pitchFamily="2" charset="-122"/>
                        </a:rPr>
                        <a:t>场所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5812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ea typeface="黑体" panose="02010609060101010101" pitchFamily="2" charset="-122"/>
                        </a:rPr>
                        <a:t>条件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ea typeface="黑体" panose="02010609060101010101" pitchFamily="2" charset="-122"/>
                        </a:rPr>
                        <a:t>原则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ea typeface="黑体" panose="02010609060101010101" pitchFamily="2" charset="-122"/>
                        </a:rPr>
                        <a:t>特点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>
                          <a:solidFill>
                            <a:srgbClr val="000000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ea typeface="黑体" panose="02010609060101010101" pitchFamily="2" charset="-122"/>
                        </a:rPr>
                        <a:t>结果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b="1">
                          <a:ea typeface="黑体" panose="02010609060101010101" pitchFamily="2" charset="-122"/>
                        </a:rPr>
                        <a:t>意义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59" name="矩形 22558"/>
          <p:cNvSpPr/>
          <p:nvPr/>
        </p:nvSpPr>
        <p:spPr>
          <a:xfrm>
            <a:off x="1691005" y="1418908"/>
            <a:ext cx="615188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有丝分裂的间期 　减数第一次分裂前的间期</a:t>
            </a:r>
          </a:p>
        </p:txBody>
      </p:sp>
      <p:sp>
        <p:nvSpPr>
          <p:cNvPr id="22560" name="矩形 22559"/>
          <p:cNvSpPr/>
          <p:nvPr/>
        </p:nvSpPr>
        <p:spPr>
          <a:xfrm>
            <a:off x="1693545" y="2177415"/>
            <a:ext cx="6372257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真核细胞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：细胞核（主要）、线粒体、叶绿体</a:t>
            </a:r>
            <a:endParaRPr lang="zh-CN" altLang="en-US" sz="2400" b="1" dirty="0">
              <a:solidFill>
                <a:srgbClr val="FF0000"/>
              </a:solidFill>
              <a:latin typeface="楷体_GB2312" pitchFamily="49" charset="-122"/>
              <a:ea typeface="黑体" panose="02010609060101010101" pitchFamily="2" charset="-122"/>
            </a:endParaRPr>
          </a:p>
        </p:txBody>
      </p:sp>
      <p:sp>
        <p:nvSpPr>
          <p:cNvPr id="22561" name="矩形 22560"/>
          <p:cNvSpPr/>
          <p:nvPr/>
        </p:nvSpPr>
        <p:spPr>
          <a:xfrm>
            <a:off x="1693228" y="2936240"/>
            <a:ext cx="35496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模板、酶、原料、能量等</a:t>
            </a:r>
          </a:p>
        </p:txBody>
      </p:sp>
      <p:sp>
        <p:nvSpPr>
          <p:cNvPr id="22562" name="矩形 22561"/>
          <p:cNvSpPr/>
          <p:nvPr/>
        </p:nvSpPr>
        <p:spPr>
          <a:xfrm>
            <a:off x="1691005" y="3693160"/>
            <a:ext cx="263144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碱基互补配对原则</a:t>
            </a:r>
          </a:p>
        </p:txBody>
      </p:sp>
      <p:sp>
        <p:nvSpPr>
          <p:cNvPr id="22563" name="矩形 22562"/>
          <p:cNvSpPr/>
          <p:nvPr/>
        </p:nvSpPr>
        <p:spPr>
          <a:xfrm>
            <a:off x="1693545" y="4411345"/>
            <a:ext cx="171323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半保留复制</a:t>
            </a:r>
          </a:p>
        </p:txBody>
      </p:sp>
      <p:sp>
        <p:nvSpPr>
          <p:cNvPr id="22564" name="矩形 22563"/>
          <p:cNvSpPr/>
          <p:nvPr/>
        </p:nvSpPr>
        <p:spPr>
          <a:xfrm>
            <a:off x="1690688" y="5126673"/>
            <a:ext cx="554101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子链与母链结合，构成两个新的</a:t>
            </a:r>
            <a:r>
              <a:rPr lang="en-US" altLang="x-none" sz="24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分子</a:t>
            </a:r>
          </a:p>
        </p:txBody>
      </p:sp>
      <p:sp>
        <p:nvSpPr>
          <p:cNvPr id="22565" name="矩形 22564"/>
          <p:cNvSpPr/>
          <p:nvPr/>
        </p:nvSpPr>
        <p:spPr>
          <a:xfrm>
            <a:off x="1693545" y="5841683"/>
            <a:ext cx="35496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保持了遗传信息的连续性</a:t>
            </a:r>
          </a:p>
        </p:txBody>
      </p:sp>
      <p:sp>
        <p:nvSpPr>
          <p:cNvPr id="22566" name="文本框 22565"/>
          <p:cNvSpPr txBox="1"/>
          <p:nvPr/>
        </p:nvSpPr>
        <p:spPr>
          <a:xfrm>
            <a:off x="3684905" y="4412615"/>
            <a:ext cx="20193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边解旋边复制</a:t>
            </a:r>
          </a:p>
        </p:txBody>
      </p:sp>
      <p:sp>
        <p:nvSpPr>
          <p:cNvPr id="22567" name="矩形 22566"/>
          <p:cNvSpPr/>
          <p:nvPr/>
        </p:nvSpPr>
        <p:spPr>
          <a:xfrm>
            <a:off x="0" y="118745"/>
            <a:ext cx="2224088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ctr"/>
            <a:r>
              <a:rPr lang="en-US" altLang="x-none" sz="3600" b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小结</a:t>
            </a:r>
            <a:r>
              <a:rPr lang="en-US" altLang="x-none" sz="3600" b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】</a:t>
            </a:r>
            <a:r>
              <a:rPr lang="en-US" altLang="x-none" sz="32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001385" y="4411345"/>
            <a:ext cx="263144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609600" lvl="0" indent="-6096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黑体" panose="02010609060101010101" pitchFamily="2" charset="-122"/>
              </a:rPr>
              <a:t>多起点、双向复制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60" grpId="0"/>
      <p:bldP spid="22566" grpId="0"/>
      <p:bldP spid="22567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文本框 14345"/>
          <p:cNvSpPr txBox="1"/>
          <p:nvPr/>
        </p:nvSpPr>
        <p:spPr>
          <a:xfrm>
            <a:off x="313690" y="970915"/>
            <a:ext cx="7405370" cy="9448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ＤＮＡ分子复制的计算：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DNA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分子复制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n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次</a:t>
            </a:r>
          </a:p>
          <a:p>
            <a:pPr lvl="0"/>
            <a:endParaRPr lang="zh-CN" altLang="en-US" sz="2800" b="1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7653" name="文本框 27652"/>
          <p:cNvSpPr txBox="1"/>
          <p:nvPr/>
        </p:nvSpPr>
        <p:spPr>
          <a:xfrm>
            <a:off x="-8255" y="164148"/>
            <a:ext cx="3200400" cy="762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4400" b="1" dirty="0">
                <a:solidFill>
                  <a:srgbClr val="990099"/>
                </a:solidFill>
                <a:latin typeface="楷体_GB2312" pitchFamily="49" charset="-122"/>
                <a:ea typeface="楷体_GB2312" pitchFamily="49" charset="-122"/>
              </a:rPr>
              <a:t>思维拓展</a:t>
            </a:r>
          </a:p>
        </p:txBody>
      </p:sp>
      <p:sp>
        <p:nvSpPr>
          <p:cNvPr id="14339" name="矩形 14338"/>
          <p:cNvSpPr/>
          <p:nvPr/>
        </p:nvSpPr>
        <p:spPr>
          <a:xfrm>
            <a:off x="214630" y="1620838"/>
            <a:ext cx="5727065" cy="51816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99FF66"/>
                </a:solidFill>
              </a14:hiddenFill>
            </a:ext>
          </a:extLst>
        </p:spPr>
        <p:txBody>
          <a:bodyPr wrap="none" anchor="t"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（１）</a:t>
            </a:r>
            <a:r>
              <a:rPr lang="en-US" altLang="zh-CN" sz="2800" b="1" dirty="0">
                <a:solidFill>
                  <a:schemeClr val="accent5">
                    <a:lumMod val="50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分子数和脱氧核苷酸链数</a:t>
            </a:r>
          </a:p>
        </p:txBody>
      </p:sp>
      <p:sp>
        <p:nvSpPr>
          <p:cNvPr id="14340" name="矩形 14339"/>
          <p:cNvSpPr/>
          <p:nvPr/>
        </p:nvSpPr>
        <p:spPr>
          <a:xfrm>
            <a:off x="1261428" y="2274570"/>
            <a:ext cx="32226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子代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分子数：</a:t>
            </a:r>
          </a:p>
        </p:txBody>
      </p:sp>
      <p:sp>
        <p:nvSpPr>
          <p:cNvPr id="14341" name="矩形 14340"/>
          <p:cNvSpPr/>
          <p:nvPr/>
        </p:nvSpPr>
        <p:spPr>
          <a:xfrm>
            <a:off x="1261428" y="4546283"/>
            <a:ext cx="46513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⑤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含亲代母链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的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分子数：</a:t>
            </a:r>
          </a:p>
        </p:txBody>
      </p:sp>
      <p:sp>
        <p:nvSpPr>
          <p:cNvPr id="14342" name="矩形 14341"/>
          <p:cNvSpPr/>
          <p:nvPr/>
        </p:nvSpPr>
        <p:spPr>
          <a:xfrm>
            <a:off x="1261428" y="5065395"/>
            <a:ext cx="5012055" cy="12001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⑥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不含亲代母链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的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分子数：</a:t>
            </a:r>
          </a:p>
          <a:p>
            <a:pPr lvl="0"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  含有子链的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分子数：</a:t>
            </a:r>
          </a:p>
        </p:txBody>
      </p:sp>
      <p:sp>
        <p:nvSpPr>
          <p:cNvPr id="14343" name="矩形 14342"/>
          <p:cNvSpPr/>
          <p:nvPr/>
        </p:nvSpPr>
        <p:spPr>
          <a:xfrm>
            <a:off x="4267200" y="2274570"/>
            <a:ext cx="7191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en-US" altLang="zh-CN" sz="2800" b="1" baseline="300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44" name="矩形 14343"/>
          <p:cNvSpPr/>
          <p:nvPr/>
        </p:nvSpPr>
        <p:spPr>
          <a:xfrm>
            <a:off x="5794058" y="4578985"/>
            <a:ext cx="36353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en-US" altLang="zh-CN" sz="2800" b="1" baseline="300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45" name="矩形 14344"/>
          <p:cNvSpPr/>
          <p:nvPr/>
        </p:nvSpPr>
        <p:spPr>
          <a:xfrm>
            <a:off x="6157595" y="5139055"/>
            <a:ext cx="10810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en-US" altLang="zh-CN" sz="2800" b="1" baseline="30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-2</a:t>
            </a:r>
          </a:p>
        </p:txBody>
      </p:sp>
      <p:sp>
        <p:nvSpPr>
          <p:cNvPr id="14348" name="文本框 14347"/>
          <p:cNvSpPr txBox="1"/>
          <p:nvPr/>
        </p:nvSpPr>
        <p:spPr>
          <a:xfrm>
            <a:off x="1261428" y="3970020"/>
            <a:ext cx="20161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④子链数:</a:t>
            </a:r>
          </a:p>
        </p:txBody>
      </p:sp>
      <p:sp>
        <p:nvSpPr>
          <p:cNvPr id="14349" name="文本框 14348"/>
          <p:cNvSpPr txBox="1"/>
          <p:nvPr/>
        </p:nvSpPr>
        <p:spPr>
          <a:xfrm>
            <a:off x="1261428" y="2819083"/>
            <a:ext cx="3221037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脱氧核苷酸链数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:</a:t>
            </a:r>
          </a:p>
        </p:txBody>
      </p:sp>
      <p:sp>
        <p:nvSpPr>
          <p:cNvPr id="14350" name="文本框 14349"/>
          <p:cNvSpPr txBox="1"/>
          <p:nvPr/>
        </p:nvSpPr>
        <p:spPr>
          <a:xfrm>
            <a:off x="4484053" y="2826068"/>
            <a:ext cx="13160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zh-CN" sz="28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en-US" altLang="zh-CN" sz="2800" b="1" i="1" baseline="300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en-US" altLang="zh-CN" sz="2800" b="1" baseline="300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+</a:t>
            </a:r>
            <a:r>
              <a:rPr lang="en-US" altLang="zh-CN" sz="2800" b="1" i="1" baseline="300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</a:p>
        </p:txBody>
      </p:sp>
      <p:sp>
        <p:nvSpPr>
          <p:cNvPr id="14351" name="文本框 14350"/>
          <p:cNvSpPr txBox="1"/>
          <p:nvPr/>
        </p:nvSpPr>
        <p:spPr>
          <a:xfrm>
            <a:off x="1261428" y="3395345"/>
            <a:ext cx="17922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母链数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:</a:t>
            </a:r>
          </a:p>
        </p:txBody>
      </p:sp>
      <p:sp>
        <p:nvSpPr>
          <p:cNvPr id="14352" name="文本框 14351"/>
          <p:cNvSpPr txBox="1"/>
          <p:nvPr/>
        </p:nvSpPr>
        <p:spPr>
          <a:xfrm>
            <a:off x="3053398" y="3395345"/>
            <a:ext cx="3619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</a:p>
        </p:txBody>
      </p:sp>
      <p:sp>
        <p:nvSpPr>
          <p:cNvPr id="14353" name="矩形 14352"/>
          <p:cNvSpPr/>
          <p:nvPr/>
        </p:nvSpPr>
        <p:spPr>
          <a:xfrm>
            <a:off x="3053398" y="3970020"/>
            <a:ext cx="21605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zh-CN" sz="28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en-US" altLang="zh-CN" sz="2800" b="1" i="1" baseline="300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en-US" altLang="zh-CN" sz="2800" b="1" baseline="300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+</a:t>
            </a:r>
            <a:r>
              <a:rPr lang="en-US" altLang="zh-CN" sz="2800" b="1" i="1" baseline="3000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28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﹣</a:t>
            </a:r>
            <a:r>
              <a:rPr lang="en-US" altLang="zh-CN" sz="2800" b="1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 </a:t>
            </a:r>
          </a:p>
        </p:txBody>
      </p:sp>
      <p:sp>
        <p:nvSpPr>
          <p:cNvPr id="14354" name="文本框 14353"/>
          <p:cNvSpPr txBox="1"/>
          <p:nvPr/>
        </p:nvSpPr>
        <p:spPr>
          <a:xfrm>
            <a:off x="5382578" y="5658168"/>
            <a:ext cx="558800" cy="11906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800" b="1" baseline="30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</a:p>
          <a:p>
            <a:pPr lvl="0"/>
            <a:endParaRPr lang="en-US" altLang="zh-CN" sz="3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ldLvl="0" animBg="1"/>
      <p:bldP spid="14340" grpId="0"/>
      <p:bldP spid="14341" grpId="0"/>
      <p:bldP spid="14342" grpId="0"/>
      <p:bldP spid="14343" grpId="0"/>
      <p:bldP spid="14344" grpId="0"/>
      <p:bldP spid="14345" grpId="0"/>
      <p:bldP spid="14348" grpId="0"/>
      <p:bldP spid="14349" grpId="0"/>
      <p:bldP spid="14350" grpId="0"/>
      <p:bldP spid="14351" grpId="0"/>
      <p:bldP spid="14352" grpId="0"/>
      <p:bldP spid="14353" grpId="0"/>
      <p:bldP spid="143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文本框 14345"/>
          <p:cNvSpPr txBox="1"/>
          <p:nvPr/>
        </p:nvSpPr>
        <p:spPr>
          <a:xfrm>
            <a:off x="313690" y="970915"/>
            <a:ext cx="4115435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ＤＮＡ分子复制的计算：</a:t>
            </a:r>
          </a:p>
        </p:txBody>
      </p:sp>
      <p:sp>
        <p:nvSpPr>
          <p:cNvPr id="27653" name="文本框 27652"/>
          <p:cNvSpPr txBox="1"/>
          <p:nvPr/>
        </p:nvSpPr>
        <p:spPr>
          <a:xfrm>
            <a:off x="-8255" y="164148"/>
            <a:ext cx="3200400" cy="762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4400" b="1" dirty="0">
                <a:solidFill>
                  <a:srgbClr val="990099"/>
                </a:solidFill>
                <a:latin typeface="楷体_GB2312" pitchFamily="49" charset="-122"/>
                <a:ea typeface="楷体_GB2312" pitchFamily="49" charset="-122"/>
              </a:rPr>
              <a:t>思维拓展</a:t>
            </a:r>
          </a:p>
        </p:txBody>
      </p:sp>
      <p:sp>
        <p:nvSpPr>
          <p:cNvPr id="14339" name="矩形 14338"/>
          <p:cNvSpPr/>
          <p:nvPr/>
        </p:nvSpPr>
        <p:spPr>
          <a:xfrm>
            <a:off x="159385" y="1564323"/>
            <a:ext cx="4295140" cy="51816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99FF66"/>
                </a:solidFill>
              </a14:hiddenFill>
            </a:ext>
          </a:extLst>
        </p:spPr>
        <p:txBody>
          <a:bodyPr wrap="none" anchor="t">
            <a:spAutoFit/>
          </a:bodyPr>
          <a:lstStyle/>
          <a:p>
            <a:pPr lvl="0" algn="l"/>
            <a:r>
              <a:rPr lang="zh-CN" altLang="en-US" sz="2800" b="1">
                <a:solidFill>
                  <a:schemeClr val="accent5">
                    <a:lumMod val="50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（2）消</a:t>
            </a:r>
            <a:r>
              <a:rPr sz="2800" b="1">
                <a:solidFill>
                  <a:schemeClr val="accent5">
                    <a:lumMod val="50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耗的脱氧核苷酸数</a:t>
            </a:r>
          </a:p>
        </p:txBody>
      </p:sp>
      <p:sp>
        <p:nvSpPr>
          <p:cNvPr id="17411" name="矩形 17410"/>
          <p:cNvSpPr/>
          <p:nvPr/>
        </p:nvSpPr>
        <p:spPr>
          <a:xfrm>
            <a:off x="414655" y="2266315"/>
            <a:ext cx="8310245" cy="1285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若一亲代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分子含有某种脱氧核苷酸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个，则经过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次复制后需要消耗该脱氧核苷酸个数为：</a:t>
            </a:r>
          </a:p>
        </p:txBody>
      </p:sp>
      <p:sp>
        <p:nvSpPr>
          <p:cNvPr id="17412" name="文本框 17411"/>
          <p:cNvSpPr txBox="1"/>
          <p:nvPr/>
        </p:nvSpPr>
        <p:spPr>
          <a:xfrm>
            <a:off x="2132965" y="3836670"/>
            <a:ext cx="3962400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5400">
                <a:solidFill>
                  <a:srgbClr val="FF0000"/>
                </a:solidFill>
                <a:latin typeface="Arial Black" panose="020B0A04020102020204" pitchFamily="2" charset="0"/>
                <a:ea typeface="黑体" panose="02010609060101010101" pitchFamily="2" charset="-122"/>
              </a:rPr>
              <a:t>m</a:t>
            </a:r>
            <a:r>
              <a:rPr lang="zh-CN" altLang="en-US" sz="5400" b="1">
                <a:solidFill>
                  <a:srgbClr val="FF0000"/>
                </a:solidFill>
                <a:latin typeface="Arial Black" panose="020B0A04020102020204" pitchFamily="2" charset="0"/>
                <a:ea typeface="黑体" panose="02010609060101010101" pitchFamily="2" charset="-122"/>
              </a:rPr>
              <a:t>（ </a:t>
            </a:r>
            <a:r>
              <a:rPr lang="en-US" altLang="zh-CN" sz="5400" b="1">
                <a:solidFill>
                  <a:srgbClr val="FF0000"/>
                </a:solidFill>
                <a:latin typeface="Arial Black" panose="020B0A04020102020204" pitchFamily="2" charset="0"/>
                <a:ea typeface="黑体" panose="02010609060101010101" pitchFamily="2" charset="-122"/>
              </a:rPr>
              <a:t>2</a:t>
            </a:r>
            <a:r>
              <a:rPr lang="en-US" altLang="zh-CN" sz="5400" b="1" baseline="30000">
                <a:solidFill>
                  <a:srgbClr val="FF0000"/>
                </a:solidFill>
                <a:latin typeface="Arial Black" panose="020B0A04020102020204" pitchFamily="2" charset="0"/>
                <a:ea typeface="黑体" panose="02010609060101010101" pitchFamily="2" charset="-122"/>
              </a:rPr>
              <a:t>n-</a:t>
            </a:r>
            <a:r>
              <a:rPr lang="en-US" altLang="zh-CN" sz="5400" b="1">
                <a:solidFill>
                  <a:srgbClr val="FF0000"/>
                </a:solidFill>
                <a:latin typeface="Arial Black" panose="020B0A04020102020204" pitchFamily="2" charset="0"/>
                <a:ea typeface="黑体" panose="02010609060101010101" pitchFamily="2" charset="-122"/>
              </a:rPr>
              <a:t>1</a:t>
            </a:r>
            <a:r>
              <a:rPr lang="zh-CN" altLang="en-US" sz="5400" b="1">
                <a:solidFill>
                  <a:srgbClr val="FF0000"/>
                </a:solidFill>
                <a:latin typeface="Arial Black" panose="020B0A04020102020204" pitchFamily="2" charset="0"/>
                <a:ea typeface="黑体" panose="02010609060101010101" pitchFamily="2" charset="-122"/>
              </a:rPr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ldLvl="0" animBg="1"/>
      <p:bldP spid="17411" grpId="0"/>
      <p:bldP spid="1741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27652"/>
          <p:cNvSpPr txBox="1"/>
          <p:nvPr/>
        </p:nvSpPr>
        <p:spPr>
          <a:xfrm>
            <a:off x="-8255" y="164148"/>
            <a:ext cx="3200400" cy="762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4400" b="1" dirty="0">
                <a:solidFill>
                  <a:srgbClr val="990099"/>
                </a:solidFill>
                <a:latin typeface="楷体_GB2312" pitchFamily="49" charset="-122"/>
                <a:ea typeface="楷体_GB2312" pitchFamily="49" charset="-122"/>
              </a:rPr>
              <a:t>思维拓展</a:t>
            </a:r>
          </a:p>
        </p:txBody>
      </p:sp>
      <p:sp>
        <p:nvSpPr>
          <p:cNvPr id="126978" name="文本框 126977"/>
          <p:cNvSpPr txBox="1"/>
          <p:nvPr/>
        </p:nvSpPr>
        <p:spPr>
          <a:xfrm>
            <a:off x="541361" y="878053"/>
            <a:ext cx="8001000" cy="83099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  <a:buClrTx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一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个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的碱基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T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G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）占碱基总数的</a:t>
            </a:r>
            <a:r>
              <a:rPr lang="en-US" altLang="zh-CN" sz="2400" b="1" i="1" dirty="0"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，碱基总数为</a:t>
            </a:r>
            <a:r>
              <a:rPr lang="en-US" altLang="zh-CN" sz="2400" b="1" i="1" dirty="0">
                <a:latin typeface="黑体" pitchFamily="49" charset="-122"/>
                <a:ea typeface="黑体" pitchFamily="49" charset="-122"/>
              </a:rPr>
              <a:t>m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，连续复制</a:t>
            </a:r>
            <a:r>
              <a:rPr lang="en-US" altLang="zh-CN" sz="2400" b="1" i="1" dirty="0">
                <a:latin typeface="黑体" pitchFamily="49" charset="-122"/>
                <a:ea typeface="黑体" pitchFamily="49" charset="-122"/>
              </a:rPr>
              <a:t>n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次后，共需要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G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T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）多少个？</a:t>
            </a:r>
          </a:p>
        </p:txBody>
      </p:sp>
      <p:sp>
        <p:nvSpPr>
          <p:cNvPr id="126979" name="文本框 126978"/>
          <p:cNvSpPr txBox="1"/>
          <p:nvPr/>
        </p:nvSpPr>
        <p:spPr>
          <a:xfrm>
            <a:off x="1031899" y="2827503"/>
            <a:ext cx="5257800" cy="3968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因为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A=</a:t>
            </a:r>
            <a:r>
              <a:rPr lang="en-US" altLang="zh-CN" sz="2000" i="1" dirty="0">
                <a:latin typeface="黑体" pitchFamily="49" charset="-122"/>
                <a:ea typeface="黑体" pitchFamily="49" charset="-122"/>
              </a:rPr>
              <a:t>ma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sz="2000" dirty="0" err="1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A=T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G=C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， 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A+T= 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ma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，</a:t>
            </a:r>
          </a:p>
        </p:txBody>
      </p:sp>
      <p:sp>
        <p:nvSpPr>
          <p:cNvPr id="126980" name="矩形 126979"/>
          <p:cNvSpPr/>
          <p:nvPr/>
        </p:nvSpPr>
        <p:spPr>
          <a:xfrm>
            <a:off x="1039836" y="4170528"/>
            <a:ext cx="4073525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复制</a:t>
            </a:r>
            <a:r>
              <a:rPr lang="en-US" altLang="zh-CN" sz="2000" i="1" dirty="0">
                <a:latin typeface="黑体" pitchFamily="49" charset="-122"/>
                <a:ea typeface="黑体" pitchFamily="49" charset="-122"/>
              </a:rPr>
              <a:t>n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代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=</a:t>
            </a:r>
            <a:r>
              <a:rPr lang="en-US" altLang="zh-CN" sz="24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sz="2400" i="1" baseline="30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n</a:t>
            </a:r>
            <a:r>
              <a:rPr lang="en-US" altLang="zh-CN" sz="24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 </a:t>
            </a:r>
            <a:endParaRPr lang="en-US" altLang="zh-CN" sz="20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6981" name="矩形 126980"/>
          <p:cNvSpPr/>
          <p:nvPr/>
        </p:nvSpPr>
        <p:spPr>
          <a:xfrm>
            <a:off x="1041424" y="4775366"/>
            <a:ext cx="7620000" cy="769441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连续复制</a:t>
            </a:r>
            <a:r>
              <a:rPr lang="en-US" altLang="zh-CN" sz="2000" i="1" dirty="0">
                <a:latin typeface="黑体" pitchFamily="49" charset="-122"/>
                <a:ea typeface="黑体" pitchFamily="49" charset="-122"/>
              </a:rPr>
              <a:t>n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代后需要</a:t>
            </a:r>
          </a:p>
          <a:p>
            <a:pPr lvl="0">
              <a:buClrTx/>
            </a:pP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</a:rPr>
              <a:t>    鸟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嘌呤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= </a:t>
            </a:r>
            <a:r>
              <a:rPr lang="en-US" altLang="zh-CN" sz="24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sz="2400" i="1" baseline="30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n 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m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1/2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﹣ 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）－ 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m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1/2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﹣ 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）</a:t>
            </a:r>
            <a:endParaRPr lang="zh-CN" altLang="en-US" sz="20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6982" name="文本框 126981"/>
          <p:cNvSpPr txBox="1"/>
          <p:nvPr/>
        </p:nvSpPr>
        <p:spPr>
          <a:xfrm>
            <a:off x="465161" y="1732128"/>
            <a:ext cx="8153400" cy="10064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  <a:buClrTx/>
            </a:pP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解析：先求出亲代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中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G=C=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？每两条新链所必需的鸟嘌呤（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G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）数等于亲代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胞嘧啶（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）数，再求出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复制</a:t>
            </a:r>
            <a:r>
              <a:rPr lang="en-US" altLang="zh-CN" sz="2000" i="1" dirty="0">
                <a:latin typeface="黑体" pitchFamily="49" charset="-122"/>
                <a:ea typeface="黑体" pitchFamily="49" charset="-122"/>
              </a:rPr>
              <a:t>n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代后子链数；最后求出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连续复制</a:t>
            </a:r>
            <a:r>
              <a:rPr lang="en-US" altLang="zh-CN" sz="2000" i="1" dirty="0">
                <a:latin typeface="黑体" pitchFamily="49" charset="-122"/>
                <a:ea typeface="黑体" pitchFamily="49" charset="-122"/>
              </a:rPr>
              <a:t>n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代后需要鸟嘌呤数。</a:t>
            </a:r>
          </a:p>
        </p:txBody>
      </p:sp>
      <p:sp>
        <p:nvSpPr>
          <p:cNvPr id="126983" name="矩形 126982"/>
          <p:cNvSpPr/>
          <p:nvPr/>
        </p:nvSpPr>
        <p:spPr>
          <a:xfrm>
            <a:off x="482624" y="2798928"/>
            <a:ext cx="1500187" cy="3968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zh-CN" altLang="en-US" sz="20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解：</a:t>
            </a:r>
          </a:p>
        </p:txBody>
      </p:sp>
      <p:sp>
        <p:nvSpPr>
          <p:cNvPr id="126984" name="矩形 126983"/>
          <p:cNvSpPr/>
          <p:nvPr/>
        </p:nvSpPr>
        <p:spPr>
          <a:xfrm>
            <a:off x="1031899" y="3360903"/>
            <a:ext cx="7543800" cy="7016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所以亲代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中 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G=C=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m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1/2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﹣ 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）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，每个子代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的鸟嘌呤数等于亲代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胞嘧啶数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= 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m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1/2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﹣ </a:t>
            </a:r>
            <a:r>
              <a:rPr lang="en-US" altLang="zh-CN" sz="2000" i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sz="2000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）</a:t>
            </a:r>
          </a:p>
        </p:txBody>
      </p:sp>
      <p:sp>
        <p:nvSpPr>
          <p:cNvPr id="126985" name="矩形 126984"/>
          <p:cNvSpPr/>
          <p:nvPr/>
        </p:nvSpPr>
        <p:spPr>
          <a:xfrm>
            <a:off x="388961" y="6151728"/>
            <a:ext cx="1235075" cy="3968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zh-CN" altLang="en-US" sz="20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答：</a:t>
            </a:r>
          </a:p>
        </p:txBody>
      </p:sp>
      <p:sp>
        <p:nvSpPr>
          <p:cNvPr id="126986" name="矩形 126985"/>
          <p:cNvSpPr/>
          <p:nvPr/>
        </p:nvSpPr>
        <p:spPr>
          <a:xfrm>
            <a:off x="882674" y="6166016"/>
            <a:ext cx="7507287" cy="3968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DNA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连续复制</a:t>
            </a:r>
            <a:r>
              <a:rPr lang="en-US" altLang="zh-CN" sz="2000" i="1" dirty="0">
                <a:latin typeface="黑体" pitchFamily="49" charset="-122"/>
                <a:ea typeface="黑体" pitchFamily="49" charset="-122"/>
              </a:rPr>
              <a:t>n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代后需要鸟嘌呤数是</a:t>
            </a:r>
            <a:r>
              <a:rPr lang="en-US" altLang="zh-CN" i="1" dirty="0">
                <a:latin typeface="黑体" pitchFamily="49" charset="-122"/>
                <a:ea typeface="黑体" pitchFamily="49" charset="-122"/>
              </a:rPr>
              <a:t>m</a:t>
            </a:r>
            <a:r>
              <a:rPr lang="en-US" altLang="zh-CN" dirty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sz="2000" i="1" baseline="30000" dirty="0">
                <a:latin typeface="黑体" pitchFamily="49" charset="-122"/>
                <a:ea typeface="黑体" pitchFamily="49" charset="-122"/>
              </a:rPr>
              <a:t>n 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﹣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）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dirty="0">
                <a:latin typeface="黑体" pitchFamily="49" charset="-122"/>
                <a:ea typeface="黑体" pitchFamily="49" charset="-122"/>
              </a:rPr>
              <a:t>1/2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﹣ </a:t>
            </a:r>
            <a:r>
              <a:rPr lang="en-US" altLang="zh-CN" i="1" dirty="0">
                <a:latin typeface="黑体" pitchFamily="49" charset="-122"/>
                <a:ea typeface="黑体" pitchFamily="49" charset="-122"/>
              </a:rPr>
              <a:t>a</a:t>
            </a:r>
            <a:r>
              <a:rPr lang="en-US" altLang="zh-CN" dirty="0">
                <a:latin typeface="黑体" pitchFamily="49" charset="-122"/>
                <a:ea typeface="黑体" pitchFamily="49" charset="-122"/>
              </a:rPr>
              <a:t>%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）。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/>
      <p:bldP spid="126980" grpId="0"/>
      <p:bldP spid="126981" grpId="0"/>
      <p:bldP spid="126982" grpId="0"/>
      <p:bldP spid="126983" grpId="0"/>
      <p:bldP spid="126984" grpId="0"/>
      <p:bldP spid="126985" grpId="0"/>
      <p:bldP spid="12698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31745"/>
          <p:cNvSpPr txBox="1"/>
          <p:nvPr/>
        </p:nvSpPr>
        <p:spPr>
          <a:xfrm>
            <a:off x="149860" y="925830"/>
            <a:ext cx="8844280" cy="63392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70000"/>
              </a:lnSpc>
              <a:spcBef>
                <a:spcPct val="50000"/>
              </a:spcBef>
            </a:pP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将单个的脱氧核苷酸连接成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分子的主要的酶是（  ）</a:t>
            </a:r>
          </a:p>
          <a:p>
            <a:pPr lvl="0" algn="just">
              <a:lnSpc>
                <a:spcPct val="70000"/>
              </a:lnSpc>
              <a:spcBef>
                <a:spcPct val="50000"/>
              </a:spcBef>
            </a:pP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连接酶           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酶</a:t>
            </a:r>
          </a:p>
          <a:p>
            <a:pPr lvl="0" algn="just">
              <a:lnSpc>
                <a:spcPct val="70000"/>
              </a:lnSpc>
              <a:spcBef>
                <a:spcPct val="50000"/>
              </a:spcBef>
            </a:pP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解旋酶           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聚合酶</a:t>
            </a:r>
          </a:p>
          <a:p>
            <a:pPr lvl="0" algn="just">
              <a:lnSpc>
                <a:spcPct val="70000"/>
              </a:lnSpc>
              <a:spcBef>
                <a:spcPct val="50000"/>
              </a:spcBef>
            </a:pPr>
            <a:endParaRPr lang="zh-CN" altLang="en-US" sz="900" b="1" dirty="0">
              <a:latin typeface="楷体_GB2312" pitchFamily="49" charset="-122"/>
              <a:ea typeface="楷体_GB2312" pitchFamily="49" charset="-122"/>
            </a:endParaRPr>
          </a:p>
          <a:p>
            <a:pPr lvl="0" algn="just">
              <a:lnSpc>
                <a:spcPct val="90000"/>
              </a:lnSpc>
              <a:spcBef>
                <a:spcPct val="50000"/>
              </a:spcBef>
            </a:pPr>
            <a:r>
              <a:rPr lang="en-US" sz="2600" b="1" dirty="0"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条染色单体含有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个双链的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分子，那么，四分体时期中的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条染色体含有（      ）</a:t>
            </a:r>
          </a:p>
          <a:p>
            <a:pPr lvl="0" algn="just">
              <a:lnSpc>
                <a:spcPct val="90000"/>
              </a:lnSpc>
              <a:spcBef>
                <a:spcPct val="50000"/>
              </a:spcBef>
            </a:pP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个双链的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分子      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个双链的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分子</a:t>
            </a:r>
          </a:p>
          <a:p>
            <a:pPr lvl="0" algn="just">
              <a:lnSpc>
                <a:spcPct val="90000"/>
              </a:lnSpc>
              <a:spcBef>
                <a:spcPct val="50000"/>
              </a:spcBef>
            </a:pP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个单链的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分子      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个双链的</a:t>
            </a:r>
            <a:r>
              <a:rPr lang="en-US" altLang="x-none" sz="2600" b="1" dirty="0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分子</a:t>
            </a:r>
          </a:p>
          <a:p>
            <a:pPr lvl="0" algn="just">
              <a:lnSpc>
                <a:spcPct val="90000"/>
              </a:lnSpc>
              <a:spcBef>
                <a:spcPct val="50000"/>
              </a:spcBef>
            </a:pPr>
            <a:endParaRPr lang="zh-CN" altLang="en-US" sz="9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just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sz="2600" b="1" dirty="0">
                <a:latin typeface="楷体_GB2312" pitchFamily="49" charset="-122"/>
                <a:ea typeface="楷体_GB2312" pitchFamily="49" charset="-122"/>
                <a:sym typeface="+mn-ea"/>
              </a:rPr>
              <a:t>3. 以DNA的一条链“－A－T－C－”为模板，经复制后的子链是（      ）</a:t>
            </a:r>
            <a:endParaRPr lang="en-US" sz="2600" b="1" dirty="0">
              <a:latin typeface="楷体_GB2312" pitchFamily="49" charset="-122"/>
              <a:ea typeface="楷体_GB2312" pitchFamily="49" charset="-122"/>
            </a:endParaRPr>
          </a:p>
          <a:p>
            <a:pPr lvl="0" algn="just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sz="2600" b="1" dirty="0">
                <a:latin typeface="楷体_GB2312" pitchFamily="49" charset="-122"/>
                <a:ea typeface="楷体_GB2312" pitchFamily="49" charset="-122"/>
                <a:sym typeface="+mn-ea"/>
              </a:rPr>
              <a:t>A. “－T－A－G－”         B. “－U－A－G－”</a:t>
            </a:r>
            <a:endParaRPr lang="en-US" sz="2600" b="1" dirty="0">
              <a:latin typeface="楷体_GB2312" pitchFamily="49" charset="-122"/>
              <a:ea typeface="楷体_GB2312" pitchFamily="49" charset="-122"/>
            </a:endParaRPr>
          </a:p>
          <a:p>
            <a:pPr lvl="0" algn="just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sz="2600" b="1" dirty="0">
                <a:latin typeface="楷体_GB2312" pitchFamily="49" charset="-122"/>
                <a:ea typeface="楷体_GB2312" pitchFamily="49" charset="-122"/>
                <a:sym typeface="+mn-ea"/>
              </a:rPr>
              <a:t>C. “－T－A－C－”         D. “－T－U－G－”</a:t>
            </a:r>
            <a:endParaRPr lang="zh-CN" altLang="en-US" sz="26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just">
              <a:lnSpc>
                <a:spcPct val="90000"/>
              </a:lnSpc>
              <a:spcBef>
                <a:spcPct val="50000"/>
              </a:spcBef>
            </a:pPr>
            <a:endParaRPr lang="zh-CN" altLang="en-US" sz="26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1747" name="文本框 31746"/>
          <p:cNvSpPr txBox="1"/>
          <p:nvPr/>
        </p:nvSpPr>
        <p:spPr>
          <a:xfrm>
            <a:off x="8180388" y="773113"/>
            <a:ext cx="719137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3200" b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31748" name="文本框 31747"/>
          <p:cNvSpPr txBox="1"/>
          <p:nvPr/>
        </p:nvSpPr>
        <p:spPr>
          <a:xfrm>
            <a:off x="3680143" y="2814003"/>
            <a:ext cx="5048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3200" b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</a:p>
        </p:txBody>
      </p:sp>
      <p:pic>
        <p:nvPicPr>
          <p:cNvPr id="31749" name="图片 31748" descr="生物0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7820" y="178118"/>
            <a:ext cx="2116138" cy="638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Text Box 4"/>
          <p:cNvSpPr txBox="1"/>
          <p:nvPr/>
        </p:nvSpPr>
        <p:spPr>
          <a:xfrm flipH="1">
            <a:off x="1455103" y="5014278"/>
            <a:ext cx="576262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x-none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  <p:bldP spid="31748" grpId="0"/>
      <p:bldP spid="327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34817"/>
          <p:cNvSpPr/>
          <p:nvPr/>
        </p:nvSpPr>
        <p:spPr>
          <a:xfrm>
            <a:off x="323850" y="333375"/>
            <a:ext cx="8712200" cy="3016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/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已知某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分子中含腺嘌呤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(A)200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个，占全部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碱基总数的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20%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，该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DNA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连续复制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次，环境中消耗游离的胞嘧啶脱氧核糖核苷酸（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）的数目为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(   )</a:t>
            </a:r>
          </a:p>
          <a:p>
            <a:pPr lvl="0" algn="just"/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  A.1600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个     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B.3200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个</a:t>
            </a:r>
          </a:p>
          <a:p>
            <a:pPr lvl="0"/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C.4500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个     </a:t>
            </a:r>
            <a:r>
              <a:rPr lang="en-US" altLang="x-none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D.4800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个 </a:t>
            </a:r>
          </a:p>
        </p:txBody>
      </p:sp>
      <p:sp>
        <p:nvSpPr>
          <p:cNvPr id="34819" name="矩形 34818"/>
          <p:cNvSpPr/>
          <p:nvPr/>
        </p:nvSpPr>
        <p:spPr>
          <a:xfrm>
            <a:off x="269875" y="3284538"/>
            <a:ext cx="8604250" cy="3078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/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pPr lvl="0" algn="just"/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求出该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DNA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分子中共含有多少个脱氧核糖核苷酸：</a:t>
            </a:r>
          </a:p>
          <a:p>
            <a:pPr lvl="0" algn="just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200/20%=1000(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  <a:p>
            <a:pPr lvl="0" algn="just"/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求出该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DNA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分子中含有多少个胞嘧啶脱氧核糖核</a:t>
            </a:r>
          </a:p>
          <a:p>
            <a:pPr lvl="0" algn="just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苷酸：［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1000-(200×2)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］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/2=300(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  <a:p>
            <a:pPr lvl="0" algn="just"/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求出复制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次需多少个胞嘧啶脱氧核苷酸：</a:t>
            </a:r>
          </a:p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（</a:t>
            </a: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x-none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x-none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300=4500(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</a:p>
        </p:txBody>
      </p:sp>
      <p:sp>
        <p:nvSpPr>
          <p:cNvPr id="34820" name="文本框 34819"/>
          <p:cNvSpPr txBox="1"/>
          <p:nvPr/>
        </p:nvSpPr>
        <p:spPr>
          <a:xfrm>
            <a:off x="1547813" y="1773238"/>
            <a:ext cx="5143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x-none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1541</Words>
  <Application>Microsoft Office PowerPoint</Application>
  <PresentationFormat>全屏显示(4:3)</PresentationFormat>
  <Paragraphs>152</Paragraphs>
  <Slides>17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胡佳青</cp:lastModifiedBy>
  <cp:revision>40</cp:revision>
  <dcterms:created xsi:type="dcterms:W3CDTF">2015-05-05T08:02:00Z</dcterms:created>
  <dcterms:modified xsi:type="dcterms:W3CDTF">2018-09-26T01:22:08Z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