
<file path=[Content_Types].xml><?xml version="1.0" encoding="utf-8"?>
<Types xmlns="http://schemas.openxmlformats.org/package/2006/content-types">
  <Default Extension="vml" ContentType="application/vnd.openxmlformats-officedocument.vmlDrawing"/>
  <Default Extension="jpeg" ContentType="image/jpeg"/>
  <Default Extension="png" ContentType="image/png"/>
  <Default Extension="wmf" ContentType="image/x-w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ctiveX/activeX1.bin" ContentType="application/vnd.ms-office.activeX"/>
  <Override PartName="/ppt/activeX/activeX1.xml" ContentType="application/vnd.ms-office.activeX+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12" r:id="rId3"/>
    <p:sldId id="404" r:id="rId4"/>
    <p:sldId id="406" r:id="rId6"/>
    <p:sldId id="407" r:id="rId7"/>
    <p:sldId id="408" r:id="rId8"/>
    <p:sldId id="318" r:id="rId9"/>
    <p:sldId id="320" r:id="rId10"/>
    <p:sldId id="327" r:id="rId11"/>
    <p:sldId id="382" r:id="rId12"/>
    <p:sldId id="333" r:id="rId13"/>
    <p:sldId id="383" r:id="rId14"/>
    <p:sldId id="346" r:id="rId15"/>
    <p:sldId id="410" r:id="rId16"/>
    <p:sldId id="411" r:id="rId17"/>
    <p:sldId id="356" r:id="rId18"/>
    <p:sldId id="347" r:id="rId19"/>
    <p:sldId id="360" r:id="rId20"/>
    <p:sldId id="402" r:id="rId21"/>
    <p:sldId id="361" r:id="rId22"/>
    <p:sldId id="436" r:id="rId23"/>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sz="2600" b="1"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FF3300"/>
    <a:srgbClr val="00FF00"/>
    <a:srgbClr val="00CC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4"/>
    <p:restoredTop sz="93288"/>
  </p:normalViewPr>
  <p:slideViewPr>
    <p:cSldViewPr showGuides="1">
      <p:cViewPr varScale="1">
        <p:scale>
          <a:sx n="66" d="100"/>
          <a:sy n="66" d="100"/>
        </p:scale>
        <p:origin x="-948" y="-96"/>
      </p:cViewPr>
      <p:guideLst>
        <p:guide orient="horz" pos="2161"/>
        <p:guide pos="2880"/>
      </p:guideLst>
    </p:cSldViewPr>
  </p:slideViewPr>
  <p:notesTextViewPr>
    <p:cViewPr>
      <p:scale>
        <a:sx n="100" d="100"/>
        <a:sy n="100" d="100"/>
      </p:scale>
      <p:origin x="0" y="0"/>
    </p:cViewPr>
  </p:notesTextViewPr>
  <p:sorterViewPr showFormatting="0">
    <p:cViewPr>
      <p:scale>
        <a:sx n="33" d="100"/>
        <a:sy n="33" d="100"/>
      </p:scale>
      <p:origin x="0" y="0"/>
    </p:cViewPr>
  </p:sorterViewPr>
  <p:gridSpacing cx="76198" cy="7619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页眉占位符 58369"/>
          <p:cNvSpPr>
            <a:spLocks noGrp="1"/>
          </p:cNvSpPr>
          <p:nvPr>
            <p:ph type="hdr" sz="quarter"/>
          </p:nvPr>
        </p:nvSpPr>
        <p:spPr>
          <a:xfrm>
            <a:off x="0" y="0"/>
            <a:ext cx="2971800" cy="457200"/>
          </a:xfrm>
          <a:prstGeom prst="rect">
            <a:avLst/>
          </a:prstGeom>
          <a:noFill/>
          <a:ln w="9525">
            <a:noFill/>
            <a:miter/>
          </a:ln>
        </p:spPr>
        <p:txBody>
          <a:bodyPr/>
          <a:lstStyle/>
          <a:p>
            <a:pPr lvl="0" fontAlgn="base"/>
            <a:endParaRPr lang="zh-CN" sz="1200" b="0" strike="noStrike" noProof="1"/>
          </a:p>
        </p:txBody>
      </p:sp>
      <p:sp>
        <p:nvSpPr>
          <p:cNvPr id="58371" name="日期占位符 58370"/>
          <p:cNvSpPr>
            <a:spLocks noGrp="1"/>
          </p:cNvSpPr>
          <p:nvPr>
            <p:ph type="dt" idx="1"/>
          </p:nvPr>
        </p:nvSpPr>
        <p:spPr>
          <a:xfrm>
            <a:off x="3884613" y="0"/>
            <a:ext cx="2971800" cy="457200"/>
          </a:xfrm>
          <a:prstGeom prst="rect">
            <a:avLst/>
          </a:prstGeom>
          <a:noFill/>
          <a:ln w="9525">
            <a:noFill/>
            <a:miter/>
          </a:ln>
        </p:spPr>
        <p:txBody>
          <a:bodyPr/>
          <a:lstStyle/>
          <a:p>
            <a:pPr lvl="0" algn="r" fontAlgn="base"/>
            <a:endParaRPr lang="zh-CN" altLang="en-US" sz="1200" b="0" strike="noStrike" noProof="1"/>
          </a:p>
        </p:txBody>
      </p:sp>
      <p:sp>
        <p:nvSpPr>
          <p:cNvPr id="2052" name="幻灯片图像占位符 58371"/>
          <p:cNvSpPr>
            <a:spLocks noGrp="1" noRot="1" noChangeAspec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2053" name="文本占位符 58372"/>
          <p:cNvSpPr>
            <a:spLocks noGrp="1"/>
          </p:cNvSpPr>
          <p:nvPr>
            <p:ph type="body" sz="quarter"/>
          </p:nvPr>
        </p:nvSpPr>
        <p:spPr>
          <a:xfrm>
            <a:off x="685800" y="4343400"/>
            <a:ext cx="5486400" cy="4114800"/>
          </a:xfrm>
          <a:prstGeom prst="rect">
            <a:avLst/>
          </a:prstGeom>
          <a:noFill/>
          <a:ln w="9525">
            <a:noFill/>
          </a:ln>
        </p:spPr>
        <p:txBody>
          <a:bodyPr anchor="t"/>
          <a:lstStyle/>
          <a:p>
            <a:pPr lvl="0" indent="0"/>
            <a:r>
              <a:rPr lang="zh-CN" altLang="en-US" dirty="0"/>
              <a:t>单击此处编辑母版文本样式</a:t>
            </a:r>
            <a:endParaRPr lang="zh-CN" altLang="en-US" dirty="0"/>
          </a:p>
          <a:p>
            <a:pPr lvl="1" indent="0"/>
            <a:r>
              <a:rPr lang="zh-CN" altLang="en-US" dirty="0"/>
              <a:t>第二级</a:t>
            </a:r>
            <a:endParaRPr lang="zh-CN" altLang="en-US" dirty="0"/>
          </a:p>
          <a:p>
            <a:pPr lvl="2" indent="0"/>
            <a:r>
              <a:rPr lang="zh-CN" altLang="en-US" dirty="0"/>
              <a:t>第三级</a:t>
            </a:r>
            <a:endParaRPr lang="zh-CN" altLang="en-US" dirty="0"/>
          </a:p>
          <a:p>
            <a:pPr lvl="3" indent="0"/>
            <a:r>
              <a:rPr lang="zh-CN" altLang="en-US" dirty="0"/>
              <a:t>第四级</a:t>
            </a:r>
            <a:endParaRPr lang="zh-CN" altLang="en-US" dirty="0"/>
          </a:p>
          <a:p>
            <a:pPr lvl="4" indent="0"/>
            <a:r>
              <a:rPr lang="zh-CN" altLang="en-US" dirty="0"/>
              <a:t>第五级</a:t>
            </a:r>
            <a:endParaRPr lang="zh-CN" altLang="en-US" dirty="0"/>
          </a:p>
        </p:txBody>
      </p:sp>
      <p:sp>
        <p:nvSpPr>
          <p:cNvPr id="58374" name="页脚占位符 58373"/>
          <p:cNvSpPr>
            <a:spLocks noGrp="1"/>
          </p:cNvSpPr>
          <p:nvPr>
            <p:ph type="ftr" sz="quarter" idx="4"/>
          </p:nvPr>
        </p:nvSpPr>
        <p:spPr>
          <a:xfrm>
            <a:off x="0" y="8685213"/>
            <a:ext cx="2971800" cy="457200"/>
          </a:xfrm>
          <a:prstGeom prst="rect">
            <a:avLst/>
          </a:prstGeom>
          <a:noFill/>
          <a:ln w="9525">
            <a:noFill/>
            <a:miter/>
          </a:ln>
        </p:spPr>
        <p:txBody>
          <a:bodyPr anchor="b"/>
          <a:lstStyle/>
          <a:p>
            <a:pPr lvl="0" fontAlgn="base"/>
            <a:endParaRPr lang="zh-CN" sz="1200" b="0" strike="noStrike" noProof="1"/>
          </a:p>
        </p:txBody>
      </p:sp>
      <p:sp>
        <p:nvSpPr>
          <p:cNvPr id="58375" name="灯片编号占位符 58374"/>
          <p:cNvSpPr>
            <a:spLocks noGrp="1"/>
          </p:cNvSpPr>
          <p:nvPr>
            <p:ph type="sldNum" sz="quarter" idx="5"/>
          </p:nvPr>
        </p:nvSpPr>
        <p:spPr>
          <a:xfrm>
            <a:off x="3884613" y="8685213"/>
            <a:ext cx="2971800" cy="457200"/>
          </a:xfrm>
          <a:prstGeom prst="rect">
            <a:avLst/>
          </a:prstGeom>
          <a:noFill/>
          <a:ln w="9525">
            <a:noFill/>
            <a:miter/>
          </a:ln>
        </p:spPr>
        <p:txBody>
          <a:bodyPr anchor="b"/>
          <a:lstStyle/>
          <a:p>
            <a:pPr lvl="0" algn="r" fontAlgn="base"/>
            <a:fld id="{9A0DB2DC-4C9A-4742-B13C-FB6460FD3503}" type="slidenum">
              <a:rPr lang="en-US" altLang="zh-CN" sz="1200" b="0" strike="noStrike" noProof="1" dirty="0">
                <a:latin typeface="Arial" panose="020B0604020202020204" pitchFamily="34" charset="0"/>
                <a:ea typeface="宋体" panose="02010600030101010101" pitchFamily="2" charset="-122"/>
                <a:cs typeface="+mn-ea"/>
              </a:rPr>
            </a:fld>
            <a:endParaRPr lang="zh-CN" sz="1200" b="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提问为什么要选取人的成熟红细胞？</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20481"/>
          <p:cNvSpPr>
            <a:spLocks noGrp="1" noRot="1" noChangeAspect="1" noTextEdit="1"/>
          </p:cNvSpPr>
          <p:nvPr>
            <p:ph type="sldImg"/>
          </p:nvPr>
        </p:nvSpPr>
        <p:spPr/>
      </p:sp>
      <p:sp>
        <p:nvSpPr>
          <p:cNvPr id="19458" name="文本占位符 20482"/>
          <p:cNvSpPr>
            <a:spLocks noGrp="1"/>
          </p:cNvSpPr>
          <p:nvPr>
            <p:ph type="body"/>
          </p:nvPr>
        </p:nvSpPr>
        <p:spPr/>
        <p:txBody>
          <a:bodyPr anchor="t"/>
          <a:lstStyle/>
          <a:p>
            <a:pPr lvl="0" indent="0"/>
            <a:endParaRPr lang="zh-CN" altLang="en-US" dirty="0"/>
          </a:p>
        </p:txBody>
      </p:sp>
      <p:sp>
        <p:nvSpPr>
          <p:cNvPr id="19459" name="灯片编号占位符 1"/>
          <p:cNvSpPr>
            <a:spLocks noGrp="1"/>
          </p:cNvSpPr>
          <p:nvPr>
            <p:ph type="sldNum" sz="quarter"/>
          </p:nvPr>
        </p:nvSpPr>
        <p:spPr>
          <a:xfrm>
            <a:off x="3884613" y="8685213"/>
            <a:ext cx="2971800" cy="457200"/>
          </a:xfrm>
          <a:prstGeom prst="rect">
            <a:avLst/>
          </a:prstGeom>
          <a:noFill/>
          <a:ln w="9525">
            <a:noFill/>
          </a:ln>
        </p:spPr>
        <p:txBody>
          <a:bodyPr anchor="b"/>
          <a:lstStyle/>
          <a:p>
            <a:pPr lvl="0" indent="0" algn="r"/>
            <a:fld id="{9A0DB2DC-4C9A-4742-B13C-FB6460FD3503}" type="slidenum">
              <a:rPr lang="zh-CN" altLang="en-US" sz="1200" dirty="0"/>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701441"/>
          <p:cNvSpPr>
            <a:spLocks noGrp="1" noRot="1" noChangeAspect="1" noTextEdit="1"/>
          </p:cNvSpPr>
          <p:nvPr>
            <p:ph type="sldImg"/>
          </p:nvPr>
        </p:nvSpPr>
        <p:spPr/>
      </p:sp>
      <p:sp>
        <p:nvSpPr>
          <p:cNvPr id="22530" name="文本占位符 701442"/>
          <p:cNvSpPr>
            <a:spLocks noGrp="1"/>
          </p:cNvSpPr>
          <p:nvPr>
            <p:ph type="body"/>
          </p:nvPr>
        </p:nvSpPr>
        <p:spPr/>
        <p:txBody>
          <a:bodyPr anchor="t"/>
          <a:lstStyle/>
          <a:p>
            <a:pPr lvl="0" indent="0">
              <a:spcBef>
                <a:spcPct val="0"/>
              </a:spcBef>
            </a:pPr>
            <a:r>
              <a:rPr lang="en-US" altLang="zh-CN" b="1" dirty="0"/>
              <a:t>1970</a:t>
            </a:r>
            <a:r>
              <a:rPr lang="zh-CN" altLang="en-US" b="1" dirty="0"/>
              <a:t>年弗雷和埃迪登将人和鼠的细胞分别用绿色和红色荧光染料标记两种细胞的膜蛋白，并将两细胞融合，放置一段时间后发现两种荧光抗体均匀分布。</a:t>
            </a:r>
            <a:endParaRPr lang="zh-CN" altLang="en-US" b="1" dirty="0"/>
          </a:p>
          <a:p>
            <a:pPr lvl="0" indent="0"/>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糖脂是什么</a:t>
            </a: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eaLnBrk="1" fontAlgn="base" latinLnBrk="0" hangingPunct="1">
              <a:lnSpc>
                <a:spcPct val="100000"/>
              </a:lnSpc>
              <a:spcBef>
                <a:spcPct val="30000"/>
              </a:spcBef>
              <a:spcAft>
                <a:spcPct val="0"/>
              </a:spcAft>
              <a:buClrTx/>
              <a:buSzTx/>
              <a:buFontTx/>
              <a:buNone/>
              <a:defRPr/>
            </a:pPr>
            <a:r>
              <a:rPr lang="zh-CN" altLang="en-US" b="1" dirty="0" smtClean="0"/>
              <a:t>变形虫细胞膜上蛋白质种类数量和人的红细胞膜蛋白质种类数量哪个多？</a:t>
            </a:r>
            <a:endParaRPr lang="zh-CN" altLang="en-US" b="1" dirty="0" smtClean="0"/>
          </a:p>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lstStyle/>
          <a:p>
            <a:pPr lvl="0" indent="0"/>
            <a:r>
              <a:rPr lang="zh-CN" altLang="en-US" dirty="0"/>
              <a:t>单击此处编辑母版标题样式</a:t>
            </a:r>
            <a:endParaRPr lang="zh-CN" altLang="en-US" dirty="0"/>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lstStyle/>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日期占位符 1027"/>
          <p:cNvSpPr>
            <a:spLocks noGrp="1"/>
          </p:cNvSpPr>
          <p:nvPr>
            <p:ph type="dt" sz="half" idx="2"/>
          </p:nvPr>
        </p:nvSpPr>
        <p:spPr>
          <a:xfrm>
            <a:off x="457200" y="6245225"/>
            <a:ext cx="2133600" cy="476250"/>
          </a:xfrm>
          <a:prstGeom prst="rect">
            <a:avLst/>
          </a:prstGeom>
          <a:noFill/>
          <a:ln w="9525">
            <a:noFill/>
            <a:miter/>
          </a:ln>
        </p:spPr>
        <p:txBody>
          <a:bodyPr/>
          <a:lstStyle>
            <a:lvl1pPr>
              <a:defRPr sz="1400" b="0"/>
            </a:lvl1pPr>
          </a:lstStyle>
          <a:p>
            <a:pPr lvl="0" fontAlgn="base"/>
            <a:endParaRPr lang="zh-CN" altLang="en-US" strike="noStrike" noProof="1"/>
          </a:p>
        </p:txBody>
      </p:sp>
      <p:sp>
        <p:nvSpPr>
          <p:cNvPr id="1029" name="页脚占位符 1028"/>
          <p:cNvSpPr>
            <a:spLocks noGrp="1"/>
          </p:cNvSpPr>
          <p:nvPr>
            <p:ph type="ftr" sz="quarter" idx="3"/>
          </p:nvPr>
        </p:nvSpPr>
        <p:spPr>
          <a:xfrm>
            <a:off x="3124200" y="6245225"/>
            <a:ext cx="2895600" cy="476250"/>
          </a:xfrm>
          <a:prstGeom prst="rect">
            <a:avLst/>
          </a:prstGeom>
          <a:noFill/>
          <a:ln w="9525">
            <a:noFill/>
            <a:miter/>
          </a:ln>
        </p:spPr>
        <p:txBody>
          <a:bodyPr/>
          <a:lstStyle>
            <a:lvl1pPr algn="ctr">
              <a:defRPr sz="1400" b="0"/>
            </a:lvl1pPr>
          </a:lstStyle>
          <a:p>
            <a:pPr lvl="0" fontAlgn="base"/>
            <a:endParaRPr lang="zh-CN" strike="noStrike" noProof="1"/>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miter/>
          </a:ln>
        </p:spPr>
        <p:txBody>
          <a:bodyPr/>
          <a:lstStyle>
            <a:lvl1pPr algn="r">
              <a:defRPr sz="1400" b="0"/>
            </a:lvl1pPr>
          </a:lstStyle>
          <a:p>
            <a:pPr lvl="0" fontAlgn="base"/>
            <a:fld id="{9A0DB2DC-4C9A-4742-B13C-FB6460FD3503}" type="slidenum">
              <a:rPr lang="en-US" altLang="zh-CN" strike="noStrike" noProof="1" dirty="0">
                <a:latin typeface="Arial" panose="020B0604020202020204" pitchFamily="34" charset="0"/>
                <a:ea typeface="宋体" panose="02010600030101010101" pitchFamily="2" charset="-122"/>
                <a:cs typeface="+mn-ea"/>
              </a:rPr>
            </a:fld>
            <a:endParaRPr lang="zh-CN"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2600" b="1"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microsoft.com/office/2007/relationships/media" Target="../media/media1.mp4"/><Relationship Id="rId1" Type="http://schemas.openxmlformats.org/officeDocument/2006/relationships/video" Target="../media/media1.mp4"/></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D:/&#32454;&#32990;&#29983;&#29289;&#23398;&#19968;/&#29983;&#21629;&#31185;&#23398;1/membrane/chapter3/images/phos1.jpg" TargetMode="External"/><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20.wmf"/><Relationship Id="rId1" Type="http://schemas.openxmlformats.org/officeDocument/2006/relationships/control" Target="../activeX/activeX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hyperlink" Target="../../&#19979;&#36733;/&#32966;&#22266;&#37255;.swf"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img.mp.itc.cn/upload/20160925/add59732eb0b4b139f85165bd0ab980e_th.jpe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5750" y="3571795"/>
            <a:ext cx="4286250" cy="290512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663558"/>
          <p:cNvSpPr txBox="1"/>
          <p:nvPr/>
        </p:nvSpPr>
        <p:spPr>
          <a:xfrm>
            <a:off x="359201" y="10886"/>
            <a:ext cx="8382000" cy="3323987"/>
          </a:xfrm>
          <a:prstGeom prst="rect">
            <a:avLst/>
          </a:prstGeom>
          <a:noFill/>
          <a:ln w="9525">
            <a:noFill/>
          </a:ln>
        </p:spPr>
        <p:txBody>
          <a:bodyPr anchor="t">
            <a:spAutoFit/>
          </a:bodyPr>
          <a:lstStyle/>
          <a:p>
            <a:pPr>
              <a:lnSpc>
                <a:spcPct val="150000"/>
              </a:lnSpc>
            </a:pPr>
            <a:r>
              <a:rPr lang="zh-CN" altLang="en-US" sz="2800" dirty="0">
                <a:solidFill>
                  <a:srgbClr val="FF0000"/>
                </a:solidFill>
                <a:latin typeface="Times New Roman" panose="02020603050405020304" pitchFamily="18" charset="0"/>
                <a:ea typeface="楷体_GB2312" pitchFamily="49" charset="-122"/>
              </a:rPr>
              <a:t>思考</a:t>
            </a:r>
            <a:r>
              <a:rPr lang="zh-CN" altLang="en-US" sz="2800" dirty="0" smtClean="0">
                <a:solidFill>
                  <a:srgbClr val="FF0000"/>
                </a:solidFill>
                <a:latin typeface="Times New Roman" panose="02020603050405020304" pitchFamily="18" charset="0"/>
                <a:ea typeface="楷体_GB2312" pitchFamily="49" charset="-122"/>
              </a:rPr>
              <a:t>：</a:t>
            </a:r>
            <a:endParaRPr lang="en-US" altLang="zh-CN" sz="2800" dirty="0" smtClean="0">
              <a:solidFill>
                <a:srgbClr val="FF0000"/>
              </a:solidFill>
              <a:latin typeface="Times New Roman" panose="02020603050405020304" pitchFamily="18" charset="0"/>
              <a:ea typeface="楷体_GB2312" pitchFamily="49" charset="-122"/>
            </a:endParaRPr>
          </a:p>
          <a:p>
            <a:pPr>
              <a:lnSpc>
                <a:spcPct val="150000"/>
              </a:lnSpc>
            </a:pPr>
            <a:r>
              <a:rPr lang="zh-CN" altLang="en-US" sz="2800" dirty="0" smtClean="0"/>
              <a:t>       科学家</a:t>
            </a:r>
            <a:r>
              <a:rPr lang="zh-CN" altLang="en-US" sz="2800" dirty="0"/>
              <a:t>用显微注射器将一种叫做伊红的物质注入变形虫体内</a:t>
            </a:r>
            <a:r>
              <a:rPr lang="en-US" altLang="zh-CN" sz="2800" dirty="0"/>
              <a:t>,</a:t>
            </a:r>
            <a:r>
              <a:rPr lang="zh-CN" altLang="en-US" sz="2800" dirty="0"/>
              <a:t>伊红很快扩散到整个细胞</a:t>
            </a:r>
            <a:r>
              <a:rPr lang="en-US" altLang="zh-CN" sz="2800" dirty="0"/>
              <a:t>,</a:t>
            </a:r>
            <a:r>
              <a:rPr lang="zh-CN" altLang="en-US" sz="2800" dirty="0"/>
              <a:t>却不能逸出细胞。</a:t>
            </a:r>
            <a:endParaRPr lang="zh-CN" altLang="en-US" sz="2800" dirty="0"/>
          </a:p>
          <a:p>
            <a:pPr>
              <a:lnSpc>
                <a:spcPct val="150000"/>
              </a:lnSpc>
            </a:pPr>
            <a:r>
              <a:rPr lang="en-US" altLang="zh-CN" sz="2800" dirty="0"/>
              <a:t> </a:t>
            </a:r>
            <a:r>
              <a:rPr lang="en-US" altLang="zh-CN" sz="2800" dirty="0" smtClean="0"/>
              <a:t>     </a:t>
            </a:r>
            <a:r>
              <a:rPr lang="zh-CN" altLang="en-US" sz="2800" dirty="0" smtClean="0"/>
              <a:t>伊红</a:t>
            </a:r>
            <a:r>
              <a:rPr lang="zh-CN" altLang="en-US" sz="2800" dirty="0"/>
              <a:t>为什么不会逸出细胞？</a:t>
            </a:r>
            <a:endParaRPr lang="zh-CN" altLang="en-US" sz="2800" dirty="0"/>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5525" t="5137" r="10544" b="9713"/>
          <a:stretch>
            <a:fillRect/>
          </a:stretch>
        </p:blipFill>
        <p:spPr>
          <a:xfrm>
            <a:off x="4550201" y="3507158"/>
            <a:ext cx="4490908" cy="303439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70"/>
            <a:ext cx="9144000" cy="6866890"/>
          </a:xfrm>
          <a:prstGeom prst="rect">
            <a:avLst/>
          </a:prstGeom>
        </p:spPr>
      </p:pic>
      <p:grpSp>
        <p:nvGrpSpPr>
          <p:cNvPr id="2" name="组合 1"/>
          <p:cNvGrpSpPr/>
          <p:nvPr/>
        </p:nvGrpSpPr>
        <p:grpSpPr>
          <a:xfrm>
            <a:off x="332105" y="518160"/>
            <a:ext cx="8460740" cy="578612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1" name="TextBox 4"/>
          <p:cNvSpPr txBox="1"/>
          <p:nvPr/>
        </p:nvSpPr>
        <p:spPr>
          <a:xfrm>
            <a:off x="2778321" y="2365879"/>
            <a:ext cx="3600986" cy="1630045"/>
          </a:xfrm>
          <a:prstGeom prst="rect">
            <a:avLst/>
          </a:prstGeom>
          <a:noFill/>
        </p:spPr>
        <p:txBody>
          <a:bodyPr wrap="square" rtlCol="0">
            <a:spAutoFit/>
          </a:bodyPr>
          <a:lstStyle/>
          <a:p>
            <a:pPr algn="ctr">
              <a:lnSpc>
                <a:spcPts val="6000"/>
              </a:lnSpc>
            </a:pPr>
            <a:r>
              <a:rPr lang="zh-CN" altLang="en-US" sz="3000" b="1" dirty="0" smtClean="0">
                <a:solidFill>
                  <a:srgbClr val="0D0D0D"/>
                </a:solidFill>
                <a:latin typeface="黑体" panose="02010609060101010101" pitchFamily="1" charset="-122"/>
                <a:ea typeface="黑体" panose="02010609060101010101" pitchFamily="1" charset="-122"/>
              </a:rPr>
              <a:t>第二节 </a:t>
            </a:r>
            <a:endParaRPr lang="en-US" altLang="zh-CN" sz="3000" b="1" dirty="0" smtClean="0">
              <a:solidFill>
                <a:srgbClr val="0D0D0D"/>
              </a:solidFill>
              <a:latin typeface="黑体" panose="02010609060101010101" pitchFamily="1" charset="-122"/>
              <a:ea typeface="黑体" panose="02010609060101010101" pitchFamily="1" charset="-122"/>
            </a:endParaRPr>
          </a:p>
          <a:p>
            <a:pPr algn="ctr">
              <a:lnSpc>
                <a:spcPts val="6000"/>
              </a:lnSpc>
            </a:pPr>
            <a:r>
              <a:rPr lang="zh-CN" altLang="en-US" sz="3600" b="1" dirty="0" smtClean="0">
                <a:solidFill>
                  <a:schemeClr val="tx1"/>
                </a:solidFill>
                <a:effectLst>
                  <a:outerShdw blurRad="38100" dist="19050" dir="2700000" algn="tl" rotWithShape="0">
                    <a:schemeClr val="dk1">
                      <a:alpha val="40000"/>
                    </a:schemeClr>
                  </a:outerShdw>
                </a:effectLst>
                <a:latin typeface="黑体" panose="02010609060101010101" pitchFamily="1" charset="-122"/>
                <a:ea typeface="黑体" panose="02010609060101010101" pitchFamily="1" charset="-122"/>
              </a:rPr>
              <a:t>细胞膜</a:t>
            </a:r>
            <a:endParaRPr lang="zh-CN" altLang="en-US" sz="3600" b="1" dirty="0" smtClean="0">
              <a:solidFill>
                <a:schemeClr val="tx1"/>
              </a:solidFill>
              <a:effectLst>
                <a:outerShdw blurRad="38100" dist="19050" dir="2700000" algn="tl" rotWithShape="0">
                  <a:schemeClr val="dk1">
                    <a:alpha val="40000"/>
                  </a:schemeClr>
                </a:outerShdw>
              </a:effectLst>
              <a:latin typeface="黑体" panose="02010609060101010101" pitchFamily="1" charset="-122"/>
              <a:ea typeface="黑体" panose="02010609060101010101" pitchFamily="1" charset="-122"/>
            </a:endParaRPr>
          </a:p>
        </p:txBody>
      </p:sp>
      <p:sp>
        <p:nvSpPr>
          <p:cNvPr id="35" name="矩形: 圆顶角 34"/>
          <p:cNvSpPr/>
          <p:nvPr/>
        </p:nvSpPr>
        <p:spPr>
          <a:xfrm rot="10800000">
            <a:off x="3636010" y="548640"/>
            <a:ext cx="1878965" cy="597535"/>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 name="组合 2"/>
          <p:cNvGrpSpPr/>
          <p:nvPr/>
        </p:nvGrpSpPr>
        <p:grpSpPr>
          <a:xfrm>
            <a:off x="3636010" y="5735320"/>
            <a:ext cx="1878965"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4" name="组合 3"/>
          <p:cNvGrpSpPr/>
          <p:nvPr/>
        </p:nvGrpSpPr>
        <p:grpSpPr>
          <a:xfrm>
            <a:off x="1125537" y="2003359"/>
            <a:ext cx="6899910" cy="2228850"/>
            <a:chOff x="2400588" y="1534224"/>
            <a:chExt cx="7423532" cy="2298022"/>
          </a:xfrm>
        </p:grpSpPr>
        <p:grpSp>
          <p:nvGrpSpPr>
            <p:cNvPr id="53" name="组合 52"/>
            <p:cNvGrpSpPr/>
            <p:nvPr/>
          </p:nvGrpSpPr>
          <p:grpSpPr>
            <a:xfrm>
              <a:off x="2400588" y="1534224"/>
              <a:ext cx="1795213" cy="2238682"/>
              <a:chOff x="-1707351" y="3178155"/>
              <a:chExt cx="1338966" cy="1669729"/>
            </a:xfrm>
          </p:grpSpPr>
          <p:pic>
            <p:nvPicPr>
              <p:cNvPr id="51" name="图片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2" name="组合 51"/>
              <p:cNvGrpSpPr/>
              <p:nvPr/>
            </p:nvGrpSpPr>
            <p:grpSpPr>
              <a:xfrm>
                <a:off x="-1614016" y="3178155"/>
                <a:ext cx="1245631" cy="1512324"/>
                <a:chOff x="-1614016" y="3178155"/>
                <a:chExt cx="1245631" cy="1512324"/>
              </a:xfrm>
            </p:grpSpPr>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49" name="图片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nvGrpSpPr>
            <p:cNvPr id="54" name="组合 53"/>
            <p:cNvGrpSpPr/>
            <p:nvPr/>
          </p:nvGrpSpPr>
          <p:grpSpPr>
            <a:xfrm flipH="1">
              <a:off x="8028907" y="1593564"/>
              <a:ext cx="1795213" cy="2238682"/>
              <a:chOff x="-1707351" y="3178155"/>
              <a:chExt cx="1338966" cy="1669729"/>
            </a:xfrm>
          </p:grpSpPr>
          <p:pic>
            <p:nvPicPr>
              <p:cNvPr id="55" name="图片 5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6" name="组合 55"/>
              <p:cNvGrpSpPr/>
              <p:nvPr/>
            </p:nvGrpSpPr>
            <p:grpSpPr>
              <a:xfrm>
                <a:off x="-1614016" y="3178155"/>
                <a:ext cx="1245631" cy="1512324"/>
                <a:chOff x="-1614016" y="3178155"/>
                <a:chExt cx="1245631" cy="1512324"/>
              </a:xfrm>
            </p:grpSpPr>
            <p:pic>
              <p:nvPicPr>
                <p:cNvPr id="57" name="图片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58" name="图片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矩形 660483"/>
          <p:cNvSpPr/>
          <p:nvPr/>
        </p:nvSpPr>
        <p:spPr>
          <a:xfrm>
            <a:off x="2057400" y="150813"/>
            <a:ext cx="4495800" cy="588962"/>
          </a:xfrm>
          <a:prstGeom prst="rect">
            <a:avLst/>
          </a:prstGeom>
          <a:solidFill>
            <a:srgbClr val="FF99CC"/>
          </a:solidFill>
          <a:ln w="9525" cap="flat" cmpd="sng">
            <a:solidFill>
              <a:srgbClr val="0000FF"/>
            </a:solidFill>
            <a:prstDash val="solid"/>
            <a:miter/>
            <a:headEnd type="none" w="med" len="med"/>
            <a:tailEnd type="none" w="med" len="med"/>
          </a:ln>
        </p:spPr>
        <p:txBody>
          <a:bodyPr anchor="t">
            <a:spAutoFit/>
          </a:bodyPr>
          <a:lstStyle/>
          <a:p>
            <a:r>
              <a:rPr lang="zh-CN" altLang="en-US" sz="3200" dirty="0">
                <a:latin typeface="Times New Roman" panose="02020603050405020304" pitchFamily="18" charset="0"/>
                <a:ea typeface="黑体" panose="02010609060101010101" pitchFamily="1" charset="-122"/>
              </a:rPr>
              <a:t>细胞膜具有选择透过性</a:t>
            </a:r>
            <a:endParaRPr lang="zh-CN" altLang="en-US" sz="3200" dirty="0">
              <a:latin typeface="Times New Roman" panose="02020603050405020304" pitchFamily="18" charset="0"/>
              <a:ea typeface="黑体" panose="02010609060101010101" pitchFamily="1" charset="-122"/>
            </a:endParaRPr>
          </a:p>
        </p:txBody>
      </p:sp>
      <p:sp>
        <p:nvSpPr>
          <p:cNvPr id="7170" name="矩形 660486"/>
          <p:cNvSpPr/>
          <p:nvPr/>
        </p:nvSpPr>
        <p:spPr>
          <a:xfrm>
            <a:off x="533400" y="889000"/>
            <a:ext cx="1970405" cy="521970"/>
          </a:xfrm>
          <a:prstGeom prst="rect">
            <a:avLst/>
          </a:prstGeom>
          <a:noFill/>
          <a:ln w="9525">
            <a:noFill/>
          </a:ln>
        </p:spPr>
        <p:txBody>
          <a:bodyPr wrap="none" anchor="t">
            <a:spAutoFit/>
          </a:bodyPr>
          <a:lstStyle/>
          <a:p>
            <a:pPr>
              <a:spcBef>
                <a:spcPct val="50000"/>
              </a:spcBef>
            </a:pPr>
            <a:r>
              <a:rPr lang="zh-CN" altLang="en-US" sz="2800" dirty="0">
                <a:solidFill>
                  <a:srgbClr val="FF0000"/>
                </a:solidFill>
                <a:latin typeface="Times New Roman" panose="02020603050405020304" pitchFamily="18" charset="0"/>
                <a:ea typeface="黑体" panose="02010609060101010101" pitchFamily="1" charset="-122"/>
              </a:rPr>
              <a:t>活动目的：</a:t>
            </a:r>
            <a:endParaRPr lang="zh-CN" altLang="en-US" sz="2800" dirty="0">
              <a:solidFill>
                <a:srgbClr val="FF0000"/>
              </a:solidFill>
              <a:latin typeface="Times New Roman" panose="02020603050405020304" pitchFamily="18" charset="0"/>
              <a:ea typeface="黑体" panose="02010609060101010101" pitchFamily="1" charset="-122"/>
            </a:endParaRPr>
          </a:p>
        </p:txBody>
      </p:sp>
      <p:sp>
        <p:nvSpPr>
          <p:cNvPr id="7171" name="文本框 660487"/>
          <p:cNvSpPr txBox="1"/>
          <p:nvPr/>
        </p:nvSpPr>
        <p:spPr>
          <a:xfrm>
            <a:off x="381000" y="5784215"/>
            <a:ext cx="8534400" cy="895350"/>
          </a:xfrm>
          <a:prstGeom prst="rect">
            <a:avLst/>
          </a:prstGeom>
          <a:noFill/>
          <a:ln w="9525" cap="flat" cmpd="sng">
            <a:solidFill>
              <a:srgbClr val="0000FF"/>
            </a:solidFill>
            <a:prstDash val="solid"/>
            <a:miter/>
            <a:headEnd type="none" w="med" len="med"/>
            <a:tailEnd type="none" w="med" len="med"/>
          </a:ln>
        </p:spPr>
        <p:txBody>
          <a:bodyPr anchor="t">
            <a:spAutoFit/>
          </a:bodyPr>
          <a:lstStyle/>
          <a:p>
            <a:pPr>
              <a:spcBef>
                <a:spcPct val="50000"/>
              </a:spcBef>
            </a:pPr>
            <a:r>
              <a:rPr lang="zh-CN" altLang="en-US" dirty="0">
                <a:solidFill>
                  <a:srgbClr val="FF0000"/>
                </a:solidFill>
                <a:latin typeface="Times New Roman" panose="02020603050405020304" pitchFamily="18" charset="0"/>
                <a:ea typeface="黑体" panose="02010609060101010101" pitchFamily="1" charset="-122"/>
              </a:rPr>
              <a:t>特别注意：</a:t>
            </a:r>
            <a:r>
              <a:rPr lang="zh-CN" altLang="en-US" dirty="0">
                <a:latin typeface="Times New Roman" panose="02020603050405020304" pitchFamily="18" charset="0"/>
                <a:ea typeface="宋体" panose="02010600030101010101" pitchFamily="2" charset="-122"/>
              </a:rPr>
              <a:t>成熟的玉米种子中有胚和胚乳，其胚细胞是活细胞，而胚乳细胞是死细胞。</a:t>
            </a:r>
            <a:endParaRPr lang="zh-CN" altLang="en-US" dirty="0">
              <a:latin typeface="Times New Roman" panose="02020603050405020304" pitchFamily="18" charset="0"/>
              <a:ea typeface="宋体" panose="02010600030101010101" pitchFamily="2" charset="-122"/>
            </a:endParaRPr>
          </a:p>
        </p:txBody>
      </p:sp>
      <p:pic>
        <p:nvPicPr>
          <p:cNvPr id="7172" name="图片 660488" descr="image003"/>
          <p:cNvPicPr>
            <a:picLocks noChangeAspect="1"/>
          </p:cNvPicPr>
          <p:nvPr/>
        </p:nvPicPr>
        <p:blipFill>
          <a:blip r:embed="rId1"/>
          <a:stretch>
            <a:fillRect/>
          </a:stretch>
        </p:blipFill>
        <p:spPr>
          <a:xfrm>
            <a:off x="152400" y="2431415"/>
            <a:ext cx="4876800" cy="3124200"/>
          </a:xfrm>
          <a:prstGeom prst="rect">
            <a:avLst/>
          </a:prstGeom>
          <a:noFill/>
          <a:ln w="28575" cap="flat" cmpd="sng">
            <a:solidFill>
              <a:srgbClr val="0000FF"/>
            </a:solidFill>
            <a:prstDash val="solid"/>
            <a:miter/>
            <a:headEnd type="none" w="med" len="med"/>
            <a:tailEnd type="none" w="med" len="med"/>
          </a:ln>
        </p:spPr>
      </p:pic>
      <p:pic>
        <p:nvPicPr>
          <p:cNvPr id="7173" name="图片 660489" descr="09401621P-0"/>
          <p:cNvPicPr>
            <a:picLocks noChangeAspect="1"/>
          </p:cNvPicPr>
          <p:nvPr/>
        </p:nvPicPr>
        <p:blipFill>
          <a:blip r:embed="rId2"/>
          <a:stretch>
            <a:fillRect/>
          </a:stretch>
        </p:blipFill>
        <p:spPr>
          <a:xfrm>
            <a:off x="5105400" y="2431415"/>
            <a:ext cx="3886200" cy="3124200"/>
          </a:xfrm>
          <a:prstGeom prst="rect">
            <a:avLst/>
          </a:prstGeom>
          <a:noFill/>
          <a:ln w="9525">
            <a:noFill/>
          </a:ln>
        </p:spPr>
      </p:pic>
      <p:sp>
        <p:nvSpPr>
          <p:cNvPr id="2" name="文本框 1"/>
          <p:cNvSpPr txBox="1"/>
          <p:nvPr/>
        </p:nvSpPr>
        <p:spPr>
          <a:xfrm>
            <a:off x="2432050" y="911225"/>
            <a:ext cx="4500245" cy="491490"/>
          </a:xfrm>
          <a:prstGeom prst="rect">
            <a:avLst/>
          </a:prstGeom>
          <a:noFill/>
        </p:spPr>
        <p:txBody>
          <a:bodyPr wrap="none" rtlCol="0">
            <a:spAutoFit/>
          </a:bodyPr>
          <a:lstStyle/>
          <a:p>
            <a:pPr algn="l"/>
            <a:r>
              <a:rPr lang="zh-CN" altLang="en-US" dirty="0">
                <a:solidFill>
                  <a:srgbClr val="FF0000"/>
                </a:solidFill>
                <a:latin typeface="Times New Roman" panose="02020603050405020304" pitchFamily="18" charset="0"/>
                <a:ea typeface="黑体" panose="02010609060101010101" pitchFamily="1" charset="-122"/>
                <a:sym typeface="+mn-ea"/>
              </a:rPr>
              <a:t>验证活细胞吸收物质的选择性</a:t>
            </a:r>
            <a:endParaRPr lang="zh-CN" altLang="en-US"/>
          </a:p>
        </p:txBody>
      </p:sp>
      <p:sp>
        <p:nvSpPr>
          <p:cNvPr id="3" name="矩形 660486"/>
          <p:cNvSpPr/>
          <p:nvPr/>
        </p:nvSpPr>
        <p:spPr>
          <a:xfrm>
            <a:off x="533400" y="1580515"/>
            <a:ext cx="3042920" cy="521970"/>
          </a:xfrm>
          <a:prstGeom prst="rect">
            <a:avLst/>
          </a:prstGeom>
          <a:noFill/>
          <a:ln w="9525">
            <a:noFill/>
          </a:ln>
        </p:spPr>
        <p:txBody>
          <a:bodyPr wrap="none" anchor="t">
            <a:spAutoFit/>
          </a:bodyPr>
          <a:lstStyle/>
          <a:p>
            <a:pPr>
              <a:spcBef>
                <a:spcPct val="50000"/>
              </a:spcBef>
            </a:pPr>
            <a:r>
              <a:rPr lang="zh-CN" altLang="en-US" sz="2800" dirty="0">
                <a:solidFill>
                  <a:srgbClr val="FF0000"/>
                </a:solidFill>
                <a:latin typeface="Times New Roman" panose="02020603050405020304" pitchFamily="18" charset="0"/>
                <a:ea typeface="黑体" panose="02010609060101010101" pitchFamily="1" charset="-122"/>
              </a:rPr>
              <a:t>材料及处理方法：</a:t>
            </a:r>
            <a:endParaRPr lang="zh-CN" altLang="en-US" sz="2800" dirty="0">
              <a:solidFill>
                <a:srgbClr val="FF0000"/>
              </a:solidFill>
              <a:latin typeface="Times New Roman" panose="02020603050405020304" pitchFamily="18" charset="0"/>
              <a:ea typeface="黑体" panose="0201060906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ppt_x"/>
                                          </p:val>
                                        </p:tav>
                                        <p:tav tm="100000">
                                          <p:val>
                                            <p:strVal val="#ppt_x"/>
                                          </p:val>
                                        </p:tav>
                                      </p:tavLst>
                                    </p:anim>
                                    <p:anim calcmode="lin" valueType="num">
                                      <p:cBhvr additive="base">
                                        <p:cTn id="14" dur="500" fill="hold"/>
                                        <p:tgtEl>
                                          <p:spTgt spid="717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173"/>
                                        </p:tgtEl>
                                        <p:attrNameLst>
                                          <p:attrName>style.visibility</p:attrName>
                                        </p:attrNameLst>
                                      </p:cBhvr>
                                      <p:to>
                                        <p:strVal val="visible"/>
                                      </p:to>
                                    </p:set>
                                    <p:anim calcmode="lin" valueType="num">
                                      <p:cBhvr additive="base">
                                        <p:cTn id="17" dur="500" fill="hold"/>
                                        <p:tgtEl>
                                          <p:spTgt spid="7173"/>
                                        </p:tgtEl>
                                        <p:attrNameLst>
                                          <p:attrName>ppt_x</p:attrName>
                                        </p:attrNameLst>
                                      </p:cBhvr>
                                      <p:tavLst>
                                        <p:tav tm="0">
                                          <p:val>
                                            <p:strVal val="#ppt_x"/>
                                          </p:val>
                                        </p:tav>
                                        <p:tav tm="100000">
                                          <p:val>
                                            <p:strVal val="#ppt_x"/>
                                          </p:val>
                                        </p:tav>
                                      </p:tavLst>
                                    </p:anim>
                                    <p:anim calcmode="lin" valueType="num">
                                      <p:cBhvr additive="base">
                                        <p:cTn id="18"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171"/>
                                        </p:tgtEl>
                                        <p:attrNameLst>
                                          <p:attrName>style.visibility</p:attrName>
                                        </p:attrNameLst>
                                      </p:cBhvr>
                                      <p:to>
                                        <p:strVal val="visible"/>
                                      </p:to>
                                    </p:set>
                                    <p:anim calcmode="lin" valueType="num">
                                      <p:cBhvr additive="base">
                                        <p:cTn id="23" dur="500" fill="hold"/>
                                        <p:tgtEl>
                                          <p:spTgt spid="7171"/>
                                        </p:tgtEl>
                                        <p:attrNameLst>
                                          <p:attrName>ppt_x</p:attrName>
                                        </p:attrNameLst>
                                      </p:cBhvr>
                                      <p:tavLst>
                                        <p:tav tm="0">
                                          <p:val>
                                            <p:strVal val="#ppt_x"/>
                                          </p:val>
                                        </p:tav>
                                        <p:tav tm="100000">
                                          <p:val>
                                            <p:strVal val="#ppt_x"/>
                                          </p:val>
                                        </p:tav>
                                      </p:tavLst>
                                    </p:anim>
                                    <p:anim calcmode="lin" valueType="num">
                                      <p:cBhvr additive="base">
                                        <p:cTn id="24"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我爱玉米">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0" y="859790"/>
            <a:ext cx="9144000" cy="5138420"/>
          </a:xfrm>
          <a:prstGeom prst="rect">
            <a:avLst/>
          </a:prstGeom>
        </p:spPr>
      </p:pic>
    </p:spTree>
  </p:cSld>
  <p:clrMapOvr>
    <a:masterClrMapping/>
  </p:clrMapOvr>
  <p:timing>
    <p:tnLst>
      <p:par>
        <p:cTn id="1" dur="indefinite" restart="never" nodeType="tmRoot">
          <p:childTnLst>
            <p:video>
              <p:cMediaNode>
                <p:cTn id="2" fill="hold" display="1">
                  <p:stCondLst>
                    <p:cond delay="indefinite"/>
                  </p:stCondLst>
                  <p:endCondLst>
                    <p:cond evt="onNext" delay="0">
                      <p:tgtEl>
                        <p:sldTgt/>
                      </p:tgtEl>
                    </p:cond>
                    <p:cond evt="onPrev" delay="0">
                      <p:tgtEl>
                        <p:sldTgt/>
                      </p:tgtEl>
                    </p:cond>
                  </p:end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10" name="文本框 661509"/>
          <p:cNvSpPr txBox="1"/>
          <p:nvPr/>
        </p:nvSpPr>
        <p:spPr>
          <a:xfrm>
            <a:off x="6248356" y="1371654"/>
            <a:ext cx="2819326" cy="2677656"/>
          </a:xfrm>
          <a:prstGeom prst="rect">
            <a:avLst/>
          </a:prstGeom>
          <a:noFill/>
          <a:ln w="9525" cap="flat" cmpd="sng">
            <a:solidFill>
              <a:srgbClr val="0000FF"/>
            </a:solidFill>
            <a:prstDash val="solid"/>
            <a:miter/>
            <a:headEnd type="none" w="med" len="med"/>
            <a:tailEnd type="none" w="med" len="med"/>
          </a:ln>
        </p:spPr>
        <p:txBody>
          <a:bodyPr wrap="square" anchor="t">
            <a:spAutoFit/>
          </a:bodyPr>
          <a:lstStyle/>
          <a:p>
            <a:r>
              <a:rPr lang="zh-CN" altLang="en-US" sz="2800" dirty="0">
                <a:solidFill>
                  <a:srgbClr val="FF0000"/>
                </a:solidFill>
                <a:latin typeface="Times New Roman" panose="02020603050405020304" pitchFamily="18" charset="0"/>
                <a:ea typeface="黑体" panose="02010609060101010101" pitchFamily="1" charset="-122"/>
              </a:rPr>
              <a:t>结论：</a:t>
            </a:r>
            <a:r>
              <a:rPr lang="zh-CN" altLang="x-none" sz="2800" dirty="0">
                <a:latin typeface="Times New Roman" panose="02020603050405020304" pitchFamily="18" charset="0"/>
                <a:ea typeface="宋体" panose="02010600030101010101" pitchFamily="2" charset="-122"/>
              </a:rPr>
              <a:t>活细胞</a:t>
            </a:r>
            <a:r>
              <a:rPr lang="zh-CN" altLang="en-US" sz="2800" dirty="0">
                <a:latin typeface="Times New Roman" panose="02020603050405020304" pitchFamily="18" charset="0"/>
                <a:ea typeface="宋体" panose="02010600030101010101" pitchFamily="2" charset="-122"/>
              </a:rPr>
              <a:t>的</a:t>
            </a:r>
            <a:r>
              <a:rPr lang="zh-CN" altLang="x-none" sz="2800" dirty="0">
                <a:latin typeface="Times New Roman" panose="02020603050405020304" pitchFamily="18" charset="0"/>
                <a:ea typeface="宋体" panose="02010600030101010101" pitchFamily="2" charset="-122"/>
              </a:rPr>
              <a:t>细胞膜</a:t>
            </a:r>
            <a:r>
              <a:rPr lang="zh-CN" altLang="en-US" sz="2800" dirty="0">
                <a:latin typeface="Times New Roman" panose="02020603050405020304" pitchFamily="18" charset="0"/>
                <a:ea typeface="宋体" panose="02010600030101010101" pitchFamily="2" charset="-122"/>
              </a:rPr>
              <a:t>具</a:t>
            </a:r>
            <a:r>
              <a:rPr lang="zh-CN" altLang="x-none" sz="2800" dirty="0">
                <a:latin typeface="Times New Roman" panose="02020603050405020304" pitchFamily="18" charset="0"/>
                <a:ea typeface="宋体" panose="02010600030101010101" pitchFamily="2" charset="-122"/>
              </a:rPr>
              <a:t>有</a:t>
            </a:r>
            <a:r>
              <a:rPr lang="zh-CN" altLang="x-none" sz="2800" dirty="0">
                <a:solidFill>
                  <a:srgbClr val="0000FF"/>
                </a:solidFill>
                <a:latin typeface="Times New Roman" panose="02020603050405020304" pitchFamily="18" charset="0"/>
                <a:ea typeface="宋体" panose="02010600030101010101" pitchFamily="2" charset="-122"/>
              </a:rPr>
              <a:t>控制物质进出细胞</a:t>
            </a:r>
            <a:r>
              <a:rPr lang="zh-CN" altLang="x-none" sz="2800" dirty="0">
                <a:latin typeface="Times New Roman" panose="02020603050405020304" pitchFamily="18" charset="0"/>
                <a:ea typeface="宋体" panose="02010600030101010101" pitchFamily="2" charset="-122"/>
              </a:rPr>
              <a:t>的功能，</a:t>
            </a:r>
            <a:r>
              <a:rPr lang="zh-CN" altLang="en-US" sz="2800" dirty="0">
                <a:latin typeface="Times New Roman" panose="02020603050405020304" pitchFamily="18" charset="0"/>
                <a:ea typeface="宋体" panose="02010600030101010101" pitchFamily="2" charset="-122"/>
              </a:rPr>
              <a:t>即</a:t>
            </a:r>
            <a:r>
              <a:rPr lang="zh-CN" altLang="en-US" sz="2800" dirty="0">
                <a:solidFill>
                  <a:srgbClr val="0000FF"/>
                </a:solidFill>
                <a:latin typeface="Times New Roman" panose="02020603050405020304" pitchFamily="18" charset="0"/>
                <a:ea typeface="宋体" panose="02010600030101010101" pitchFamily="2" charset="-122"/>
              </a:rPr>
              <a:t>具有</a:t>
            </a:r>
            <a:r>
              <a:rPr lang="zh-CN" altLang="x-none" sz="2800" dirty="0">
                <a:solidFill>
                  <a:srgbClr val="0000FF"/>
                </a:solidFill>
                <a:latin typeface="Times New Roman" panose="02020603050405020304" pitchFamily="18" charset="0"/>
                <a:ea typeface="宋体" panose="02010600030101010101" pitchFamily="2" charset="-122"/>
              </a:rPr>
              <a:t>选择透过性</a:t>
            </a:r>
            <a:r>
              <a:rPr lang="zh-CN" altLang="en-US" sz="2800" dirty="0">
                <a:solidFill>
                  <a:srgbClr val="0000FF"/>
                </a:solidFill>
                <a:latin typeface="Times New Roman" panose="02020603050405020304" pitchFamily="18" charset="0"/>
                <a:ea typeface="宋体" panose="02010600030101010101" pitchFamily="2" charset="-122"/>
              </a:rPr>
              <a:t>（</a:t>
            </a:r>
            <a:r>
              <a:rPr lang="zh-CN" altLang="en-US" sz="2800" dirty="0">
                <a:solidFill>
                  <a:srgbClr val="FF0000"/>
                </a:solidFill>
                <a:latin typeface="Times New Roman" panose="02020603050405020304" pitchFamily="18" charset="0"/>
                <a:ea typeface="宋体" panose="02010600030101010101" pitchFamily="2" charset="-122"/>
              </a:rPr>
              <a:t>功能特点</a:t>
            </a:r>
            <a:r>
              <a:rPr lang="zh-CN" altLang="en-US" sz="2800" dirty="0">
                <a:solidFill>
                  <a:srgbClr val="0000FF"/>
                </a:solidFill>
                <a:latin typeface="Times New Roman" panose="02020603050405020304" pitchFamily="18" charset="0"/>
                <a:ea typeface="宋体" panose="02010600030101010101" pitchFamily="2" charset="-122"/>
              </a:rPr>
              <a:t>）</a:t>
            </a:r>
            <a:r>
              <a:rPr lang="zh-CN" altLang="en-US" sz="2800" dirty="0">
                <a:latin typeface="Times New Roman" panose="02020603050405020304" pitchFamily="18" charset="0"/>
                <a:ea typeface="宋体" panose="02010600030101010101" pitchFamily="2" charset="-122"/>
              </a:rPr>
              <a:t>。</a:t>
            </a:r>
            <a:endParaRPr lang="zh-CN" altLang="en-US" sz="2800" dirty="0">
              <a:latin typeface="Times New Roman" panose="02020603050405020304" pitchFamily="18" charset="0"/>
              <a:ea typeface="宋体" panose="02010600030101010101" pitchFamily="2" charset="-122"/>
            </a:endParaRPr>
          </a:p>
        </p:txBody>
      </p:sp>
      <p:pic>
        <p:nvPicPr>
          <p:cNvPr id="5"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168650"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650" y="7289"/>
            <a:ext cx="2790825"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86909" y="6248761"/>
            <a:ext cx="2194832" cy="492443"/>
          </a:xfrm>
          <a:prstGeom prst="rect">
            <a:avLst/>
          </a:prstGeom>
          <a:noFill/>
        </p:spPr>
        <p:txBody>
          <a:bodyPr wrap="none" rtlCol="0">
            <a:spAutoFit/>
          </a:bodyPr>
          <a:lstStyle/>
          <a:p>
            <a:r>
              <a:rPr lang="zh-CN" altLang="en-US" dirty="0" smtClean="0"/>
              <a:t>未煮过的玉米</a:t>
            </a:r>
            <a:endParaRPr lang="zh-CN" altLang="en-US" dirty="0"/>
          </a:p>
        </p:txBody>
      </p:sp>
      <p:sp>
        <p:nvSpPr>
          <p:cNvPr id="8" name="TextBox 7"/>
          <p:cNvSpPr txBox="1"/>
          <p:nvPr/>
        </p:nvSpPr>
        <p:spPr>
          <a:xfrm>
            <a:off x="3492055" y="6235650"/>
            <a:ext cx="1859805" cy="492443"/>
          </a:xfrm>
          <a:prstGeom prst="rect">
            <a:avLst/>
          </a:prstGeom>
          <a:noFill/>
        </p:spPr>
        <p:txBody>
          <a:bodyPr wrap="none" rtlCol="0">
            <a:spAutoFit/>
          </a:bodyPr>
          <a:lstStyle/>
          <a:p>
            <a:r>
              <a:rPr lang="zh-CN" altLang="en-US" dirty="0" smtClean="0"/>
              <a:t>煮过的玉米</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1510"/>
                                        </p:tgtEl>
                                        <p:attrNameLst>
                                          <p:attrName>style.visibility</p:attrName>
                                        </p:attrNameLst>
                                      </p:cBhvr>
                                      <p:to>
                                        <p:strVal val="visible"/>
                                      </p:to>
                                    </p:set>
                                    <p:anim calcmode="lin" valueType="num">
                                      <p:cBhvr additive="base">
                                        <p:cTn id="19" dur="500" fill="hold"/>
                                        <p:tgtEl>
                                          <p:spTgt spid="661510"/>
                                        </p:tgtEl>
                                        <p:attrNameLst>
                                          <p:attrName>ppt_x</p:attrName>
                                        </p:attrNameLst>
                                      </p:cBhvr>
                                      <p:tavLst>
                                        <p:tav tm="0">
                                          <p:val>
                                            <p:strVal val="#ppt_x"/>
                                          </p:val>
                                        </p:tav>
                                        <p:tav tm="100000">
                                          <p:val>
                                            <p:strVal val="#ppt_x"/>
                                          </p:val>
                                        </p:tav>
                                      </p:tavLst>
                                    </p:anim>
                                    <p:anim calcmode="lin" valueType="num">
                                      <p:cBhvr additive="base">
                                        <p:cTn id="20" dur="500" fill="hold"/>
                                        <p:tgtEl>
                                          <p:spTgt spid="6615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矩形 664579"/>
          <p:cNvSpPr/>
          <p:nvPr/>
        </p:nvSpPr>
        <p:spPr>
          <a:xfrm>
            <a:off x="2667000" y="76200"/>
            <a:ext cx="3581400" cy="588963"/>
          </a:xfrm>
          <a:prstGeom prst="rect">
            <a:avLst/>
          </a:prstGeom>
          <a:solidFill>
            <a:srgbClr val="FF99CC"/>
          </a:solidFill>
          <a:ln w="9525" cap="flat" cmpd="sng">
            <a:solidFill>
              <a:srgbClr val="0000FF"/>
            </a:solidFill>
            <a:prstDash val="solid"/>
            <a:miter/>
            <a:headEnd type="none" w="med" len="med"/>
            <a:tailEnd type="none" w="med" len="med"/>
          </a:ln>
        </p:spPr>
        <p:txBody>
          <a:bodyPr anchor="t">
            <a:spAutoFit/>
          </a:bodyPr>
          <a:lstStyle/>
          <a:p>
            <a:pPr>
              <a:spcBef>
                <a:spcPct val="50000"/>
              </a:spcBef>
            </a:pPr>
            <a:r>
              <a:rPr lang="zh-CN" altLang="en-US" sz="3200" dirty="0">
                <a:latin typeface="Times New Roman" panose="02020603050405020304" pitchFamily="18" charset="0"/>
                <a:ea typeface="黑体" panose="02010609060101010101" pitchFamily="1" charset="-122"/>
              </a:rPr>
              <a:t>细胞膜的化学组成</a:t>
            </a:r>
            <a:endParaRPr lang="zh-CN" altLang="en-US" sz="3200" dirty="0">
              <a:latin typeface="Times New Roman" panose="02020603050405020304" pitchFamily="18" charset="0"/>
              <a:ea typeface="黑体" panose="02010609060101010101" pitchFamily="1" charset="-122"/>
            </a:endParaRPr>
          </a:p>
        </p:txBody>
      </p:sp>
      <p:sp>
        <p:nvSpPr>
          <p:cNvPr id="10242" name="文本框 664580"/>
          <p:cNvSpPr txBox="1"/>
          <p:nvPr/>
        </p:nvSpPr>
        <p:spPr>
          <a:xfrm>
            <a:off x="228600" y="1417638"/>
            <a:ext cx="8610600" cy="527050"/>
          </a:xfrm>
          <a:prstGeom prst="rect">
            <a:avLst/>
          </a:prstGeom>
          <a:noFill/>
          <a:ln w="9525">
            <a:noFill/>
          </a:ln>
        </p:spPr>
        <p:txBody>
          <a:bodyPr anchor="t">
            <a:spAutoFit/>
          </a:bodyPr>
          <a:lstStyle/>
          <a:p>
            <a:pPr>
              <a:lnSpc>
                <a:spcPct val="110000"/>
              </a:lnSpc>
              <a:spcBef>
                <a:spcPct val="5000"/>
              </a:spcBef>
            </a:pPr>
            <a:r>
              <a:rPr lang="zh-CN" altLang="en-US" dirty="0">
                <a:solidFill>
                  <a:srgbClr val="FF0000"/>
                </a:solidFill>
                <a:latin typeface="Times New Roman" panose="02020603050405020304" pitchFamily="18" charset="0"/>
                <a:ea typeface="黑体" panose="02010609060101010101" pitchFamily="1" charset="-122"/>
              </a:rPr>
              <a:t>资料</a:t>
            </a:r>
            <a:r>
              <a:rPr lang="en-US" altLang="zh-CN" dirty="0">
                <a:solidFill>
                  <a:srgbClr val="FF0000"/>
                </a:solidFill>
                <a:latin typeface="Times New Roman" panose="02020603050405020304" pitchFamily="18" charset="0"/>
                <a:ea typeface="黑体" panose="02010609060101010101" pitchFamily="1" charset="-122"/>
              </a:rPr>
              <a:t>1</a:t>
            </a:r>
            <a:r>
              <a:rPr lang="zh-CN" altLang="en-US" dirty="0">
                <a:solidFill>
                  <a:srgbClr val="FF0000"/>
                </a:solidFill>
                <a:latin typeface="Times New Roman" panose="02020603050405020304" pitchFamily="18" charset="0"/>
                <a:ea typeface="黑体" panose="02010609060101010101" pitchFamily="1" charset="-122"/>
              </a:rPr>
              <a:t>：</a:t>
            </a:r>
            <a:endParaRPr lang="zh-CN" altLang="en-US" dirty="0">
              <a:latin typeface="Times New Roman" panose="02020603050405020304" pitchFamily="18" charset="0"/>
              <a:ea typeface="宋体" panose="02010600030101010101" pitchFamily="2" charset="-122"/>
            </a:endParaRPr>
          </a:p>
        </p:txBody>
      </p:sp>
      <p:sp>
        <p:nvSpPr>
          <p:cNvPr id="10243" name="矩形 664592"/>
          <p:cNvSpPr/>
          <p:nvPr/>
        </p:nvSpPr>
        <p:spPr>
          <a:xfrm>
            <a:off x="152400" y="852488"/>
            <a:ext cx="6629400" cy="519112"/>
          </a:xfrm>
          <a:prstGeom prst="rect">
            <a:avLst/>
          </a:prstGeom>
          <a:solidFill>
            <a:srgbClr val="333399"/>
          </a:solidFill>
          <a:ln w="9525">
            <a:noFill/>
          </a:ln>
        </p:spPr>
        <p:txBody>
          <a:bodyPr anchor="t">
            <a:spAutoFit/>
          </a:bodyPr>
          <a:lstStyle/>
          <a:p>
            <a:pPr>
              <a:spcBef>
                <a:spcPct val="50000"/>
              </a:spcBef>
            </a:pPr>
            <a:r>
              <a:rPr lang="zh-CN" altLang="en-US" sz="2800" dirty="0">
                <a:solidFill>
                  <a:srgbClr val="FFFF00"/>
                </a:solidFill>
                <a:latin typeface="Times New Roman" panose="02020603050405020304" pitchFamily="18" charset="0"/>
                <a:ea typeface="宋体" panose="02010600030101010101" pitchFamily="2" charset="-122"/>
              </a:rPr>
              <a:t>问题</a:t>
            </a:r>
            <a:r>
              <a:rPr lang="en-US" altLang="zh-CN" sz="2800" dirty="0">
                <a:solidFill>
                  <a:srgbClr val="FFFF00"/>
                </a:solidFill>
                <a:latin typeface="Times New Roman" panose="02020603050405020304" pitchFamily="18" charset="0"/>
                <a:ea typeface="宋体" panose="02010600030101010101" pitchFamily="2" charset="-122"/>
              </a:rPr>
              <a:t>1</a:t>
            </a:r>
            <a:r>
              <a:rPr lang="zh-CN" altLang="en-US" sz="2800" dirty="0">
                <a:solidFill>
                  <a:srgbClr val="FFFF00"/>
                </a:solidFill>
                <a:latin typeface="Times New Roman" panose="02020603050405020304" pitchFamily="18" charset="0"/>
                <a:ea typeface="宋体" panose="02010600030101010101" pitchFamily="2" charset="-122"/>
              </a:rPr>
              <a:t>：细胞膜是由什么物质组成的呢？</a:t>
            </a:r>
            <a:endParaRPr lang="zh-CN" altLang="en-US" sz="2800" dirty="0">
              <a:solidFill>
                <a:srgbClr val="FFFF00"/>
              </a:solidFill>
              <a:latin typeface="Times New Roman" panose="02020603050405020304" pitchFamily="18" charset="0"/>
              <a:ea typeface="宋体" panose="02010600030101010101" pitchFamily="2" charset="-122"/>
            </a:endParaRPr>
          </a:p>
        </p:txBody>
      </p:sp>
      <p:sp>
        <p:nvSpPr>
          <p:cNvPr id="664594" name="矩形 664593"/>
          <p:cNvSpPr/>
          <p:nvPr/>
        </p:nvSpPr>
        <p:spPr>
          <a:xfrm>
            <a:off x="549275" y="5505450"/>
            <a:ext cx="6885218" cy="492443"/>
          </a:xfrm>
          <a:prstGeom prst="rect">
            <a:avLst/>
          </a:prstGeom>
          <a:noFill/>
          <a:ln w="9525">
            <a:noFill/>
          </a:ln>
        </p:spPr>
        <p:txBody>
          <a:bodyPr wrap="none" anchor="t">
            <a:spAutoFit/>
          </a:bodyPr>
          <a:lstStyle/>
          <a:p>
            <a:r>
              <a:rPr lang="zh-CN" altLang="en-US" dirty="0">
                <a:solidFill>
                  <a:srgbClr val="FF0000"/>
                </a:solidFill>
                <a:latin typeface="Times New Roman" panose="02020603050405020304" pitchFamily="18" charset="0"/>
                <a:ea typeface="黑体" panose="02010609060101010101" pitchFamily="1" charset="-122"/>
              </a:rPr>
              <a:t>结论：</a:t>
            </a:r>
            <a:r>
              <a:rPr lang="zh-CN" altLang="en-US" dirty="0">
                <a:latin typeface="Times New Roman" panose="02020603050405020304" pitchFamily="18" charset="0"/>
                <a:ea typeface="宋体" panose="02010600030101010101" pitchFamily="2" charset="-122"/>
              </a:rPr>
              <a:t>根据相似相容原理，细胞膜含有</a:t>
            </a:r>
            <a:r>
              <a:rPr lang="zh-CN" altLang="en-US" dirty="0">
                <a:solidFill>
                  <a:srgbClr val="FF0000"/>
                </a:solidFill>
                <a:latin typeface="Times New Roman" panose="02020603050405020304" pitchFamily="18" charset="0"/>
                <a:ea typeface="宋体" panose="02010600030101010101" pitchFamily="2" charset="-122"/>
              </a:rPr>
              <a:t>脂质</a:t>
            </a:r>
            <a:r>
              <a:rPr lang="zh-CN" altLang="en-US" dirty="0">
                <a:latin typeface="Times New Roman" panose="02020603050405020304" pitchFamily="18" charset="0"/>
                <a:ea typeface="宋体" panose="02010600030101010101" pitchFamily="2" charset="-122"/>
              </a:rPr>
              <a:t>。</a:t>
            </a:r>
            <a:endParaRPr lang="zh-CN" altLang="en-US" dirty="0">
              <a:latin typeface="Times New Roman" panose="02020603050405020304" pitchFamily="18" charset="0"/>
              <a:ea typeface="宋体" panose="02010600030101010101" pitchFamily="2" charset="-122"/>
            </a:endParaRPr>
          </a:p>
        </p:txBody>
      </p:sp>
      <p:sp>
        <p:nvSpPr>
          <p:cNvPr id="10245" name="文本框 9217"/>
          <p:cNvSpPr txBox="1"/>
          <p:nvPr/>
        </p:nvSpPr>
        <p:spPr>
          <a:xfrm>
            <a:off x="228600" y="1944688"/>
            <a:ext cx="8915400" cy="3181350"/>
          </a:xfrm>
          <a:prstGeom prst="rect">
            <a:avLst/>
          </a:prstGeom>
          <a:noFill/>
          <a:ln w="9525">
            <a:noFill/>
          </a:ln>
        </p:spPr>
        <p:txBody>
          <a:bodyPr anchor="t">
            <a:spAutoFit/>
          </a:bodyPr>
          <a:lstStyle/>
          <a:p>
            <a:pPr>
              <a:lnSpc>
                <a:spcPct val="165000"/>
              </a:lnSpc>
              <a:spcBef>
                <a:spcPct val="20000"/>
              </a:spcBef>
            </a:pPr>
            <a:r>
              <a:rPr lang="en-US" altLang="zh-CN" sz="2400" dirty="0">
                <a:latin typeface="仿宋_GB2312" pitchFamily="49" charset="-122"/>
                <a:ea typeface="仿宋_GB2312" pitchFamily="49" charset="-122"/>
              </a:rPr>
              <a:t>①1859</a:t>
            </a:r>
            <a:r>
              <a:rPr lang="zh-CN" altLang="en-US" sz="2400" dirty="0">
                <a:latin typeface="仿宋_GB2312" pitchFamily="49" charset="-122"/>
                <a:ea typeface="仿宋_GB2312" pitchFamily="49" charset="-122"/>
              </a:rPr>
              <a:t>年，</a:t>
            </a:r>
            <a:r>
              <a:rPr lang="en-US" altLang="zh-CN" sz="2400" err="1">
                <a:latin typeface="仿宋_GB2312" pitchFamily="49" charset="-122"/>
                <a:ea typeface="仿宋_GB2312" pitchFamily="49" charset="-122"/>
              </a:rPr>
              <a:t>E.Oerton</a:t>
            </a:r>
            <a:r>
              <a:rPr lang="zh-CN" altLang="en-US" sz="2400" dirty="0">
                <a:latin typeface="仿宋_GB2312" pitchFamily="49" charset="-122"/>
                <a:ea typeface="仿宋_GB2312" pitchFamily="49" charset="-122"/>
              </a:rPr>
              <a:t>选用</a:t>
            </a:r>
            <a:r>
              <a:rPr lang="en-US" altLang="zh-CN" sz="2400" dirty="0">
                <a:latin typeface="仿宋_GB2312" pitchFamily="49" charset="-122"/>
                <a:ea typeface="仿宋_GB2312" pitchFamily="49" charset="-122"/>
              </a:rPr>
              <a:t>500</a:t>
            </a:r>
            <a:r>
              <a:rPr lang="zh-CN" altLang="en-US" sz="2400" dirty="0">
                <a:latin typeface="仿宋_GB2312" pitchFamily="49" charset="-122"/>
                <a:ea typeface="仿宋_GB2312" pitchFamily="49" charset="-122"/>
              </a:rPr>
              <a:t>多种化学物质对植物细胞膜的通透性进行了上万次的研究。发现凡是易溶于脂质的物质，越容易穿过膜，反之，不容易溶于脂质的物质，越不容易穿过膜。</a:t>
            </a:r>
            <a:endParaRPr lang="zh-CN" altLang="en-US" sz="2400" dirty="0">
              <a:latin typeface="仿宋_GB2312" pitchFamily="49" charset="-122"/>
              <a:ea typeface="仿宋_GB2312" pitchFamily="49" charset="-122"/>
            </a:endParaRPr>
          </a:p>
          <a:p>
            <a:pPr>
              <a:lnSpc>
                <a:spcPct val="165000"/>
              </a:lnSpc>
              <a:spcBef>
                <a:spcPct val="20000"/>
              </a:spcBef>
            </a:pPr>
            <a:r>
              <a:rPr lang="en-US" altLang="zh-CN" sz="2400" dirty="0">
                <a:latin typeface="仿宋_GB2312" pitchFamily="49" charset="-122"/>
                <a:ea typeface="仿宋_GB2312" pitchFamily="49" charset="-122"/>
              </a:rPr>
              <a:t>②1897</a:t>
            </a:r>
            <a:r>
              <a:rPr lang="zh-CN" altLang="en-US" sz="2400" dirty="0">
                <a:latin typeface="仿宋_GB2312" pitchFamily="49" charset="-122"/>
                <a:ea typeface="仿宋_GB2312" pitchFamily="49" charset="-122"/>
              </a:rPr>
              <a:t>年，</a:t>
            </a:r>
            <a:r>
              <a:rPr lang="en-US" altLang="zh-CN" sz="2400" err="1">
                <a:latin typeface="仿宋_GB2312" pitchFamily="49" charset="-122"/>
                <a:ea typeface="仿宋_GB2312" pitchFamily="49" charset="-122"/>
              </a:rPr>
              <a:t>Crijins</a:t>
            </a:r>
            <a:r>
              <a:rPr lang="zh-CN" altLang="en-US" sz="2400" dirty="0">
                <a:latin typeface="仿宋_GB2312" pitchFamily="49" charset="-122"/>
                <a:ea typeface="仿宋_GB2312" pitchFamily="49" charset="-122"/>
              </a:rPr>
              <a:t>和</a:t>
            </a:r>
            <a:r>
              <a:rPr lang="en-US" altLang="zh-CN" sz="2400" dirty="0">
                <a:latin typeface="仿宋_GB2312" pitchFamily="49" charset="-122"/>
                <a:ea typeface="仿宋_GB2312" pitchFamily="49" charset="-122"/>
              </a:rPr>
              <a:t>Hedin</a:t>
            </a:r>
            <a:r>
              <a:rPr lang="zh-CN" altLang="en-US" sz="2400" dirty="0">
                <a:latin typeface="仿宋_GB2312" pitchFamily="49" charset="-122"/>
                <a:ea typeface="仿宋_GB2312" pitchFamily="49" charset="-122"/>
              </a:rPr>
              <a:t>用红细胞做实验，同样也证明分子的通透性与其在脂质中的溶解度有关</a:t>
            </a:r>
            <a:r>
              <a:rPr lang="en-US" altLang="zh-CN" sz="2400" dirty="0">
                <a:latin typeface="仿宋_GB2312" pitchFamily="49" charset="-122"/>
                <a:ea typeface="仿宋_GB2312" pitchFamily="49" charset="-122"/>
              </a:rPr>
              <a:t>,</a:t>
            </a:r>
            <a:r>
              <a:rPr lang="zh-CN" altLang="en-US" sz="2400" dirty="0">
                <a:latin typeface="仿宋_GB2312" pitchFamily="49" charset="-122"/>
                <a:ea typeface="仿宋_GB2312" pitchFamily="49" charset="-122"/>
              </a:rPr>
              <a:t>且溶解度越大越容易通过</a:t>
            </a:r>
            <a:r>
              <a:rPr lang="en-US" altLang="zh-CN" sz="2400">
                <a:latin typeface="仿宋_GB2312" pitchFamily="49" charset="-122"/>
                <a:ea typeface="仿宋_GB2312" pitchFamily="49" charset="-122"/>
              </a:rPr>
              <a:t>.</a:t>
            </a:r>
            <a:endParaRPr lang="en-US" altLang="zh-CN" sz="2400">
              <a:latin typeface="仿宋_GB2312" pitchFamily="49" charset="-122"/>
              <a:ea typeface="仿宋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4594"/>
                                        </p:tgtEl>
                                        <p:attrNameLst>
                                          <p:attrName>style.visibility</p:attrName>
                                        </p:attrNameLst>
                                      </p:cBhvr>
                                      <p:to>
                                        <p:strVal val="visible"/>
                                      </p:to>
                                    </p:set>
                                    <p:anim calcmode="lin" valueType="num">
                                      <p:cBhvr additive="base">
                                        <p:cTn id="7" dur="500" fill="hold"/>
                                        <p:tgtEl>
                                          <p:spTgt spid="664594"/>
                                        </p:tgtEl>
                                        <p:attrNameLst>
                                          <p:attrName>ppt_x</p:attrName>
                                        </p:attrNameLst>
                                      </p:cBhvr>
                                      <p:tavLst>
                                        <p:tav tm="0">
                                          <p:val>
                                            <p:strVal val="#ppt_x"/>
                                          </p:val>
                                        </p:tav>
                                        <p:tav tm="100000">
                                          <p:val>
                                            <p:strVal val="#ppt_x"/>
                                          </p:val>
                                        </p:tav>
                                      </p:tavLst>
                                    </p:anim>
                                    <p:anim calcmode="lin" valueType="num">
                                      <p:cBhvr additive="base">
                                        <p:cTn id="8" dur="500" fill="hold"/>
                                        <p:tgtEl>
                                          <p:spTgt spid="6645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图片 666625" descr="D:/细胞生物学一/生命科学1/membrane/chapter3/images/phos1.jpg"/>
          <p:cNvPicPr>
            <a:picLocks noChangeAspect="1"/>
          </p:cNvPicPr>
          <p:nvPr/>
        </p:nvPicPr>
        <p:blipFill>
          <a:blip r:embed="rId1" r:link="rId2"/>
          <a:srcRect l="22203" r="32500"/>
          <a:stretch>
            <a:fillRect/>
          </a:stretch>
        </p:blipFill>
        <p:spPr>
          <a:xfrm>
            <a:off x="3143250" y="1676400"/>
            <a:ext cx="1517650" cy="2514600"/>
          </a:xfrm>
          <a:prstGeom prst="rect">
            <a:avLst/>
          </a:prstGeom>
          <a:noFill/>
          <a:ln w="9525">
            <a:noFill/>
          </a:ln>
        </p:spPr>
      </p:pic>
      <p:grpSp>
        <p:nvGrpSpPr>
          <p:cNvPr id="12290" name="组合 666626"/>
          <p:cNvGrpSpPr/>
          <p:nvPr/>
        </p:nvGrpSpPr>
        <p:grpSpPr>
          <a:xfrm>
            <a:off x="757238" y="1828799"/>
            <a:ext cx="2946400" cy="584200"/>
            <a:chOff x="240" y="672"/>
            <a:chExt cx="1856" cy="368"/>
          </a:xfrm>
        </p:grpSpPr>
        <p:sp>
          <p:nvSpPr>
            <p:cNvPr id="12291" name="直接连接符 666627"/>
            <p:cNvSpPr/>
            <p:nvPr/>
          </p:nvSpPr>
          <p:spPr>
            <a:xfrm>
              <a:off x="1536" y="864"/>
              <a:ext cx="560" cy="0"/>
            </a:xfrm>
            <a:prstGeom prst="line">
              <a:avLst/>
            </a:prstGeom>
            <a:ln w="57150" cap="flat" cmpd="sng">
              <a:solidFill>
                <a:srgbClr val="FF0000"/>
              </a:solidFill>
              <a:prstDash val="solid"/>
              <a:round/>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sp>
          <p:nvSpPr>
            <p:cNvPr id="12292" name="文本框 666628"/>
            <p:cNvSpPr txBox="1"/>
            <p:nvPr/>
          </p:nvSpPr>
          <p:spPr>
            <a:xfrm>
              <a:off x="240" y="672"/>
              <a:ext cx="1248" cy="368"/>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anchor="t">
              <a:spAutoFit/>
            </a:bodyPr>
            <a:lstStyle/>
            <a:p>
              <a:pPr>
                <a:spcBef>
                  <a:spcPct val="50000"/>
                </a:spcBef>
              </a:pPr>
              <a:r>
                <a:rPr lang="zh-CN" altLang="en-US" sz="3200" dirty="0">
                  <a:latin typeface="黑体" panose="02010609060101010101" pitchFamily="1" charset="-122"/>
                  <a:ea typeface="黑体" panose="02010609060101010101" pitchFamily="1" charset="-122"/>
                </a:rPr>
                <a:t>亲水头部</a:t>
              </a:r>
              <a:endParaRPr lang="zh-CN" altLang="en-US" sz="3200" dirty="0">
                <a:latin typeface="黑体" panose="02010609060101010101" pitchFamily="1" charset="-122"/>
                <a:ea typeface="黑体" panose="02010609060101010101" pitchFamily="1" charset="-122"/>
              </a:endParaRPr>
            </a:p>
          </p:txBody>
        </p:sp>
      </p:grpSp>
      <p:grpSp>
        <p:nvGrpSpPr>
          <p:cNvPr id="12293" name="组合 666629"/>
          <p:cNvGrpSpPr/>
          <p:nvPr/>
        </p:nvGrpSpPr>
        <p:grpSpPr>
          <a:xfrm>
            <a:off x="828675" y="2895598"/>
            <a:ext cx="2946400" cy="584200"/>
            <a:chOff x="288" y="1344"/>
            <a:chExt cx="1808" cy="368"/>
          </a:xfrm>
        </p:grpSpPr>
        <p:sp>
          <p:nvSpPr>
            <p:cNvPr id="12294" name="文本框 666630"/>
            <p:cNvSpPr txBox="1"/>
            <p:nvPr/>
          </p:nvSpPr>
          <p:spPr>
            <a:xfrm>
              <a:off x="288" y="1344"/>
              <a:ext cx="1200" cy="368"/>
            </a:xfrm>
            <a:prstGeom prst="rect">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anchor="t">
              <a:spAutoFit/>
            </a:bodyPr>
            <a:lstStyle/>
            <a:p>
              <a:pPr>
                <a:spcBef>
                  <a:spcPct val="50000"/>
                </a:spcBef>
              </a:pPr>
              <a:r>
                <a:rPr lang="zh-CN" altLang="en-US" sz="3200" dirty="0">
                  <a:latin typeface="黑体" panose="02010609060101010101" pitchFamily="1" charset="-122"/>
                  <a:ea typeface="黑体" panose="02010609060101010101" pitchFamily="1" charset="-122"/>
                </a:rPr>
                <a:t>疏水尾部</a:t>
              </a:r>
              <a:endParaRPr lang="zh-CN" altLang="en-US" sz="3200" dirty="0">
                <a:latin typeface="黑体" panose="02010609060101010101" pitchFamily="1" charset="-122"/>
                <a:ea typeface="黑体" panose="02010609060101010101" pitchFamily="1" charset="-122"/>
              </a:endParaRPr>
            </a:p>
          </p:txBody>
        </p:sp>
        <p:sp>
          <p:nvSpPr>
            <p:cNvPr id="12295" name="直接连接符 666631"/>
            <p:cNvSpPr/>
            <p:nvPr/>
          </p:nvSpPr>
          <p:spPr>
            <a:xfrm>
              <a:off x="1536" y="1536"/>
              <a:ext cx="560" cy="0"/>
            </a:xfrm>
            <a:prstGeom prst="line">
              <a:avLst/>
            </a:prstGeom>
            <a:ln w="57150" cap="flat" cmpd="sng">
              <a:solidFill>
                <a:srgbClr val="FF0000"/>
              </a:solidFill>
              <a:prstDash val="solid"/>
              <a:round/>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grpSp>
      <p:pic>
        <p:nvPicPr>
          <p:cNvPr id="12296" name="图片 666632" descr="image002"/>
          <p:cNvPicPr>
            <a:picLocks noChangeAspect="1"/>
          </p:cNvPicPr>
          <p:nvPr/>
        </p:nvPicPr>
        <p:blipFill>
          <a:blip r:embed="rId3"/>
          <a:srcRect t="4849" r="44888"/>
          <a:stretch>
            <a:fillRect/>
          </a:stretch>
        </p:blipFill>
        <p:spPr>
          <a:xfrm>
            <a:off x="5257800" y="110671"/>
            <a:ext cx="3630613" cy="5299477"/>
          </a:xfrm>
          <a:prstGeom prst="rect">
            <a:avLst/>
          </a:prstGeom>
          <a:noFill/>
          <a:ln w="28575" cap="flat" cmpd="sng">
            <a:solidFill>
              <a:srgbClr val="0000FF"/>
            </a:solidFill>
            <a:prstDash val="solid"/>
            <a:miter/>
            <a:headEnd type="none" w="med" len="med"/>
            <a:tailEnd type="none" w="med" len="med"/>
          </a:ln>
        </p:spPr>
      </p:pic>
      <p:sp>
        <p:nvSpPr>
          <p:cNvPr id="12297" name="直接连接符 666633"/>
          <p:cNvSpPr/>
          <p:nvPr/>
        </p:nvSpPr>
        <p:spPr>
          <a:xfrm flipV="1">
            <a:off x="4438650" y="914466"/>
            <a:ext cx="2190696" cy="1142934"/>
          </a:xfrm>
          <a:prstGeom prst="line">
            <a:avLst/>
          </a:prstGeom>
          <a:ln w="57150" cap="flat" cmpd="sng">
            <a:solidFill>
              <a:srgbClr val="FF0000"/>
            </a:solidFill>
            <a:prstDash val="solid"/>
            <a:round/>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sp>
        <p:nvSpPr>
          <p:cNvPr id="12298" name="直接连接符 666634"/>
          <p:cNvSpPr/>
          <p:nvPr/>
        </p:nvSpPr>
        <p:spPr>
          <a:xfrm>
            <a:off x="4210050" y="2667000"/>
            <a:ext cx="1428750" cy="1258888"/>
          </a:xfrm>
          <a:prstGeom prst="line">
            <a:avLst/>
          </a:prstGeom>
          <a:ln w="57150" cap="flat" cmpd="sng">
            <a:solidFill>
              <a:srgbClr val="FF0000"/>
            </a:solidFill>
            <a:prstDash val="solid"/>
            <a:round/>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sp>
        <p:nvSpPr>
          <p:cNvPr id="12299" name="文本框 666640"/>
          <p:cNvSpPr txBox="1"/>
          <p:nvPr/>
        </p:nvSpPr>
        <p:spPr>
          <a:xfrm>
            <a:off x="381000" y="5638742"/>
            <a:ext cx="8305800" cy="953135"/>
          </a:xfrm>
          <a:prstGeom prst="rect">
            <a:avLst/>
          </a:prstGeom>
          <a:noFill/>
          <a:ln w="9525" cap="flat" cmpd="sng">
            <a:solidFill>
              <a:srgbClr val="0000FF"/>
            </a:solidFill>
            <a:prstDash val="solid"/>
            <a:miter/>
            <a:headEnd type="none" w="med" len="med"/>
            <a:tailEnd type="none" w="med" len="med"/>
          </a:ln>
        </p:spPr>
        <p:txBody>
          <a:bodyPr anchor="t">
            <a:spAutoFit/>
          </a:bodyPr>
          <a:lstStyle/>
          <a:p>
            <a:pPr>
              <a:spcBef>
                <a:spcPct val="50000"/>
              </a:spcBef>
            </a:pPr>
            <a:r>
              <a:rPr lang="zh-CN" altLang="en-US" sz="2800" dirty="0">
                <a:solidFill>
                  <a:srgbClr val="FF0000"/>
                </a:solidFill>
                <a:latin typeface="黑体" panose="02010609060101010101" pitchFamily="1" charset="-122"/>
                <a:ea typeface="黑体" panose="02010609060101010101" pitchFamily="1" charset="-122"/>
              </a:rPr>
              <a:t>磷脂</a:t>
            </a:r>
            <a:r>
              <a:rPr lang="en-US" altLang="zh-CN" sz="2800">
                <a:solidFill>
                  <a:srgbClr val="FF0000"/>
                </a:solidFill>
                <a:latin typeface="黑体" panose="02010609060101010101" pitchFamily="1" charset="-122"/>
                <a:ea typeface="黑体" panose="02010609060101010101" pitchFamily="1" charset="-122"/>
              </a:rPr>
              <a:t>=</a:t>
            </a:r>
            <a:r>
              <a:rPr lang="zh-CN" altLang="en-US" sz="2800" dirty="0">
                <a:latin typeface="Times New Roman" panose="02020603050405020304" pitchFamily="18" charset="0"/>
                <a:ea typeface="宋体" panose="02010600030101010101" pitchFamily="2" charset="-122"/>
              </a:rPr>
              <a:t>极性的亲水头部（磷酸基团）</a:t>
            </a:r>
            <a:r>
              <a:rPr lang="en-US" altLang="zh-CN" sz="2800" dirty="0">
                <a:latin typeface="Times New Roman" panose="02020603050405020304" pitchFamily="18" charset="0"/>
                <a:ea typeface="宋体" panose="02010600030101010101" pitchFamily="2" charset="-122"/>
              </a:rPr>
              <a:t>+</a:t>
            </a:r>
            <a:r>
              <a:rPr lang="zh-CN" altLang="en-US" sz="2800" dirty="0">
                <a:latin typeface="Times New Roman" panose="02020603050405020304" pitchFamily="18" charset="0"/>
                <a:ea typeface="宋体" panose="02010600030101010101" pitchFamily="2" charset="-122"/>
              </a:rPr>
              <a:t>非极性的疏水尾部（脂肪酸链）</a:t>
            </a:r>
            <a:endParaRPr lang="zh-CN" altLang="en-US" sz="2800" dirty="0">
              <a:latin typeface="Times New Roman" panose="02020603050405020304" pitchFamily="18" charset="0"/>
              <a:ea typeface="宋体" panose="02010600030101010101" pitchFamily="2" charset="-122"/>
            </a:endParaRPr>
          </a:p>
        </p:txBody>
      </p:sp>
      <p:sp>
        <p:nvSpPr>
          <p:cNvPr id="12300" name="文本框 666641"/>
          <p:cNvSpPr txBox="1"/>
          <p:nvPr/>
        </p:nvSpPr>
        <p:spPr>
          <a:xfrm>
            <a:off x="216807" y="110671"/>
            <a:ext cx="3886200" cy="641350"/>
          </a:xfrm>
          <a:prstGeom prst="rect">
            <a:avLst/>
          </a:prstGeom>
          <a:noFill/>
          <a:ln w="9525">
            <a:noFill/>
          </a:ln>
        </p:spPr>
        <p:txBody>
          <a:bodyPr anchor="t">
            <a:spAutoFit/>
          </a:bodyPr>
          <a:lstStyle/>
          <a:p>
            <a:pPr>
              <a:spcBef>
                <a:spcPct val="50000"/>
              </a:spcBef>
            </a:pPr>
            <a:r>
              <a:rPr lang="zh-CN" altLang="en-US" sz="3600" dirty="0">
                <a:solidFill>
                  <a:srgbClr val="FF0000"/>
                </a:solidFill>
                <a:latin typeface="黑体" panose="02010609060101010101" pitchFamily="1" charset="-122"/>
                <a:ea typeface="黑体" panose="02010609060101010101" pitchFamily="1" charset="-122"/>
              </a:rPr>
              <a:t>磷脂</a:t>
            </a:r>
            <a:r>
              <a:rPr lang="en-US" altLang="zh-CN" sz="3600" dirty="0">
                <a:solidFill>
                  <a:srgbClr val="FF0000"/>
                </a:solidFill>
                <a:latin typeface="黑体" panose="02010609060101010101" pitchFamily="1" charset="-122"/>
                <a:ea typeface="黑体" panose="02010609060101010101" pitchFamily="1" charset="-122"/>
              </a:rPr>
              <a:t>—</a:t>
            </a:r>
            <a:r>
              <a:rPr lang="zh-CN" altLang="en-US" sz="3600" dirty="0">
                <a:solidFill>
                  <a:srgbClr val="FF0000"/>
                </a:solidFill>
                <a:latin typeface="黑体" panose="02010609060101010101" pitchFamily="1" charset="-122"/>
                <a:ea typeface="黑体" panose="02010609060101010101" pitchFamily="1" charset="-122"/>
              </a:rPr>
              <a:t>两性分子</a:t>
            </a:r>
            <a:endParaRPr lang="zh-CN" altLang="en-US" sz="3600" dirty="0">
              <a:solidFill>
                <a:srgbClr val="FF0000"/>
              </a:solidFill>
              <a:latin typeface="黑体" panose="02010609060101010101" pitchFamily="1" charset="-122"/>
              <a:ea typeface="黑体" panose="02010609060101010101" pitchFamily="1"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文本框 678915"/>
          <p:cNvSpPr txBox="1"/>
          <p:nvPr/>
        </p:nvSpPr>
        <p:spPr>
          <a:xfrm>
            <a:off x="266700" y="792163"/>
            <a:ext cx="8458200" cy="1870710"/>
          </a:xfrm>
          <a:prstGeom prst="rect">
            <a:avLst/>
          </a:prstGeom>
          <a:noFill/>
          <a:ln w="9525">
            <a:noFill/>
          </a:ln>
        </p:spPr>
        <p:txBody>
          <a:bodyPr anchor="t">
            <a:spAutoFit/>
          </a:bodyPr>
          <a:lstStyle/>
          <a:p>
            <a:pPr>
              <a:lnSpc>
                <a:spcPct val="110000"/>
              </a:lnSpc>
              <a:spcBef>
                <a:spcPct val="5000"/>
              </a:spcBef>
            </a:pPr>
            <a:r>
              <a:rPr lang="zh-CN" altLang="en-US" dirty="0" smtClean="0">
                <a:solidFill>
                  <a:srgbClr val="FF0000"/>
                </a:solidFill>
                <a:latin typeface="Times New Roman" panose="02020603050405020304" pitchFamily="18" charset="0"/>
                <a:ea typeface="黑体" panose="02010609060101010101" pitchFamily="1" charset="-122"/>
              </a:rPr>
              <a:t>资料</a:t>
            </a:r>
            <a:r>
              <a:rPr lang="en-US" altLang="zh-CN" dirty="0" smtClean="0">
                <a:solidFill>
                  <a:srgbClr val="FF0000"/>
                </a:solidFill>
                <a:latin typeface="Times New Roman" panose="02020603050405020304" pitchFamily="18" charset="0"/>
                <a:ea typeface="黑体" panose="02010609060101010101" pitchFamily="1" charset="-122"/>
              </a:rPr>
              <a:t>2</a:t>
            </a:r>
            <a:r>
              <a:rPr lang="zh-CN" altLang="en-US" dirty="0" smtClean="0">
                <a:solidFill>
                  <a:srgbClr val="FF0000"/>
                </a:solidFill>
                <a:latin typeface="Times New Roman" panose="02020603050405020304" pitchFamily="18" charset="0"/>
                <a:ea typeface="黑体" panose="02010609060101010101" pitchFamily="1" charset="-122"/>
              </a:rPr>
              <a:t>：荷兰</a:t>
            </a:r>
            <a:r>
              <a:rPr lang="zh-CN" altLang="en-US" dirty="0">
                <a:solidFill>
                  <a:srgbClr val="FF0000"/>
                </a:solidFill>
                <a:latin typeface="Times New Roman" panose="02020603050405020304" pitchFamily="18" charset="0"/>
                <a:ea typeface="黑体" panose="02010609060101010101" pitchFamily="1" charset="-122"/>
              </a:rPr>
              <a:t>科学家的实验</a:t>
            </a:r>
            <a:endParaRPr lang="zh-CN" altLang="en-US" dirty="0">
              <a:solidFill>
                <a:srgbClr val="FF0000"/>
              </a:solidFill>
              <a:latin typeface="Times New Roman" panose="02020603050405020304" pitchFamily="18" charset="0"/>
              <a:ea typeface="黑体" panose="02010609060101010101" pitchFamily="1" charset="-122"/>
            </a:endParaRPr>
          </a:p>
          <a:p>
            <a:pPr>
              <a:lnSpc>
                <a:spcPct val="110000"/>
              </a:lnSpc>
              <a:spcBef>
                <a:spcPct val="5000"/>
              </a:spcBef>
            </a:pPr>
            <a:r>
              <a:rPr lang="zh-CN" altLang="en-US" dirty="0">
                <a:latin typeface="Times New Roman" panose="02020603050405020304" pitchFamily="18" charset="0"/>
                <a:ea typeface="宋体" panose="02010600030101010101" pitchFamily="2" charset="-122"/>
              </a:rPr>
              <a:t>        </a:t>
            </a:r>
            <a:r>
              <a:rPr lang="en-US" altLang="zh-CN" dirty="0">
                <a:latin typeface="Times New Roman" panose="02020603050405020304" pitchFamily="18" charset="0"/>
                <a:ea typeface="宋体" panose="02010600030101010101" pitchFamily="2" charset="-122"/>
              </a:rPr>
              <a:t>1925</a:t>
            </a:r>
            <a:r>
              <a:rPr lang="zh-CN" altLang="en-US" dirty="0">
                <a:latin typeface="Times New Roman" panose="02020603050405020304" pitchFamily="18" charset="0"/>
                <a:ea typeface="宋体" panose="02010600030101010101" pitchFamily="2" charset="-122"/>
              </a:rPr>
              <a:t>年两位荷兰科学家用</a:t>
            </a:r>
            <a:r>
              <a:rPr lang="zh-CN" altLang="en-US" dirty="0">
                <a:solidFill>
                  <a:schemeClr val="tx1"/>
                </a:solidFill>
                <a:latin typeface="Times New Roman" panose="02020603050405020304" pitchFamily="18" charset="0"/>
                <a:ea typeface="宋体" panose="02010600030101010101" pitchFamily="2" charset="-122"/>
              </a:rPr>
              <a:t>丙酮</a:t>
            </a:r>
            <a:r>
              <a:rPr lang="zh-CN" altLang="en-US" dirty="0">
                <a:latin typeface="Times New Roman" panose="02020603050405020304" pitchFamily="18" charset="0"/>
                <a:ea typeface="宋体" panose="02010600030101010101" pitchFamily="2" charset="-122"/>
              </a:rPr>
              <a:t>从</a:t>
            </a:r>
            <a:r>
              <a:rPr lang="zh-CN" altLang="en-US" dirty="0">
                <a:solidFill>
                  <a:srgbClr val="0000FF"/>
                </a:solidFill>
                <a:latin typeface="Times New Roman" panose="02020603050405020304" pitchFamily="18" charset="0"/>
                <a:ea typeface="宋体" panose="02010600030101010101" pitchFamily="2" charset="-122"/>
              </a:rPr>
              <a:t>人</a:t>
            </a:r>
            <a:r>
              <a:rPr lang="zh-CN" altLang="en-US" dirty="0" smtClean="0">
                <a:solidFill>
                  <a:srgbClr val="0000FF"/>
                </a:solidFill>
                <a:latin typeface="Times New Roman" panose="02020603050405020304" pitchFamily="18" charset="0"/>
                <a:ea typeface="宋体" panose="02010600030101010101" pitchFamily="2" charset="-122"/>
              </a:rPr>
              <a:t>的成熟红细胞</a:t>
            </a:r>
            <a:r>
              <a:rPr lang="zh-CN" altLang="en-US" dirty="0">
                <a:solidFill>
                  <a:srgbClr val="0000FF"/>
                </a:solidFill>
                <a:latin typeface="Times New Roman" panose="02020603050405020304" pitchFamily="18" charset="0"/>
                <a:ea typeface="宋体" panose="02010600030101010101" pitchFamily="2" charset="-122"/>
              </a:rPr>
              <a:t>膜</a:t>
            </a:r>
            <a:r>
              <a:rPr lang="zh-CN" altLang="en-US" dirty="0">
                <a:latin typeface="Times New Roman" panose="02020603050405020304" pitchFamily="18" charset="0"/>
                <a:ea typeface="宋体" panose="02010600030101010101" pitchFamily="2" charset="-122"/>
              </a:rPr>
              <a:t>中提取脂质，在</a:t>
            </a:r>
            <a:r>
              <a:rPr lang="zh-CN" altLang="en-US" dirty="0">
                <a:solidFill>
                  <a:srgbClr val="0000FF"/>
                </a:solidFill>
                <a:latin typeface="Times New Roman" panose="02020603050405020304" pitchFamily="18" charset="0"/>
                <a:ea typeface="宋体" panose="02010600030101010101" pitchFamily="2" charset="-122"/>
              </a:rPr>
              <a:t>空气－水界面</a:t>
            </a:r>
            <a:r>
              <a:rPr lang="zh-CN" altLang="en-US" dirty="0">
                <a:latin typeface="Times New Roman" panose="02020603050405020304" pitchFamily="18" charset="0"/>
                <a:ea typeface="宋体" panose="02010600030101010101" pitchFamily="2" charset="-122"/>
              </a:rPr>
              <a:t>上铺展成</a:t>
            </a:r>
            <a:r>
              <a:rPr lang="zh-CN" altLang="en-US" dirty="0">
                <a:solidFill>
                  <a:srgbClr val="0000FF"/>
                </a:solidFill>
                <a:latin typeface="Times New Roman" panose="02020603050405020304" pitchFamily="18" charset="0"/>
                <a:ea typeface="宋体" panose="02010600030101010101" pitchFamily="2" charset="-122"/>
              </a:rPr>
              <a:t>单分子层</a:t>
            </a:r>
            <a:r>
              <a:rPr lang="zh-CN" altLang="en-US" dirty="0">
                <a:latin typeface="Times New Roman" panose="02020603050405020304" pitchFamily="18" charset="0"/>
                <a:ea typeface="宋体" panose="02010600030101010101" pitchFamily="2" charset="-122"/>
              </a:rPr>
              <a:t>，测得单分子层的面积恰好为红细胞表面积的</a:t>
            </a:r>
            <a:r>
              <a:rPr lang="en-US" altLang="zh-CN" dirty="0">
                <a:solidFill>
                  <a:srgbClr val="0000FF"/>
                </a:solidFill>
                <a:latin typeface="Times New Roman" panose="02020603050405020304" pitchFamily="18" charset="0"/>
                <a:ea typeface="宋体" panose="02010600030101010101" pitchFamily="2" charset="-122"/>
              </a:rPr>
              <a:t>2</a:t>
            </a:r>
            <a:r>
              <a:rPr lang="zh-CN" altLang="en-US" dirty="0">
                <a:solidFill>
                  <a:srgbClr val="0000FF"/>
                </a:solidFill>
                <a:latin typeface="Times New Roman" panose="02020603050405020304" pitchFamily="18" charset="0"/>
                <a:ea typeface="宋体" panose="02010600030101010101" pitchFamily="2" charset="-122"/>
              </a:rPr>
              <a:t>倍</a:t>
            </a:r>
            <a:r>
              <a:rPr lang="zh-CN" altLang="en-US" dirty="0">
                <a:latin typeface="Times New Roman" panose="02020603050405020304" pitchFamily="18" charset="0"/>
                <a:ea typeface="宋体" panose="02010600030101010101" pitchFamily="2" charset="-122"/>
              </a:rPr>
              <a:t>。</a:t>
            </a:r>
            <a:endParaRPr lang="zh-CN" altLang="en-US" dirty="0">
              <a:latin typeface="Times New Roman" panose="02020603050405020304" pitchFamily="18" charset="0"/>
              <a:ea typeface="宋体" panose="02010600030101010101" pitchFamily="2" charset="-122"/>
            </a:endParaRPr>
          </a:p>
        </p:txBody>
      </p:sp>
      <p:pic>
        <p:nvPicPr>
          <p:cNvPr id="13314" name="图片 678916" descr="卫生厅网"/>
          <p:cNvPicPr>
            <a:picLocks noChangeAspect="1"/>
          </p:cNvPicPr>
          <p:nvPr/>
        </p:nvPicPr>
        <p:blipFill>
          <a:blip r:embed="rId1"/>
          <a:stretch>
            <a:fillRect/>
          </a:stretch>
        </p:blipFill>
        <p:spPr>
          <a:xfrm>
            <a:off x="67945" y="2824163"/>
            <a:ext cx="5545138" cy="2671710"/>
          </a:xfrm>
          <a:prstGeom prst="rect">
            <a:avLst/>
          </a:prstGeom>
          <a:noFill/>
          <a:ln w="9525" cap="flat" cmpd="sng">
            <a:solidFill>
              <a:srgbClr val="0000FF"/>
            </a:solidFill>
            <a:prstDash val="solid"/>
            <a:miter/>
            <a:headEnd type="none" w="med" len="med"/>
            <a:tailEnd type="none" w="med" len="med"/>
          </a:ln>
        </p:spPr>
      </p:pic>
      <p:grpSp>
        <p:nvGrpSpPr>
          <p:cNvPr id="13315" name="组合 678920"/>
          <p:cNvGrpSpPr/>
          <p:nvPr/>
        </p:nvGrpSpPr>
        <p:grpSpPr>
          <a:xfrm>
            <a:off x="5724525" y="2738755"/>
            <a:ext cx="3348355" cy="2953012"/>
            <a:chOff x="3606" y="1344"/>
            <a:chExt cx="2109" cy="2168"/>
          </a:xfrm>
        </p:grpSpPr>
        <p:pic>
          <p:nvPicPr>
            <p:cNvPr id="14340" name="图片 678917" descr="123"/>
            <p:cNvPicPr>
              <a:picLocks noChangeAspect="1"/>
            </p:cNvPicPr>
            <p:nvPr/>
          </p:nvPicPr>
          <p:blipFill>
            <a:blip r:embed="rId2">
              <a:clrChange>
                <a:clrFrom>
                  <a:srgbClr val="F9F9F9"/>
                </a:clrFrom>
                <a:clrTo>
                  <a:srgbClr val="F9F9F9">
                    <a:alpha val="0"/>
                  </a:srgbClr>
                </a:clrTo>
              </a:clrChange>
            </a:blip>
            <a:srcRect t="36429" r="54881"/>
            <a:stretch>
              <a:fillRect/>
            </a:stretch>
          </p:blipFill>
          <p:spPr>
            <a:xfrm>
              <a:off x="3606" y="1344"/>
              <a:ext cx="2109" cy="2087"/>
            </a:xfrm>
            <a:prstGeom prst="rect">
              <a:avLst/>
            </a:prstGeom>
            <a:solidFill>
              <a:schemeClr val="bg1"/>
            </a:solidFill>
            <a:ln w="9525" cap="flat" cmpd="sng">
              <a:solidFill>
                <a:srgbClr val="0000FF"/>
              </a:solidFill>
              <a:prstDash val="solid"/>
              <a:miter/>
              <a:headEnd type="none" w="med" len="med"/>
              <a:tailEnd type="none" w="med" len="med"/>
            </a:ln>
          </p:spPr>
        </p:pic>
        <p:sp>
          <p:nvSpPr>
            <p:cNvPr id="14341" name="文本框 678918"/>
            <p:cNvSpPr txBox="1"/>
            <p:nvPr/>
          </p:nvSpPr>
          <p:spPr>
            <a:xfrm>
              <a:off x="4176" y="2017"/>
              <a:ext cx="960" cy="609"/>
            </a:xfrm>
            <a:prstGeom prst="rect">
              <a:avLst/>
            </a:prstGeom>
            <a:noFill/>
            <a:ln w="9525">
              <a:noFill/>
            </a:ln>
          </p:spPr>
          <p:txBody>
            <a:bodyPr anchor="t">
              <a:spAutoFit/>
            </a:bodyPr>
            <a:lstStyle/>
            <a:p>
              <a:pPr algn="ctr">
                <a:spcBef>
                  <a:spcPct val="50000"/>
                </a:spcBef>
              </a:pPr>
              <a:r>
                <a:rPr lang="zh-CN" altLang="en-US" sz="2400" dirty="0">
                  <a:solidFill>
                    <a:srgbClr val="0000FF"/>
                  </a:solidFill>
                  <a:latin typeface="楷体_GB2312" pitchFamily="49" charset="-122"/>
                  <a:ea typeface="楷体_GB2312" pitchFamily="49" charset="-122"/>
                </a:rPr>
                <a:t>膜内水环境</a:t>
              </a:r>
              <a:endParaRPr lang="zh-CN" altLang="en-US" sz="2400" dirty="0">
                <a:solidFill>
                  <a:srgbClr val="0000FF"/>
                </a:solidFill>
                <a:latin typeface="楷体_GB2312" pitchFamily="49" charset="-122"/>
                <a:ea typeface="楷体_GB2312" pitchFamily="49" charset="-122"/>
              </a:endParaRPr>
            </a:p>
          </p:txBody>
        </p:sp>
        <p:sp>
          <p:nvSpPr>
            <p:cNvPr id="14342" name="文本框 678919"/>
            <p:cNvSpPr txBox="1"/>
            <p:nvPr/>
          </p:nvSpPr>
          <p:spPr>
            <a:xfrm>
              <a:off x="4153" y="3174"/>
              <a:ext cx="1152" cy="338"/>
            </a:xfrm>
            <a:prstGeom prst="rect">
              <a:avLst/>
            </a:prstGeom>
            <a:noFill/>
            <a:ln w="9525">
              <a:noFill/>
            </a:ln>
          </p:spPr>
          <p:txBody>
            <a:bodyPr anchor="t">
              <a:spAutoFit/>
            </a:bodyPr>
            <a:lstStyle/>
            <a:p>
              <a:pPr>
                <a:spcBef>
                  <a:spcPct val="50000"/>
                </a:spcBef>
              </a:pPr>
              <a:r>
                <a:rPr lang="zh-CN" altLang="en-US" sz="2400" dirty="0">
                  <a:solidFill>
                    <a:srgbClr val="0000FF"/>
                  </a:solidFill>
                  <a:latin typeface="楷体_GB2312" pitchFamily="49" charset="-122"/>
                  <a:ea typeface="楷体_GB2312" pitchFamily="49" charset="-122"/>
                </a:rPr>
                <a:t>膜外水环境</a:t>
              </a:r>
              <a:endParaRPr lang="zh-CN" altLang="en-US" sz="2400" dirty="0">
                <a:solidFill>
                  <a:srgbClr val="0000FF"/>
                </a:solidFill>
                <a:latin typeface="楷体_GB2312" pitchFamily="49" charset="-122"/>
                <a:ea typeface="楷体_GB2312" pitchFamily="49" charset="-122"/>
              </a:endParaRPr>
            </a:p>
          </p:txBody>
        </p:sp>
      </p:grpSp>
      <p:sp>
        <p:nvSpPr>
          <p:cNvPr id="13319" name="文本框 678921"/>
          <p:cNvSpPr txBox="1"/>
          <p:nvPr/>
        </p:nvSpPr>
        <p:spPr>
          <a:xfrm>
            <a:off x="304800" y="5791138"/>
            <a:ext cx="8382000" cy="895350"/>
          </a:xfrm>
          <a:prstGeom prst="rect">
            <a:avLst/>
          </a:prstGeom>
          <a:noFill/>
          <a:ln w="9525" cap="flat" cmpd="sng">
            <a:noFill/>
            <a:prstDash val="solid"/>
            <a:miter/>
            <a:headEnd type="none" w="med" len="med"/>
            <a:tailEnd type="none" w="med" len="med"/>
          </a:ln>
        </p:spPr>
        <p:txBody>
          <a:bodyPr anchor="t">
            <a:spAutoFit/>
          </a:bodyPr>
          <a:lstStyle/>
          <a:p>
            <a:pPr>
              <a:spcBef>
                <a:spcPct val="50000"/>
              </a:spcBef>
            </a:pPr>
            <a:r>
              <a:rPr lang="zh-CN" altLang="en-US" dirty="0">
                <a:solidFill>
                  <a:srgbClr val="FF0000"/>
                </a:solidFill>
                <a:latin typeface="Times New Roman" panose="02020603050405020304" pitchFamily="18" charset="0"/>
                <a:ea typeface="黑体" panose="02010609060101010101" pitchFamily="1" charset="-122"/>
              </a:rPr>
              <a:t>结论：</a:t>
            </a:r>
            <a:r>
              <a:rPr lang="zh-CN" altLang="en-US" dirty="0">
                <a:latin typeface="Times New Roman" panose="02020603050405020304" pitchFamily="18" charset="0"/>
                <a:ea typeface="宋体" panose="02010600030101010101" pitchFamily="2" charset="-122"/>
              </a:rPr>
              <a:t>细胞膜中的脂质分子必然排列为连续的两层，即</a:t>
            </a:r>
            <a:r>
              <a:rPr lang="zh-CN" altLang="en-US" dirty="0">
                <a:solidFill>
                  <a:srgbClr val="0000FF"/>
                </a:solidFill>
                <a:latin typeface="Times New Roman" panose="02020603050405020304" pitchFamily="18" charset="0"/>
                <a:ea typeface="宋体" panose="02010600030101010101" pitchFamily="2" charset="-122"/>
              </a:rPr>
              <a:t>磷脂双分子层（脂双层）</a:t>
            </a:r>
            <a:r>
              <a:rPr lang="zh-CN" altLang="en-US" dirty="0">
                <a:latin typeface="Times New Roman" panose="02020603050405020304" pitchFamily="18" charset="0"/>
                <a:ea typeface="宋体" panose="02010600030101010101" pitchFamily="2" charset="-122"/>
              </a:rPr>
              <a:t>。</a:t>
            </a:r>
            <a:endParaRPr lang="zh-CN" altLang="en-US" dirty="0">
              <a:latin typeface="Times New Roman" panose="02020603050405020304" pitchFamily="18" charset="0"/>
              <a:ea typeface="宋体" panose="02010600030101010101" pitchFamily="2" charset="-122"/>
            </a:endParaRPr>
          </a:p>
        </p:txBody>
      </p:sp>
      <p:sp>
        <p:nvSpPr>
          <p:cNvPr id="14344" name="文本框 1"/>
          <p:cNvSpPr txBox="1"/>
          <p:nvPr/>
        </p:nvSpPr>
        <p:spPr>
          <a:xfrm>
            <a:off x="304800" y="212725"/>
            <a:ext cx="8610600" cy="579438"/>
          </a:xfrm>
          <a:prstGeom prst="rect">
            <a:avLst/>
          </a:prstGeom>
          <a:noFill/>
          <a:ln w="9525">
            <a:noFill/>
          </a:ln>
        </p:spPr>
        <p:txBody>
          <a:bodyPr anchor="t">
            <a:spAutoFit/>
          </a:bodyPr>
          <a:lstStyle/>
          <a:p>
            <a:pPr>
              <a:spcBef>
                <a:spcPct val="20000"/>
              </a:spcBef>
            </a:pPr>
            <a:r>
              <a:rPr lang="en-US" altLang="zh-CN" sz="3200" dirty="0">
                <a:latin typeface="仿宋_GB2312" pitchFamily="49" charset="-122"/>
                <a:ea typeface="仿宋_GB2312" pitchFamily="49" charset="-122"/>
              </a:rPr>
              <a:t>    </a:t>
            </a:r>
            <a:r>
              <a:rPr lang="zh-CN" altLang="en-US" sz="3200" dirty="0">
                <a:latin typeface="仿宋_GB2312" pitchFamily="49" charset="-122"/>
                <a:ea typeface="仿宋_GB2312" pitchFamily="49" charset="-122"/>
              </a:rPr>
              <a:t>推想磷脂在细胞膜中以什么状态存在？</a:t>
            </a:r>
            <a:endParaRPr lang="zh-CN" altLang="en-US" sz="3200" dirty="0">
              <a:latin typeface="仿宋_GB2312" pitchFamily="49" charset="-122"/>
              <a:ea typeface="仿宋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9"/>
                                        </p:tgtEl>
                                        <p:attrNameLst>
                                          <p:attrName>style.visibility</p:attrName>
                                        </p:attrNameLst>
                                      </p:cBhvr>
                                      <p:to>
                                        <p:strVal val="visible"/>
                                      </p:to>
                                    </p:set>
                                    <p:anim calcmode="lin" valueType="num">
                                      <p:cBhvr additive="base">
                                        <p:cTn id="7" dur="500" fill="hold"/>
                                        <p:tgtEl>
                                          <p:spTgt spid="13319"/>
                                        </p:tgtEl>
                                        <p:attrNameLst>
                                          <p:attrName>ppt_x</p:attrName>
                                        </p:attrNameLst>
                                      </p:cBhvr>
                                      <p:tavLst>
                                        <p:tav tm="0">
                                          <p:val>
                                            <p:strVal val="#ppt_x"/>
                                          </p:val>
                                        </p:tav>
                                        <p:tav tm="100000">
                                          <p:val>
                                            <p:strVal val="#ppt_x"/>
                                          </p:val>
                                        </p:tav>
                                      </p:tavLst>
                                    </p:anim>
                                    <p:anim calcmode="lin" valueType="num">
                                      <p:cBhvr additive="base">
                                        <p:cTn id="8" dur="500" fill="hold"/>
                                        <p:tgtEl>
                                          <p:spTgt spid="133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4"/>
                                        </p:tgtEl>
                                        <p:attrNameLst>
                                          <p:attrName>style.visibility</p:attrName>
                                        </p:attrNameLst>
                                      </p:cBhvr>
                                      <p:to>
                                        <p:strVal val="visible"/>
                                      </p:to>
                                    </p:set>
                                    <p:anim calcmode="lin" valueType="num">
                                      <p:cBhvr additive="base">
                                        <p:cTn id="13" dur="500" fill="hold"/>
                                        <p:tgtEl>
                                          <p:spTgt spid="13314"/>
                                        </p:tgtEl>
                                        <p:attrNameLst>
                                          <p:attrName>ppt_x</p:attrName>
                                        </p:attrNameLst>
                                      </p:cBhvr>
                                      <p:tavLst>
                                        <p:tav tm="0">
                                          <p:val>
                                            <p:strVal val="#ppt_x"/>
                                          </p:val>
                                        </p:tav>
                                        <p:tav tm="100000">
                                          <p:val>
                                            <p:strVal val="#ppt_x"/>
                                          </p:val>
                                        </p:tav>
                                      </p:tavLst>
                                    </p:anim>
                                    <p:anim calcmode="lin" valueType="num">
                                      <p:cBhvr additive="base">
                                        <p:cTn id="14" dur="500" fill="hold"/>
                                        <p:tgtEl>
                                          <p:spTgt spid="1331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315"/>
                                        </p:tgtEl>
                                        <p:attrNameLst>
                                          <p:attrName>style.visibility</p:attrName>
                                        </p:attrNameLst>
                                      </p:cBhvr>
                                      <p:to>
                                        <p:strVal val="visible"/>
                                      </p:to>
                                    </p:set>
                                    <p:anim calcmode="lin" valueType="num">
                                      <p:cBhvr additive="base">
                                        <p:cTn id="17" dur="500" fill="hold"/>
                                        <p:tgtEl>
                                          <p:spTgt spid="13315"/>
                                        </p:tgtEl>
                                        <p:attrNameLst>
                                          <p:attrName>ppt_x</p:attrName>
                                        </p:attrNameLst>
                                      </p:cBhvr>
                                      <p:tavLst>
                                        <p:tav tm="0">
                                          <p:val>
                                            <p:strVal val="#ppt_x"/>
                                          </p:val>
                                        </p:tav>
                                        <p:tav tm="100000">
                                          <p:val>
                                            <p:strVal val="#ppt_x"/>
                                          </p:val>
                                        </p:tav>
                                      </p:tavLst>
                                    </p:anim>
                                    <p:anim calcmode="lin" valueType="num">
                                      <p:cBhvr additive="base">
                                        <p:cTn id="18" dur="500" fill="hold"/>
                                        <p:tgtEl>
                                          <p:spTgt spid="133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矩形 10241"/>
          <p:cNvSpPr/>
          <p:nvPr/>
        </p:nvSpPr>
        <p:spPr>
          <a:xfrm>
            <a:off x="1066799" y="3055712"/>
            <a:ext cx="7516813" cy="792163"/>
          </a:xfrm>
          <a:prstGeom prst="rect">
            <a:avLst/>
          </a:prstGeom>
          <a:noFill/>
          <a:ln w="9525">
            <a:noFill/>
          </a:ln>
        </p:spPr>
        <p:txBody>
          <a:bodyPr anchor="ctr"/>
          <a:lstStyle/>
          <a:p>
            <a:r>
              <a:rPr lang="zh-CN" altLang="en-US" sz="3200" dirty="0">
                <a:latin typeface="Times New Roman" panose="02020603050405020304" pitchFamily="18" charset="0"/>
                <a:ea typeface="黑体" panose="02010609060101010101" pitchFamily="1" charset="-122"/>
              </a:rPr>
              <a:t>你从以上实验中能得出什么结论？</a:t>
            </a:r>
            <a:endParaRPr lang="zh-CN" altLang="en-US" sz="3200" dirty="0">
              <a:latin typeface="Times New Roman" panose="02020603050405020304" pitchFamily="18" charset="0"/>
              <a:ea typeface="黑体" panose="02010609060101010101" pitchFamily="1" charset="-122"/>
            </a:endParaRPr>
          </a:p>
        </p:txBody>
      </p:sp>
      <p:sp>
        <p:nvSpPr>
          <p:cNvPr id="11266" name="文本框 10242"/>
          <p:cNvSpPr txBox="1"/>
          <p:nvPr/>
        </p:nvSpPr>
        <p:spPr>
          <a:xfrm>
            <a:off x="346869" y="1499962"/>
            <a:ext cx="8610600" cy="1555750"/>
          </a:xfrm>
          <a:prstGeom prst="rect">
            <a:avLst/>
          </a:prstGeom>
          <a:noFill/>
          <a:ln w="9525">
            <a:noFill/>
          </a:ln>
        </p:spPr>
        <p:txBody>
          <a:bodyPr anchor="t">
            <a:spAutoFit/>
          </a:bodyPr>
          <a:lstStyle/>
          <a:p>
            <a:pPr>
              <a:lnSpc>
                <a:spcPct val="150000"/>
              </a:lnSpc>
              <a:spcBef>
                <a:spcPct val="50000"/>
              </a:spcBef>
            </a:pPr>
            <a:r>
              <a:rPr lang="en-US" altLang="zh-CN" dirty="0">
                <a:latin typeface="仿宋_GB2312" pitchFamily="49" charset="-122"/>
                <a:ea typeface="仿宋_GB2312" pitchFamily="49" charset="-122"/>
              </a:rPr>
              <a:t>      </a:t>
            </a:r>
            <a:r>
              <a:rPr lang="zh-CN" altLang="en-US" sz="3200" dirty="0">
                <a:latin typeface="仿宋_GB2312" pitchFamily="49" charset="-122"/>
                <a:ea typeface="仿宋_GB2312" pitchFamily="49" charset="-122"/>
              </a:rPr>
              <a:t>科学家对细胞膜化学成分深层分析发现，细胞膜会被蛋白酶分解。</a:t>
            </a:r>
            <a:endParaRPr lang="zh-CN" altLang="en-US" sz="3200" dirty="0">
              <a:latin typeface="仿宋_GB2312" pitchFamily="49" charset="-122"/>
              <a:ea typeface="仿宋_GB2312" pitchFamily="49" charset="-122"/>
            </a:endParaRPr>
          </a:p>
        </p:txBody>
      </p:sp>
      <p:sp>
        <p:nvSpPr>
          <p:cNvPr id="10244" name="文本框 10243"/>
          <p:cNvSpPr txBox="1"/>
          <p:nvPr/>
        </p:nvSpPr>
        <p:spPr>
          <a:xfrm>
            <a:off x="1447800" y="4876800"/>
            <a:ext cx="6408738" cy="579438"/>
          </a:xfrm>
          <a:prstGeom prst="rect">
            <a:avLst/>
          </a:prstGeom>
          <a:noFill/>
          <a:ln w="9525">
            <a:noFill/>
          </a:ln>
        </p:spPr>
        <p:txBody>
          <a:bodyPr anchor="t">
            <a:spAutoFit/>
          </a:bodyPr>
          <a:lstStyle/>
          <a:p>
            <a:pPr>
              <a:spcBef>
                <a:spcPct val="50000"/>
              </a:spcBef>
            </a:pPr>
            <a:r>
              <a:rPr lang="zh-CN" altLang="en-US" sz="3200" dirty="0">
                <a:solidFill>
                  <a:srgbClr val="FF3300"/>
                </a:solidFill>
                <a:latin typeface="Times New Roman" panose="02020603050405020304" pitchFamily="18" charset="0"/>
                <a:ea typeface="仿宋_GB2312" pitchFamily="49" charset="-122"/>
              </a:rPr>
              <a:t>细胞膜的组成成分中含有</a:t>
            </a:r>
            <a:r>
              <a:rPr lang="zh-CN" altLang="en-US" sz="3200" dirty="0">
                <a:solidFill>
                  <a:srgbClr val="0000CC"/>
                </a:solidFill>
                <a:latin typeface="Times New Roman" panose="02020603050405020304" pitchFamily="18" charset="0"/>
                <a:ea typeface="仿宋_GB2312" pitchFamily="49" charset="-122"/>
              </a:rPr>
              <a:t>蛋白质</a:t>
            </a:r>
            <a:endParaRPr lang="zh-CN" altLang="en-US" sz="3200">
              <a:solidFill>
                <a:srgbClr val="0000CC"/>
              </a:solidFill>
              <a:latin typeface="Times New Roman" panose="02020603050405020304" pitchFamily="18" charset="0"/>
              <a:ea typeface="仿宋_GB2312" pitchFamily="49" charset="-122"/>
            </a:endParaRPr>
          </a:p>
        </p:txBody>
      </p:sp>
      <p:sp>
        <p:nvSpPr>
          <p:cNvPr id="6" name="文本框 664580"/>
          <p:cNvSpPr txBox="1"/>
          <p:nvPr/>
        </p:nvSpPr>
        <p:spPr>
          <a:xfrm>
            <a:off x="228600" y="945359"/>
            <a:ext cx="8610600" cy="496546"/>
          </a:xfrm>
          <a:prstGeom prst="rect">
            <a:avLst/>
          </a:prstGeom>
          <a:noFill/>
          <a:ln w="9525">
            <a:noFill/>
          </a:ln>
        </p:spPr>
        <p:txBody>
          <a:bodyPr anchor="t">
            <a:spAutoFit/>
          </a:bodyPr>
          <a:lstStyle/>
          <a:p>
            <a:pPr>
              <a:lnSpc>
                <a:spcPct val="110000"/>
              </a:lnSpc>
              <a:spcBef>
                <a:spcPct val="5000"/>
              </a:spcBef>
            </a:pPr>
            <a:r>
              <a:rPr lang="zh-CN" altLang="en-US" dirty="0" smtClean="0">
                <a:solidFill>
                  <a:srgbClr val="FF0000"/>
                </a:solidFill>
                <a:latin typeface="Times New Roman" panose="02020603050405020304" pitchFamily="18" charset="0"/>
                <a:ea typeface="黑体" panose="02010609060101010101" pitchFamily="1" charset="-122"/>
              </a:rPr>
              <a:t>资料</a:t>
            </a:r>
            <a:r>
              <a:rPr lang="en-US" altLang="zh-CN" dirty="0">
                <a:solidFill>
                  <a:srgbClr val="FF0000"/>
                </a:solidFill>
                <a:latin typeface="Times New Roman" panose="02020603050405020304" pitchFamily="18" charset="0"/>
                <a:ea typeface="黑体" panose="02010609060101010101" pitchFamily="1" charset="-122"/>
              </a:rPr>
              <a:t>3</a:t>
            </a:r>
            <a:r>
              <a:rPr lang="zh-CN" altLang="en-US" dirty="0" smtClean="0">
                <a:solidFill>
                  <a:srgbClr val="FF0000"/>
                </a:solidFill>
                <a:latin typeface="Times New Roman" panose="02020603050405020304" pitchFamily="18" charset="0"/>
                <a:ea typeface="黑体" panose="02010609060101010101" pitchFamily="1" charset="-122"/>
              </a:rPr>
              <a:t>：</a:t>
            </a:r>
            <a:endParaRPr lang="zh-CN" altLang="en-US"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p:cTn id="7" dur="500" fill="hold"/>
                                        <p:tgtEl>
                                          <p:spTgt spid="10244"/>
                                        </p:tgtEl>
                                        <p:attrNameLst>
                                          <p:attrName>ppt_x</p:attrName>
                                        </p:attrNameLst>
                                      </p:cBhvr>
                                      <p:tavLst>
                                        <p:tav tm="0">
                                          <p:val>
                                            <p:strVal val="#ppt_x"/>
                                          </p:val>
                                        </p:tav>
                                        <p:tav tm="100000">
                                          <p:val>
                                            <p:strVal val="#ppt_x"/>
                                          </p:val>
                                        </p:tav>
                                      </p:tavLst>
                                    </p:anim>
                                    <p:anim calcmode="lin" valueType="num">
                                      <p:cBhvr>
                                        <p:cTn id="8"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2" name="矩形 693251"/>
          <p:cNvSpPr/>
          <p:nvPr/>
        </p:nvSpPr>
        <p:spPr>
          <a:xfrm>
            <a:off x="304800" y="76200"/>
            <a:ext cx="7689850" cy="517525"/>
          </a:xfrm>
          <a:prstGeom prst="rect">
            <a:avLst/>
          </a:prstGeom>
          <a:solidFill>
            <a:srgbClr val="333399"/>
          </a:solidFill>
          <a:ln w="9525">
            <a:noFill/>
          </a:ln>
        </p:spPr>
        <p:txBody>
          <a:bodyPr wrap="none" anchor="t">
            <a:spAutoFit/>
          </a:bodyPr>
          <a:lstStyle/>
          <a:p>
            <a:pPr>
              <a:spcBef>
                <a:spcPct val="50000"/>
              </a:spcBef>
            </a:pPr>
            <a:r>
              <a:rPr lang="zh-CN" altLang="en-US" sz="2800" dirty="0">
                <a:solidFill>
                  <a:srgbClr val="FFFF00"/>
                </a:solidFill>
                <a:latin typeface="Times New Roman" panose="02020603050405020304" pitchFamily="18" charset="0"/>
                <a:ea typeface="宋体" panose="02010600030101010101" pitchFamily="2" charset="-122"/>
              </a:rPr>
              <a:t>问题：细胞膜中蛋白质位于脂双层的什么位置？</a:t>
            </a:r>
            <a:endParaRPr lang="zh-CN" altLang="en-US" sz="2800" dirty="0">
              <a:solidFill>
                <a:srgbClr val="FFFF00"/>
              </a:solidFill>
              <a:latin typeface="Times New Roman" panose="02020603050405020304" pitchFamily="18" charset="0"/>
              <a:ea typeface="宋体" panose="02010600030101010101" pitchFamily="2" charset="-122"/>
            </a:endParaRPr>
          </a:p>
        </p:txBody>
      </p:sp>
      <p:sp>
        <p:nvSpPr>
          <p:cNvPr id="17411" name="文本框 693252"/>
          <p:cNvSpPr txBox="1"/>
          <p:nvPr/>
        </p:nvSpPr>
        <p:spPr>
          <a:xfrm>
            <a:off x="304800" y="1149350"/>
            <a:ext cx="8686800" cy="962025"/>
          </a:xfrm>
          <a:prstGeom prst="rect">
            <a:avLst/>
          </a:prstGeom>
          <a:noFill/>
          <a:ln w="9525">
            <a:noFill/>
          </a:ln>
        </p:spPr>
        <p:txBody>
          <a:bodyPr anchor="t">
            <a:spAutoFit/>
          </a:bodyPr>
          <a:lstStyle/>
          <a:p>
            <a:pPr>
              <a:lnSpc>
                <a:spcPct val="110000"/>
              </a:lnSpc>
              <a:spcBef>
                <a:spcPct val="5000"/>
              </a:spcBef>
            </a:pPr>
            <a:r>
              <a:rPr lang="en-US" altLang="zh-CN" dirty="0">
                <a:latin typeface="Times New Roman" panose="02020603050405020304" pitchFamily="18" charset="0"/>
                <a:ea typeface="宋体" panose="02010600030101010101" pitchFamily="2" charset="-122"/>
              </a:rPr>
              <a:t>       1959</a:t>
            </a:r>
            <a:r>
              <a:rPr lang="zh-CN" altLang="en-US" dirty="0">
                <a:latin typeface="Times New Roman" panose="02020603050405020304" pitchFamily="18" charset="0"/>
                <a:ea typeface="宋体" panose="02010600030101010101" pitchFamily="2" charset="-122"/>
              </a:rPr>
              <a:t>年，罗伯特森用</a:t>
            </a:r>
            <a:r>
              <a:rPr lang="zh-CN" altLang="en-US" dirty="0">
                <a:solidFill>
                  <a:srgbClr val="0000FF"/>
                </a:solidFill>
                <a:latin typeface="Times New Roman" panose="02020603050405020304" pitchFamily="18" charset="0"/>
                <a:ea typeface="宋体" panose="02010600030101010101" pitchFamily="2" charset="-122"/>
              </a:rPr>
              <a:t>超薄切片技术</a:t>
            </a:r>
            <a:r>
              <a:rPr lang="zh-CN" altLang="en-US" dirty="0">
                <a:latin typeface="Times New Roman" panose="02020603050405020304" pitchFamily="18" charset="0"/>
                <a:ea typeface="宋体" panose="02010600030101010101" pitchFamily="2" charset="-122"/>
              </a:rPr>
              <a:t>在</a:t>
            </a:r>
            <a:r>
              <a:rPr lang="zh-CN" altLang="en-US" dirty="0">
                <a:solidFill>
                  <a:srgbClr val="0000FF"/>
                </a:solidFill>
                <a:latin typeface="Times New Roman" panose="02020603050405020304" pitchFamily="18" charset="0"/>
                <a:ea typeface="宋体" panose="02010600030101010101" pitchFamily="2" charset="-122"/>
              </a:rPr>
              <a:t>电子显微镜</a:t>
            </a:r>
            <a:r>
              <a:rPr lang="zh-CN" altLang="en-US" dirty="0">
                <a:latin typeface="Times New Roman" panose="02020603050405020304" pitchFamily="18" charset="0"/>
                <a:ea typeface="宋体" panose="02010600030101010101" pitchFamily="2" charset="-122"/>
              </a:rPr>
              <a:t>下观察到细胞膜由“</a:t>
            </a:r>
            <a:r>
              <a:rPr lang="zh-CN" altLang="en-US" dirty="0">
                <a:solidFill>
                  <a:srgbClr val="0000FF"/>
                </a:solidFill>
                <a:latin typeface="Times New Roman" panose="02020603050405020304" pitchFamily="18" charset="0"/>
                <a:ea typeface="宋体" panose="02010600030101010101" pitchFamily="2" charset="-122"/>
              </a:rPr>
              <a:t>暗</a:t>
            </a:r>
            <a:r>
              <a:rPr lang="en-US" altLang="zh-CN" dirty="0">
                <a:solidFill>
                  <a:srgbClr val="0000FF"/>
                </a:solidFill>
                <a:latin typeface="Times New Roman" panose="02020603050405020304" pitchFamily="18" charset="0"/>
                <a:ea typeface="宋体" panose="02010600030101010101" pitchFamily="2" charset="-122"/>
              </a:rPr>
              <a:t>-</a:t>
            </a:r>
            <a:r>
              <a:rPr lang="zh-CN" altLang="en-US" dirty="0">
                <a:solidFill>
                  <a:srgbClr val="0000FF"/>
                </a:solidFill>
                <a:latin typeface="Times New Roman" panose="02020603050405020304" pitchFamily="18" charset="0"/>
                <a:ea typeface="宋体" panose="02010600030101010101" pitchFamily="2" charset="-122"/>
              </a:rPr>
              <a:t>亮</a:t>
            </a:r>
            <a:r>
              <a:rPr lang="en-US" altLang="zh-CN" dirty="0">
                <a:solidFill>
                  <a:srgbClr val="0000FF"/>
                </a:solidFill>
                <a:latin typeface="Times New Roman" panose="02020603050405020304" pitchFamily="18" charset="0"/>
                <a:ea typeface="宋体" panose="02010600030101010101" pitchFamily="2" charset="-122"/>
              </a:rPr>
              <a:t>-</a:t>
            </a:r>
            <a:r>
              <a:rPr lang="zh-CN" altLang="en-US" dirty="0">
                <a:solidFill>
                  <a:srgbClr val="0000FF"/>
                </a:solidFill>
                <a:latin typeface="Times New Roman" panose="02020603050405020304" pitchFamily="18" charset="0"/>
                <a:ea typeface="宋体" panose="02010600030101010101" pitchFamily="2" charset="-122"/>
              </a:rPr>
              <a:t>暗”的三层结构</a:t>
            </a:r>
            <a:r>
              <a:rPr lang="zh-CN" altLang="en-US" dirty="0">
                <a:latin typeface="Times New Roman" panose="02020603050405020304" pitchFamily="18" charset="0"/>
                <a:ea typeface="宋体" panose="02010600030101010101" pitchFamily="2" charset="-122"/>
              </a:rPr>
              <a:t>构成，厚约</a:t>
            </a:r>
            <a:r>
              <a:rPr lang="en-US" altLang="zh-CN" dirty="0">
                <a:latin typeface="Times New Roman" panose="02020603050405020304" pitchFamily="18" charset="0"/>
                <a:ea typeface="宋体" panose="02010600030101010101" pitchFamily="2" charset="-122"/>
              </a:rPr>
              <a:t>7.5 nm</a:t>
            </a:r>
            <a:r>
              <a:rPr lang="zh-CN" altLang="en-US" dirty="0">
                <a:latin typeface="Times New Roman" panose="02020603050405020304" pitchFamily="18" charset="0"/>
                <a:ea typeface="宋体" panose="02010600030101010101" pitchFamily="2" charset="-122"/>
              </a:rPr>
              <a:t>。</a:t>
            </a:r>
            <a:endParaRPr lang="zh-CN" altLang="en-US" dirty="0">
              <a:latin typeface="Times New Roman" panose="02020603050405020304" pitchFamily="18" charset="0"/>
              <a:ea typeface="宋体" panose="02010600030101010101" pitchFamily="2" charset="-122"/>
            </a:endParaRPr>
          </a:p>
        </p:txBody>
      </p:sp>
      <p:pic>
        <p:nvPicPr>
          <p:cNvPr id="17412" name="Picture 11"/>
          <p:cNvPicPr>
            <a:picLocks noChangeAspect="1"/>
          </p:cNvPicPr>
          <p:nvPr/>
        </p:nvPicPr>
        <p:blipFill>
          <a:blip r:embed="rId1">
            <a:lum bright="-17996"/>
          </a:blip>
          <a:stretch>
            <a:fillRect/>
          </a:stretch>
        </p:blipFill>
        <p:spPr>
          <a:xfrm>
            <a:off x="304800" y="2292350"/>
            <a:ext cx="4114800" cy="3457575"/>
          </a:xfrm>
          <a:prstGeom prst="rect">
            <a:avLst/>
          </a:prstGeom>
          <a:solidFill>
            <a:schemeClr val="tx1"/>
          </a:solidFill>
          <a:ln w="9525" cap="flat" cmpd="sng">
            <a:solidFill>
              <a:srgbClr val="0000FF"/>
            </a:solidFill>
            <a:prstDash val="solid"/>
            <a:miter/>
            <a:headEnd type="none" w="med" len="med"/>
            <a:tailEnd type="none" w="med" len="med"/>
          </a:ln>
        </p:spPr>
      </p:pic>
      <p:sp>
        <p:nvSpPr>
          <p:cNvPr id="17413" name="右箭头 693258"/>
          <p:cNvSpPr/>
          <p:nvPr/>
        </p:nvSpPr>
        <p:spPr>
          <a:xfrm>
            <a:off x="4495800" y="3359150"/>
            <a:ext cx="609600" cy="609600"/>
          </a:xfrm>
          <a:prstGeom prst="rightArrow">
            <a:avLst>
              <a:gd name="adj1" fmla="val 50000"/>
              <a:gd name="adj2" fmla="val 25000"/>
            </a:avLst>
          </a:prstGeom>
          <a:solidFill>
            <a:srgbClr val="FF0000"/>
          </a:solidFill>
          <a:ln w="9525" cap="flat" cmpd="sng">
            <a:solidFill>
              <a:schemeClr val="tx1"/>
            </a:solidFill>
            <a:prstDash val="solid"/>
            <a:miter/>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sp>
        <p:nvSpPr>
          <p:cNvPr id="693260" name="文本框 693259"/>
          <p:cNvSpPr txBox="1"/>
          <p:nvPr/>
        </p:nvSpPr>
        <p:spPr>
          <a:xfrm>
            <a:off x="5257800" y="2825750"/>
            <a:ext cx="3429000" cy="2236788"/>
          </a:xfrm>
          <a:prstGeom prst="rect">
            <a:avLst/>
          </a:prstGeom>
          <a:noFill/>
          <a:ln w="9525" cap="flat" cmpd="sng">
            <a:solidFill>
              <a:srgbClr val="0000FF"/>
            </a:solidFill>
            <a:prstDash val="solid"/>
            <a:miter/>
            <a:headEnd type="none" w="med" len="med"/>
            <a:tailEnd type="none" w="med" len="med"/>
          </a:ln>
        </p:spPr>
        <p:txBody>
          <a:bodyPr anchor="t">
            <a:spAutoFit/>
          </a:bodyPr>
          <a:lstStyle/>
          <a:p>
            <a:pPr>
              <a:spcBef>
                <a:spcPct val="50000"/>
              </a:spcBef>
            </a:pPr>
            <a:r>
              <a:rPr lang="zh-CN" altLang="en-US" sz="2800" dirty="0">
                <a:solidFill>
                  <a:srgbClr val="FF0000"/>
                </a:solidFill>
                <a:latin typeface="Times New Roman" panose="02020603050405020304" pitchFamily="18" charset="0"/>
                <a:ea typeface="黑体" panose="02010609060101010101" pitchFamily="1" charset="-122"/>
              </a:rPr>
              <a:t>结论：</a:t>
            </a:r>
            <a:r>
              <a:rPr lang="zh-CN" altLang="en-US" sz="2800" dirty="0">
                <a:solidFill>
                  <a:srgbClr val="0000FF"/>
                </a:solidFill>
                <a:latin typeface="Times New Roman" panose="02020603050405020304" pitchFamily="18" charset="0"/>
                <a:ea typeface="宋体" panose="02010600030101010101" pitchFamily="2" charset="-122"/>
              </a:rPr>
              <a:t>所有生物膜</a:t>
            </a:r>
            <a:r>
              <a:rPr lang="zh-CN" altLang="en-US" sz="2800" dirty="0">
                <a:latin typeface="Times New Roman" panose="02020603050405020304" pitchFamily="18" charset="0"/>
                <a:ea typeface="宋体" panose="02010600030101010101" pitchFamily="2" charset="-122"/>
              </a:rPr>
              <a:t>都由厚约 </a:t>
            </a:r>
            <a:r>
              <a:rPr lang="en-US" altLang="zh-CN" sz="2800" dirty="0">
                <a:latin typeface="Times New Roman" panose="02020603050405020304" pitchFamily="18" charset="0"/>
                <a:ea typeface="宋体" panose="02010600030101010101" pitchFamily="2" charset="-122"/>
              </a:rPr>
              <a:t>3.5 nm</a:t>
            </a:r>
            <a:r>
              <a:rPr lang="zh-CN" altLang="en-US" sz="2800" dirty="0">
                <a:latin typeface="Times New Roman" panose="02020603050405020304" pitchFamily="18" charset="0"/>
                <a:ea typeface="宋体" panose="02010600030101010101" pitchFamily="2" charset="-122"/>
              </a:rPr>
              <a:t>的双层磷脂分子和内外表面厚约</a:t>
            </a:r>
            <a:r>
              <a:rPr lang="en-US" altLang="zh-CN" sz="2800" dirty="0">
                <a:latin typeface="Times New Roman" panose="02020603050405020304" pitchFamily="18" charset="0"/>
                <a:ea typeface="宋体" panose="02010600030101010101" pitchFamily="2" charset="-122"/>
              </a:rPr>
              <a:t>2 nm</a:t>
            </a:r>
            <a:r>
              <a:rPr lang="zh-CN" altLang="en-US" sz="2800" dirty="0">
                <a:latin typeface="Times New Roman" panose="02020603050405020304" pitchFamily="18" charset="0"/>
                <a:ea typeface="宋体" panose="02010600030101010101" pitchFamily="2" charset="-122"/>
              </a:rPr>
              <a:t>的蛋白质构成。</a:t>
            </a:r>
            <a:endParaRPr lang="zh-CN" altLang="en-US" sz="28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93260"/>
                                        </p:tgtEl>
                                        <p:attrNameLst>
                                          <p:attrName>style.visibility</p:attrName>
                                        </p:attrNameLst>
                                      </p:cBhvr>
                                      <p:to>
                                        <p:strVal val="visible"/>
                                      </p:to>
                                    </p:set>
                                    <p:anim calcmode="lin" valueType="num">
                                      <p:cBhvr additive="base">
                                        <p:cTn id="7" dur="500" fill="hold"/>
                                        <p:tgtEl>
                                          <p:spTgt spid="693260"/>
                                        </p:tgtEl>
                                        <p:attrNameLst>
                                          <p:attrName>ppt_x</p:attrName>
                                        </p:attrNameLst>
                                      </p:cBhvr>
                                      <p:tavLst>
                                        <p:tav tm="0">
                                          <p:val>
                                            <p:strVal val="#ppt_x"/>
                                          </p:val>
                                        </p:tav>
                                        <p:tav tm="100000">
                                          <p:val>
                                            <p:strVal val="#ppt_x"/>
                                          </p:val>
                                        </p:tav>
                                      </p:tavLst>
                                    </p:anim>
                                    <p:anim calcmode="lin" valueType="num">
                                      <p:cBhvr additive="base">
                                        <p:cTn id="8" dur="500" fill="hold"/>
                                        <p:tgtEl>
                                          <p:spTgt spid="6932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26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图片 18433" descr="P1000003"/>
          <p:cNvPicPr>
            <a:picLocks noChangeAspect="1"/>
          </p:cNvPicPr>
          <p:nvPr/>
        </p:nvPicPr>
        <p:blipFill>
          <a:blip r:embed="rId1"/>
          <a:stretch>
            <a:fillRect/>
          </a:stretch>
        </p:blipFill>
        <p:spPr>
          <a:xfrm>
            <a:off x="1698191" y="619918"/>
            <a:ext cx="5905500" cy="3297238"/>
          </a:xfrm>
          <a:prstGeom prst="rect">
            <a:avLst/>
          </a:prstGeom>
          <a:noFill/>
          <a:ln w="9525">
            <a:noFill/>
          </a:ln>
        </p:spPr>
      </p:pic>
      <p:sp>
        <p:nvSpPr>
          <p:cNvPr id="18434" name="矩形 18434"/>
          <p:cNvSpPr/>
          <p:nvPr/>
        </p:nvSpPr>
        <p:spPr>
          <a:xfrm>
            <a:off x="2768849" y="47171"/>
            <a:ext cx="4419600" cy="823913"/>
          </a:xfrm>
          <a:prstGeom prst="rect">
            <a:avLst/>
          </a:prstGeom>
          <a:noFill/>
          <a:ln w="9525">
            <a:noFill/>
          </a:ln>
        </p:spPr>
        <p:txBody>
          <a:bodyPr anchor="ctr">
            <a:spAutoFit/>
          </a:bodyPr>
          <a:lstStyle/>
          <a:p>
            <a:pPr>
              <a:lnSpc>
                <a:spcPct val="150000"/>
              </a:lnSpc>
            </a:pPr>
            <a:r>
              <a:rPr lang="zh-CN" altLang="en-US" sz="3200" dirty="0">
                <a:latin typeface="Arial" panose="020B0604020202020204" pitchFamily="34" charset="0"/>
                <a:ea typeface="仿宋_GB2312" pitchFamily="49" charset="-122"/>
              </a:rPr>
              <a:t>冰冻蚀刻电子显微法</a:t>
            </a:r>
            <a:endParaRPr lang="zh-CN" altLang="en-US" sz="3200" dirty="0">
              <a:latin typeface="黑体" panose="02010609060101010101" pitchFamily="1" charset="-122"/>
              <a:ea typeface="仿宋_GB2312" pitchFamily="49" charset="-122"/>
            </a:endParaRPr>
          </a:p>
        </p:txBody>
      </p:sp>
      <p:sp>
        <p:nvSpPr>
          <p:cNvPr id="18435" name="矩形 18435"/>
          <p:cNvSpPr/>
          <p:nvPr/>
        </p:nvSpPr>
        <p:spPr>
          <a:xfrm>
            <a:off x="0" y="1982788"/>
            <a:ext cx="9144000" cy="0"/>
          </a:xfrm>
          <a:prstGeom prst="rect">
            <a:avLst/>
          </a:prstGeom>
          <a:noFill/>
          <a:ln w="9525">
            <a:noFill/>
          </a:ln>
        </p:spPr>
        <p:txBody>
          <a:bodyPr anchor="t"/>
          <a:lstStyle/>
          <a:p>
            <a:endParaRPr lang="zh-CN" altLang="en-US">
              <a:latin typeface="Arial" panose="020B0604020202020204" pitchFamily="34" charset="0"/>
              <a:ea typeface="宋体" panose="02010600030101010101" pitchFamily="2" charset="-122"/>
            </a:endParaRPr>
          </a:p>
        </p:txBody>
      </p:sp>
      <p:sp>
        <p:nvSpPr>
          <p:cNvPr id="18437" name="矩形 18436"/>
          <p:cNvSpPr/>
          <p:nvPr/>
        </p:nvSpPr>
        <p:spPr>
          <a:xfrm>
            <a:off x="1371684" y="4495799"/>
            <a:ext cx="7695998" cy="553085"/>
          </a:xfrm>
          <a:prstGeom prst="rect">
            <a:avLst/>
          </a:prstGeom>
          <a:solidFill>
            <a:srgbClr val="CCFFFF"/>
          </a:solidFill>
          <a:ln w="9525">
            <a:noFill/>
          </a:ln>
        </p:spPr>
        <p:txBody>
          <a:bodyPr wrap="square" anchor="t">
            <a:spAutoFit/>
          </a:bodyPr>
          <a:lstStyle/>
          <a:p>
            <a:r>
              <a:rPr lang="zh-CN" altLang="en-US" sz="3000" dirty="0">
                <a:latin typeface="Times New Roman" panose="02020603050405020304" pitchFamily="18" charset="0"/>
                <a:ea typeface="仿宋_GB2312" pitchFamily="49" charset="-122"/>
              </a:rPr>
              <a:t>蛋白质</a:t>
            </a:r>
            <a:r>
              <a:rPr lang="zh-CN" altLang="en-US" sz="3000" dirty="0">
                <a:solidFill>
                  <a:srgbClr val="FF0000"/>
                </a:solidFill>
                <a:latin typeface="Times New Roman" panose="02020603050405020304" pitchFamily="18" charset="0"/>
                <a:ea typeface="仿宋_GB2312" pitchFamily="49" charset="-122"/>
              </a:rPr>
              <a:t>镶</a:t>
            </a:r>
            <a:r>
              <a:rPr lang="zh-CN" altLang="en-US" sz="3000" dirty="0">
                <a:solidFill>
                  <a:srgbClr val="FF0000"/>
                </a:solidFill>
                <a:latin typeface="Times New Roman" panose="02020603050405020304" pitchFamily="18" charset="0"/>
                <a:ea typeface="仿宋_GB2312" pitchFamily="49" charset="-122"/>
                <a:sym typeface="+mn-ea"/>
              </a:rPr>
              <a:t>、</a:t>
            </a:r>
            <a:r>
              <a:rPr lang="zh-CN" altLang="en-US" sz="3000" dirty="0">
                <a:solidFill>
                  <a:srgbClr val="FF0000"/>
                </a:solidFill>
                <a:latin typeface="Times New Roman" panose="02020603050405020304" pitchFamily="18" charset="0"/>
                <a:ea typeface="仿宋_GB2312" pitchFamily="49" charset="-122"/>
              </a:rPr>
              <a:t>嵌、贯穿</a:t>
            </a:r>
            <a:r>
              <a:rPr lang="zh-CN" altLang="en-US" sz="3000" dirty="0">
                <a:latin typeface="Times New Roman" panose="02020603050405020304" pitchFamily="18" charset="0"/>
                <a:ea typeface="仿宋_GB2312" pitchFamily="49" charset="-122"/>
              </a:rPr>
              <a:t>在磷脂双分子层中。</a:t>
            </a:r>
            <a:endParaRPr lang="zh-CN" altLang="en-US" sz="3000" dirty="0">
              <a:latin typeface="Times New Roman" panose="02020603050405020304" pitchFamily="18" charset="0"/>
              <a:ea typeface="仿宋_GB2312" pitchFamily="49" charset="-122"/>
            </a:endParaRPr>
          </a:p>
        </p:txBody>
      </p:sp>
      <p:sp>
        <p:nvSpPr>
          <p:cNvPr id="2" name="矩形 18437"/>
          <p:cNvSpPr/>
          <p:nvPr/>
        </p:nvSpPr>
        <p:spPr>
          <a:xfrm>
            <a:off x="210427" y="4481285"/>
            <a:ext cx="2322513" cy="519113"/>
          </a:xfrm>
          <a:prstGeom prst="rect">
            <a:avLst/>
          </a:prstGeom>
          <a:noFill/>
          <a:ln w="9525">
            <a:noFill/>
          </a:ln>
        </p:spPr>
        <p:txBody>
          <a:bodyPr anchor="t">
            <a:spAutoFit/>
          </a:bodyPr>
          <a:lstStyle/>
          <a:p>
            <a:r>
              <a:rPr lang="zh-CN" altLang="en-US" sz="2800" dirty="0">
                <a:solidFill>
                  <a:srgbClr val="FF0000"/>
                </a:solidFill>
                <a:latin typeface="仿宋_GB2312" pitchFamily="49" charset="-122"/>
                <a:ea typeface="仿宋_GB2312" pitchFamily="49" charset="-122"/>
              </a:rPr>
              <a:t>结论： </a:t>
            </a:r>
            <a:endParaRPr lang="zh-CN" altLang="en-US" sz="2800" dirty="0">
              <a:solidFill>
                <a:srgbClr val="FF0000"/>
              </a:solidFill>
              <a:latin typeface="仿宋_GB2312" pitchFamily="49" charset="-122"/>
              <a:ea typeface="仿宋_GB2312" pitchFamily="49" charset="-122"/>
            </a:endParaRPr>
          </a:p>
        </p:txBody>
      </p:sp>
      <p:sp>
        <p:nvSpPr>
          <p:cNvPr id="38919" name="Text Box 7"/>
          <p:cNvSpPr txBox="1"/>
          <p:nvPr/>
        </p:nvSpPr>
        <p:spPr>
          <a:xfrm>
            <a:off x="1375287" y="5105400"/>
            <a:ext cx="5616575" cy="519113"/>
          </a:xfrm>
          <a:prstGeom prst="rect">
            <a:avLst/>
          </a:prstGeom>
          <a:solidFill>
            <a:schemeClr val="bg1"/>
          </a:solidFill>
          <a:ln w="9525">
            <a:noFill/>
          </a:ln>
        </p:spPr>
        <p:txBody>
          <a:bodyPr anchor="t">
            <a:spAutoFit/>
          </a:bodyPr>
          <a:lstStyle/>
          <a:p>
            <a:pPr algn="ctr"/>
            <a:r>
              <a:rPr lang="zh-CN" altLang="en-US" sz="2800" dirty="0">
                <a:latin typeface="Times New Roman" panose="02020603050405020304" pitchFamily="18" charset="0"/>
                <a:ea typeface="黑体" panose="02010609060101010101" pitchFamily="1" charset="-122"/>
              </a:rPr>
              <a:t>蛋白质在膜中的分布是</a:t>
            </a:r>
            <a:r>
              <a:rPr lang="zh-CN" altLang="en-US" sz="2800" dirty="0">
                <a:solidFill>
                  <a:srgbClr val="CC3300"/>
                </a:solidFill>
                <a:latin typeface="Times New Roman" panose="02020603050405020304" pitchFamily="18" charset="0"/>
                <a:ea typeface="黑体" panose="02010609060101010101" pitchFamily="1" charset="-122"/>
              </a:rPr>
              <a:t>不对称</a:t>
            </a:r>
            <a:r>
              <a:rPr lang="zh-CN" altLang="en-US" sz="2800" dirty="0">
                <a:latin typeface="Times New Roman" panose="02020603050405020304" pitchFamily="18" charset="0"/>
                <a:ea typeface="黑体" panose="02010609060101010101" pitchFamily="1" charset="-122"/>
              </a:rPr>
              <a:t>的</a:t>
            </a:r>
            <a:endParaRPr lang="zh-CN" altLang="en-US" sz="2800" dirty="0">
              <a:latin typeface="Times New Roman" panose="02020603050405020304" pitchFamily="18" charset="0"/>
              <a:ea typeface="黑体" panose="02010609060101010101" pitchFamily="1" charset="-122"/>
            </a:endParaRPr>
          </a:p>
        </p:txBody>
      </p:sp>
      <p:sp>
        <p:nvSpPr>
          <p:cNvPr id="18441" name="矩形 18440"/>
          <p:cNvSpPr/>
          <p:nvPr/>
        </p:nvSpPr>
        <p:spPr>
          <a:xfrm>
            <a:off x="0" y="5905500"/>
            <a:ext cx="8001000" cy="1905000"/>
          </a:xfrm>
          <a:prstGeom prst="rect">
            <a:avLst/>
          </a:prstGeom>
          <a:noFill/>
          <a:ln w="9525">
            <a:noFill/>
          </a:ln>
        </p:spPr>
        <p:txBody>
          <a:bodyPr anchor="t"/>
          <a:lstStyle/>
          <a:p>
            <a:pPr marL="342900" indent="-342900">
              <a:lnSpc>
                <a:spcPct val="80000"/>
              </a:lnSpc>
              <a:spcBef>
                <a:spcPct val="20000"/>
              </a:spcBef>
              <a:buClr>
                <a:schemeClr val="folHlink"/>
              </a:buClr>
              <a:buSzPct val="85000"/>
              <a:buFont typeface="Wingdings 2" panose="05020102010507070707" pitchFamily="18" charset="2"/>
              <a:buChar char="¡"/>
            </a:pPr>
            <a:r>
              <a:rPr lang="zh-CN" altLang="en-US" sz="3200" dirty="0">
                <a:solidFill>
                  <a:srgbClr val="FF3300"/>
                </a:solidFill>
                <a:latin typeface="Arial" panose="020B0604020202020204" pitchFamily="34" charset="0"/>
                <a:ea typeface="宋体" panose="02010600030101010101" pitchFamily="2" charset="-122"/>
              </a:rPr>
              <a:t>膜蛋白：</a:t>
            </a:r>
            <a:r>
              <a:rPr lang="zh-CN" altLang="en-US" sz="3200" dirty="0">
                <a:latin typeface="Arial" panose="020B0604020202020204" pitchFamily="34" charset="0"/>
                <a:ea typeface="宋体" panose="02010600030101010101" pitchFamily="2" charset="-122"/>
              </a:rPr>
              <a:t> 全部或部分镶嵌在膜中的蛋白质</a:t>
            </a:r>
            <a:endParaRPr lang="zh-CN" altLang="en-US" sz="3200" dirty="0">
              <a:latin typeface="Arial" panose="020B0604020202020204" pitchFamily="34" charset="0"/>
              <a:ea typeface="宋体" panose="02010600030101010101" pitchFamily="2" charset="-122"/>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p:cTn id="7" dur="500" fill="hold"/>
                                        <p:tgtEl>
                                          <p:spTgt spid="18437"/>
                                        </p:tgtEl>
                                        <p:attrNameLst>
                                          <p:attrName>ppt_x</p:attrName>
                                        </p:attrNameLst>
                                      </p:cBhvr>
                                      <p:tavLst>
                                        <p:tav tm="0">
                                          <p:val>
                                            <p:strVal val="#ppt_x"/>
                                          </p:val>
                                        </p:tav>
                                        <p:tav tm="100000">
                                          <p:val>
                                            <p:strVal val="#ppt_x"/>
                                          </p:val>
                                        </p:tav>
                                      </p:tavLst>
                                    </p:anim>
                                    <p:anim calcmode="lin" valueType="num">
                                      <p:cBhvr>
                                        <p:cTn id="8" dur="500" fill="hold"/>
                                        <p:tgtEl>
                                          <p:spTgt spid="184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919"/>
                                        </p:tgtEl>
                                        <p:attrNameLst>
                                          <p:attrName>style.visibility</p:attrName>
                                        </p:attrNameLst>
                                      </p:cBhvr>
                                      <p:to>
                                        <p:strVal val="visible"/>
                                      </p:to>
                                    </p:set>
                                    <p:anim calcmode="lin" valueType="num">
                                      <p:cBhvr>
                                        <p:cTn id="13" dur="500" fill="hold"/>
                                        <p:tgtEl>
                                          <p:spTgt spid="38919"/>
                                        </p:tgtEl>
                                        <p:attrNameLst>
                                          <p:attrName>ppt_x</p:attrName>
                                        </p:attrNameLst>
                                      </p:cBhvr>
                                      <p:tavLst>
                                        <p:tav tm="0">
                                          <p:val>
                                            <p:strVal val="#ppt_x"/>
                                          </p:val>
                                        </p:tav>
                                        <p:tav tm="100000">
                                          <p:val>
                                            <p:strVal val="#ppt_x"/>
                                          </p:val>
                                        </p:tav>
                                      </p:tavLst>
                                    </p:anim>
                                    <p:anim calcmode="lin" valueType="num">
                                      <p:cBhvr>
                                        <p:cTn id="14" dur="500" fill="hold"/>
                                        <p:tgtEl>
                                          <p:spTgt spid="389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41"/>
                                        </p:tgtEl>
                                        <p:attrNameLst>
                                          <p:attrName>style.visibility</p:attrName>
                                        </p:attrNameLst>
                                      </p:cBhvr>
                                      <p:to>
                                        <p:strVal val="visible"/>
                                      </p:to>
                                    </p:set>
                                    <p:anim calcmode="lin" valueType="num">
                                      <p:cBhvr additive="base">
                                        <p:cTn id="19" dur="500" fill="hold"/>
                                        <p:tgtEl>
                                          <p:spTgt spid="18441"/>
                                        </p:tgtEl>
                                        <p:attrNameLst>
                                          <p:attrName>ppt_x</p:attrName>
                                        </p:attrNameLst>
                                      </p:cBhvr>
                                      <p:tavLst>
                                        <p:tav tm="0">
                                          <p:val>
                                            <p:strVal val="#ppt_x"/>
                                          </p:val>
                                        </p:tav>
                                        <p:tav tm="100000">
                                          <p:val>
                                            <p:strVal val="#ppt_x"/>
                                          </p:val>
                                        </p:tav>
                                      </p:tavLst>
                                    </p:anim>
                                    <p:anim calcmode="lin" valueType="num">
                                      <p:cBhvr additive="base">
                                        <p:cTn id="20" dur="500" fill="hold"/>
                                        <p:tgtEl>
                                          <p:spTgt spid="18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ldLvl="0" animBg="1"/>
      <p:bldP spid="38919" grpId="0" bldLvl="0" animBg="1"/>
      <p:bldP spid="184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矩形 700419"/>
          <p:cNvSpPr/>
          <p:nvPr/>
        </p:nvSpPr>
        <p:spPr>
          <a:xfrm>
            <a:off x="228600" y="203200"/>
            <a:ext cx="7620000" cy="519113"/>
          </a:xfrm>
          <a:prstGeom prst="rect">
            <a:avLst/>
          </a:prstGeom>
          <a:noFill/>
          <a:ln w="9525">
            <a:noFill/>
          </a:ln>
        </p:spPr>
        <p:txBody>
          <a:bodyPr anchor="t">
            <a:spAutoFit/>
          </a:bodyPr>
          <a:lstStyle/>
          <a:p>
            <a:r>
              <a:rPr lang="zh-CN" altLang="en-US" sz="2800" dirty="0" smtClean="0">
                <a:solidFill>
                  <a:srgbClr val="FF0000"/>
                </a:solidFill>
                <a:latin typeface="Times New Roman" panose="02020603050405020304" pitchFamily="18" charset="0"/>
                <a:ea typeface="黑体" panose="02010609060101010101" pitchFamily="1" charset="-122"/>
              </a:rPr>
              <a:t>资料</a:t>
            </a:r>
            <a:r>
              <a:rPr lang="en-US" altLang="zh-CN" sz="2800" dirty="0">
                <a:solidFill>
                  <a:srgbClr val="FF0000"/>
                </a:solidFill>
                <a:latin typeface="Times New Roman" panose="02020603050405020304" pitchFamily="18" charset="0"/>
                <a:ea typeface="黑体" panose="02010609060101010101" pitchFamily="1" charset="-122"/>
              </a:rPr>
              <a:t>4</a:t>
            </a:r>
            <a:r>
              <a:rPr lang="zh-CN" altLang="en-US" sz="2800" dirty="0" smtClean="0">
                <a:solidFill>
                  <a:srgbClr val="FF0000"/>
                </a:solidFill>
                <a:latin typeface="Times New Roman" panose="02020603050405020304" pitchFamily="18" charset="0"/>
                <a:ea typeface="黑体" panose="02010609060101010101" pitchFamily="1" charset="-122"/>
              </a:rPr>
              <a:t>：</a:t>
            </a:r>
            <a:r>
              <a:rPr lang="zh-CN" altLang="en-US" sz="2800" dirty="0">
                <a:solidFill>
                  <a:srgbClr val="FF0000"/>
                </a:solidFill>
                <a:latin typeface="Times New Roman" panose="02020603050405020304" pitchFamily="18" charset="0"/>
                <a:ea typeface="黑体" panose="02010609060101010101" pitchFamily="1" charset="-122"/>
              </a:rPr>
              <a:t>人</a:t>
            </a:r>
            <a:r>
              <a:rPr lang="en-US" altLang="zh-CN" sz="2800" dirty="0">
                <a:solidFill>
                  <a:srgbClr val="FF0000"/>
                </a:solidFill>
                <a:latin typeface="Times New Roman" panose="02020603050405020304" pitchFamily="18" charset="0"/>
                <a:ea typeface="黑体" panose="02010609060101010101" pitchFamily="1" charset="-122"/>
              </a:rPr>
              <a:t>-</a:t>
            </a:r>
            <a:r>
              <a:rPr lang="zh-CN" altLang="en-US" sz="2800" dirty="0">
                <a:solidFill>
                  <a:srgbClr val="FF0000"/>
                </a:solidFill>
                <a:latin typeface="Times New Roman" panose="02020603050405020304" pitchFamily="18" charset="0"/>
                <a:ea typeface="黑体" panose="02010609060101010101" pitchFamily="1" charset="-122"/>
              </a:rPr>
              <a:t>鼠细胞融合实验（免疫荧光标记法）</a:t>
            </a:r>
            <a:endParaRPr lang="zh-CN" altLang="en-US" sz="2800" dirty="0">
              <a:solidFill>
                <a:srgbClr val="FF0000"/>
              </a:solidFill>
              <a:latin typeface="Times New Roman" panose="02020603050405020304" pitchFamily="18" charset="0"/>
              <a:ea typeface="黑体" panose="02010609060101010101" pitchFamily="1" charset="-122"/>
            </a:endParaRPr>
          </a:p>
        </p:txBody>
      </p:sp>
      <p:grpSp>
        <p:nvGrpSpPr>
          <p:cNvPr id="700632" name="组合 700631"/>
          <p:cNvGrpSpPr/>
          <p:nvPr/>
        </p:nvGrpSpPr>
        <p:grpSpPr>
          <a:xfrm>
            <a:off x="1447800" y="2038350"/>
            <a:ext cx="4981575" cy="1701800"/>
            <a:chOff x="912" y="1380"/>
            <a:chExt cx="3138" cy="1072"/>
          </a:xfrm>
        </p:grpSpPr>
        <p:grpSp>
          <p:nvGrpSpPr>
            <p:cNvPr id="21507" name="Group 6"/>
            <p:cNvGrpSpPr/>
            <p:nvPr/>
          </p:nvGrpSpPr>
          <p:grpSpPr>
            <a:xfrm>
              <a:off x="3138" y="1425"/>
              <a:ext cx="912" cy="912"/>
              <a:chOff x="2832" y="1344"/>
              <a:chExt cx="912" cy="912"/>
            </a:xfrm>
          </p:grpSpPr>
          <p:sp>
            <p:nvSpPr>
              <p:cNvPr id="21508" name="Oval 7"/>
              <p:cNvSpPr/>
              <p:nvPr/>
            </p:nvSpPr>
            <p:spPr>
              <a:xfrm>
                <a:off x="2880" y="1392"/>
                <a:ext cx="861" cy="851"/>
              </a:xfrm>
              <a:prstGeom prst="ellipse">
                <a:avLst/>
              </a:prstGeom>
              <a:solidFill>
                <a:srgbClr val="FFCC66"/>
              </a:solidFill>
              <a:ln w="9525" cap="flat" cmpd="sng">
                <a:solidFill>
                  <a:srgbClr val="FFCC66"/>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09" name="Oval 8"/>
              <p:cNvSpPr/>
              <p:nvPr/>
            </p:nvSpPr>
            <p:spPr>
              <a:xfrm>
                <a:off x="3024" y="1440"/>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0" name="Oval 9"/>
              <p:cNvSpPr/>
              <p:nvPr/>
            </p:nvSpPr>
            <p:spPr>
              <a:xfrm>
                <a:off x="3120" y="1392"/>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pPr algn="ctr"/>
                <a:endParaRPr lang="zh-CN" altLang="zh-CN" sz="2400" b="0" dirty="0">
                  <a:latin typeface="Times New Roman" panose="02020603050405020304" pitchFamily="18" charset="0"/>
                  <a:ea typeface="宋体" panose="02010600030101010101" pitchFamily="2" charset="-122"/>
                </a:endParaRPr>
              </a:p>
            </p:txBody>
          </p:sp>
          <p:sp>
            <p:nvSpPr>
              <p:cNvPr id="21511" name="Oval 10"/>
              <p:cNvSpPr/>
              <p:nvPr/>
            </p:nvSpPr>
            <p:spPr>
              <a:xfrm>
                <a:off x="3312" y="1344"/>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2" name="Oval 11"/>
              <p:cNvSpPr/>
              <p:nvPr/>
            </p:nvSpPr>
            <p:spPr>
              <a:xfrm>
                <a:off x="3456" y="1392"/>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3" name="Oval 12"/>
              <p:cNvSpPr/>
              <p:nvPr/>
            </p:nvSpPr>
            <p:spPr>
              <a:xfrm>
                <a:off x="3570" y="1466"/>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4" name="Oval 13"/>
              <p:cNvSpPr/>
              <p:nvPr/>
            </p:nvSpPr>
            <p:spPr>
              <a:xfrm>
                <a:off x="2914" y="1547"/>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5" name="Oval 14"/>
              <p:cNvSpPr/>
              <p:nvPr/>
            </p:nvSpPr>
            <p:spPr>
              <a:xfrm>
                <a:off x="2873" y="1628"/>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6" name="Oval 15"/>
              <p:cNvSpPr/>
              <p:nvPr/>
            </p:nvSpPr>
            <p:spPr>
              <a:xfrm>
                <a:off x="3078" y="1547"/>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7" name="Oval 16"/>
              <p:cNvSpPr/>
              <p:nvPr/>
            </p:nvSpPr>
            <p:spPr>
              <a:xfrm>
                <a:off x="3312" y="1488"/>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8" name="Oval 17"/>
              <p:cNvSpPr/>
              <p:nvPr/>
            </p:nvSpPr>
            <p:spPr>
              <a:xfrm>
                <a:off x="3242" y="1587"/>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19" name="Oval 18"/>
              <p:cNvSpPr/>
              <p:nvPr/>
            </p:nvSpPr>
            <p:spPr>
              <a:xfrm>
                <a:off x="2996" y="1628"/>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0" name="Oval 19"/>
              <p:cNvSpPr/>
              <p:nvPr/>
            </p:nvSpPr>
            <p:spPr>
              <a:xfrm>
                <a:off x="3098" y="1678"/>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1" name="Oval 20"/>
              <p:cNvSpPr/>
              <p:nvPr/>
            </p:nvSpPr>
            <p:spPr>
              <a:xfrm>
                <a:off x="3375" y="1587"/>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2" name="Oval 21"/>
              <p:cNvSpPr/>
              <p:nvPr/>
            </p:nvSpPr>
            <p:spPr>
              <a:xfrm>
                <a:off x="3498" y="1526"/>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3" name="Oval 22"/>
              <p:cNvSpPr/>
              <p:nvPr/>
            </p:nvSpPr>
            <p:spPr>
              <a:xfrm>
                <a:off x="3488" y="1628"/>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4" name="Oval 23"/>
              <p:cNvSpPr/>
              <p:nvPr/>
            </p:nvSpPr>
            <p:spPr>
              <a:xfrm>
                <a:off x="3570" y="1709"/>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5" name="Oval 24"/>
              <p:cNvSpPr/>
              <p:nvPr/>
            </p:nvSpPr>
            <p:spPr>
              <a:xfrm>
                <a:off x="3652" y="1547"/>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6" name="Oval 25"/>
              <p:cNvSpPr/>
              <p:nvPr/>
            </p:nvSpPr>
            <p:spPr>
              <a:xfrm>
                <a:off x="3324" y="1668"/>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7" name="Oval 26"/>
              <p:cNvSpPr/>
              <p:nvPr/>
            </p:nvSpPr>
            <p:spPr>
              <a:xfrm>
                <a:off x="3683" y="1678"/>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8" name="Oval 27"/>
              <p:cNvSpPr/>
              <p:nvPr/>
            </p:nvSpPr>
            <p:spPr>
              <a:xfrm>
                <a:off x="3201" y="1749"/>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29" name="Oval 28"/>
              <p:cNvSpPr/>
              <p:nvPr/>
            </p:nvSpPr>
            <p:spPr>
              <a:xfrm>
                <a:off x="2832" y="1749"/>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0" name="Oval 29"/>
              <p:cNvSpPr/>
              <p:nvPr/>
            </p:nvSpPr>
            <p:spPr>
              <a:xfrm>
                <a:off x="2832" y="1871"/>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1" name="Oval 30"/>
              <p:cNvSpPr/>
              <p:nvPr/>
            </p:nvSpPr>
            <p:spPr>
              <a:xfrm>
                <a:off x="2914" y="1993"/>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2" name="Oval 31"/>
              <p:cNvSpPr/>
              <p:nvPr/>
            </p:nvSpPr>
            <p:spPr>
              <a:xfrm>
                <a:off x="3129" y="2043"/>
                <a:ext cx="62"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3" name="Oval 32"/>
              <p:cNvSpPr/>
              <p:nvPr/>
            </p:nvSpPr>
            <p:spPr>
              <a:xfrm>
                <a:off x="3324" y="2195"/>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4" name="Oval 33"/>
              <p:cNvSpPr/>
              <p:nvPr/>
            </p:nvSpPr>
            <p:spPr>
              <a:xfrm>
                <a:off x="2996" y="2114"/>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5" name="Oval 34"/>
              <p:cNvSpPr/>
              <p:nvPr/>
            </p:nvSpPr>
            <p:spPr>
              <a:xfrm>
                <a:off x="3119" y="1871"/>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6" name="Oval 35"/>
              <p:cNvSpPr/>
              <p:nvPr/>
            </p:nvSpPr>
            <p:spPr>
              <a:xfrm>
                <a:off x="3078" y="1790"/>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7" name="Oval 36"/>
              <p:cNvSpPr/>
              <p:nvPr/>
            </p:nvSpPr>
            <p:spPr>
              <a:xfrm>
                <a:off x="3201" y="1952"/>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8" name="Oval 37"/>
              <p:cNvSpPr/>
              <p:nvPr/>
            </p:nvSpPr>
            <p:spPr>
              <a:xfrm>
                <a:off x="3242" y="1830"/>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39" name="Oval 38"/>
              <p:cNvSpPr/>
              <p:nvPr/>
            </p:nvSpPr>
            <p:spPr>
              <a:xfrm>
                <a:off x="2955" y="1790"/>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0" name="Oval 39"/>
              <p:cNvSpPr/>
              <p:nvPr/>
            </p:nvSpPr>
            <p:spPr>
              <a:xfrm>
                <a:off x="3365" y="1790"/>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1" name="Oval 40"/>
              <p:cNvSpPr/>
              <p:nvPr/>
            </p:nvSpPr>
            <p:spPr>
              <a:xfrm>
                <a:off x="3344" y="1922"/>
                <a:ext cx="62"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2" name="Oval 41"/>
              <p:cNvSpPr/>
              <p:nvPr/>
            </p:nvSpPr>
            <p:spPr>
              <a:xfrm>
                <a:off x="3467" y="1739"/>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3" name="Oval 42"/>
              <p:cNvSpPr/>
              <p:nvPr/>
            </p:nvSpPr>
            <p:spPr>
              <a:xfrm>
                <a:off x="3456" y="2160"/>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4" name="Oval 43"/>
              <p:cNvSpPr/>
              <p:nvPr/>
            </p:nvSpPr>
            <p:spPr>
              <a:xfrm>
                <a:off x="3570" y="1830"/>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5" name="Oval 44"/>
              <p:cNvSpPr/>
              <p:nvPr/>
            </p:nvSpPr>
            <p:spPr>
              <a:xfrm>
                <a:off x="3683" y="1830"/>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6" name="Oval 45"/>
              <p:cNvSpPr/>
              <p:nvPr/>
            </p:nvSpPr>
            <p:spPr>
              <a:xfrm>
                <a:off x="3467" y="1922"/>
                <a:ext cx="62"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7" name="Oval 46"/>
              <p:cNvSpPr/>
              <p:nvPr/>
            </p:nvSpPr>
            <p:spPr>
              <a:xfrm>
                <a:off x="3488" y="2033"/>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8" name="Oval 47"/>
              <p:cNvSpPr/>
              <p:nvPr/>
            </p:nvSpPr>
            <p:spPr>
              <a:xfrm>
                <a:off x="3037" y="1952"/>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49" name="Oval 48"/>
              <p:cNvSpPr/>
              <p:nvPr/>
            </p:nvSpPr>
            <p:spPr>
              <a:xfrm>
                <a:off x="3160" y="2195"/>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50" name="Oval 49"/>
              <p:cNvSpPr/>
              <p:nvPr/>
            </p:nvSpPr>
            <p:spPr>
              <a:xfrm>
                <a:off x="3652" y="1952"/>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51" name="Oval 50"/>
              <p:cNvSpPr/>
              <p:nvPr/>
            </p:nvSpPr>
            <p:spPr>
              <a:xfrm>
                <a:off x="3242" y="2074"/>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52" name="Oval 51"/>
              <p:cNvSpPr/>
              <p:nvPr/>
            </p:nvSpPr>
            <p:spPr>
              <a:xfrm>
                <a:off x="3365" y="2074"/>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53" name="Oval 52"/>
              <p:cNvSpPr/>
              <p:nvPr/>
            </p:nvSpPr>
            <p:spPr>
              <a:xfrm>
                <a:off x="3600" y="2064"/>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54" name="Oval 53"/>
              <p:cNvSpPr/>
              <p:nvPr/>
            </p:nvSpPr>
            <p:spPr>
              <a:xfrm>
                <a:off x="3168" y="1488"/>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grpSp>
        <p:sp>
          <p:nvSpPr>
            <p:cNvPr id="21555" name="Line 54"/>
            <p:cNvSpPr/>
            <p:nvPr/>
          </p:nvSpPr>
          <p:spPr>
            <a:xfrm>
              <a:off x="2514" y="1953"/>
              <a:ext cx="528" cy="0"/>
            </a:xfrm>
            <a:prstGeom prst="line">
              <a:avLst/>
            </a:prstGeom>
            <a:ln w="57150" cap="flat" cmpd="sng">
              <a:solidFill>
                <a:srgbClr val="FF0000"/>
              </a:solidFill>
              <a:prstDash val="solid"/>
              <a:round/>
              <a:headEnd type="none" w="med" len="med"/>
              <a:tailEnd type="triangle" w="med" len="med"/>
            </a:ln>
          </p:spPr>
          <p:txBody>
            <a:bodyPr anchor="t"/>
            <a:lstStyle/>
            <a:p>
              <a:endParaRPr lang="zh-CN" altLang="en-US">
                <a:latin typeface="Arial" panose="020B0604020202020204" pitchFamily="34" charset="0"/>
                <a:ea typeface="宋体" panose="02010600030101010101" pitchFamily="2" charset="-122"/>
              </a:endParaRPr>
            </a:p>
          </p:txBody>
        </p:sp>
        <p:grpSp>
          <p:nvGrpSpPr>
            <p:cNvPr id="21556" name="组合 700630"/>
            <p:cNvGrpSpPr/>
            <p:nvPr/>
          </p:nvGrpSpPr>
          <p:grpSpPr>
            <a:xfrm>
              <a:off x="912" y="1380"/>
              <a:ext cx="1612" cy="1072"/>
              <a:chOff x="912" y="1380"/>
              <a:chExt cx="1612" cy="1072"/>
            </a:xfrm>
          </p:grpSpPr>
          <p:sp>
            <p:nvSpPr>
              <p:cNvPr id="21557" name="Text Box 3"/>
              <p:cNvSpPr txBox="1"/>
              <p:nvPr/>
            </p:nvSpPr>
            <p:spPr>
              <a:xfrm>
                <a:off x="1119" y="1680"/>
                <a:ext cx="609" cy="576"/>
              </a:xfrm>
              <a:prstGeom prst="rect">
                <a:avLst/>
              </a:prstGeom>
              <a:noFill/>
              <a:ln w="9525">
                <a:noFill/>
              </a:ln>
            </p:spPr>
            <p:txBody>
              <a:bodyPr anchor="t">
                <a:spAutoFit/>
              </a:bodyPr>
              <a:lstStyle/>
              <a:p>
                <a:pPr>
                  <a:spcBef>
                    <a:spcPct val="25000"/>
                  </a:spcBef>
                </a:pPr>
                <a:r>
                  <a:rPr lang="zh-CN" altLang="en-US" sz="2400" dirty="0">
                    <a:latin typeface="Times New Roman" panose="02020603050405020304" pitchFamily="18" charset="0"/>
                    <a:ea typeface="楷体_GB2312" pitchFamily="49" charset="-122"/>
                  </a:rPr>
                  <a:t>诱导</a:t>
                </a:r>
                <a:endParaRPr lang="zh-CN" altLang="en-US" sz="2400" dirty="0">
                  <a:latin typeface="Times New Roman" panose="02020603050405020304" pitchFamily="18" charset="0"/>
                  <a:ea typeface="楷体_GB2312" pitchFamily="49" charset="-122"/>
                </a:endParaRPr>
              </a:p>
              <a:p>
                <a:pPr>
                  <a:spcBef>
                    <a:spcPct val="25000"/>
                  </a:spcBef>
                </a:pPr>
                <a:r>
                  <a:rPr lang="zh-CN" altLang="en-US" sz="2400" dirty="0">
                    <a:latin typeface="Times New Roman" panose="02020603050405020304" pitchFamily="18" charset="0"/>
                    <a:ea typeface="楷体_GB2312" pitchFamily="49" charset="-122"/>
                  </a:rPr>
                  <a:t>融合</a:t>
                </a:r>
                <a:endParaRPr lang="zh-CN" altLang="en-US" sz="2400" dirty="0">
                  <a:latin typeface="Times New Roman" panose="02020603050405020304" pitchFamily="18" charset="0"/>
                  <a:ea typeface="楷体_GB2312" pitchFamily="49" charset="-122"/>
                </a:endParaRPr>
              </a:p>
            </p:txBody>
          </p:sp>
          <p:sp>
            <p:nvSpPr>
              <p:cNvPr id="21558" name="Line 4"/>
              <p:cNvSpPr/>
              <p:nvPr/>
            </p:nvSpPr>
            <p:spPr>
              <a:xfrm flipV="1">
                <a:off x="912" y="1963"/>
                <a:ext cx="873" cy="5"/>
              </a:xfrm>
              <a:prstGeom prst="line">
                <a:avLst/>
              </a:prstGeom>
              <a:ln w="57150" cap="flat" cmpd="sng">
                <a:solidFill>
                  <a:srgbClr val="FF0000"/>
                </a:solidFill>
                <a:prstDash val="solid"/>
                <a:round/>
                <a:headEnd type="none" w="med" len="med"/>
                <a:tailEnd type="triangle" w="med" len="med"/>
              </a:ln>
            </p:spPr>
            <p:txBody>
              <a:bodyPr anchor="t"/>
              <a:lstStyle/>
              <a:p>
                <a:endParaRPr lang="zh-CN" altLang="en-US">
                  <a:latin typeface="Arial" panose="020B0604020202020204" pitchFamily="34" charset="0"/>
                  <a:ea typeface="宋体" panose="02010600030101010101" pitchFamily="2" charset="-122"/>
                </a:endParaRPr>
              </a:p>
            </p:txBody>
          </p:sp>
          <p:grpSp>
            <p:nvGrpSpPr>
              <p:cNvPr id="21559" name="Group 55"/>
              <p:cNvGrpSpPr/>
              <p:nvPr/>
            </p:nvGrpSpPr>
            <p:grpSpPr>
              <a:xfrm>
                <a:off x="1834" y="1380"/>
                <a:ext cx="690" cy="1072"/>
                <a:chOff x="1488" y="1200"/>
                <a:chExt cx="690" cy="1072"/>
              </a:xfrm>
            </p:grpSpPr>
            <p:grpSp>
              <p:nvGrpSpPr>
                <p:cNvPr id="21560" name="Group 56"/>
                <p:cNvGrpSpPr/>
                <p:nvPr/>
              </p:nvGrpSpPr>
              <p:grpSpPr>
                <a:xfrm>
                  <a:off x="1488" y="1680"/>
                  <a:ext cx="690" cy="592"/>
                  <a:chOff x="2064" y="2928"/>
                  <a:chExt cx="690" cy="592"/>
                </a:xfrm>
              </p:grpSpPr>
              <p:sp>
                <p:nvSpPr>
                  <p:cNvPr id="21561" name="Oval 57"/>
                  <p:cNvSpPr/>
                  <p:nvPr/>
                </p:nvSpPr>
                <p:spPr>
                  <a:xfrm>
                    <a:off x="2112" y="2928"/>
                    <a:ext cx="624" cy="576"/>
                  </a:xfrm>
                  <a:prstGeom prst="ellipse">
                    <a:avLst/>
                  </a:prstGeom>
                  <a:solidFill>
                    <a:srgbClr val="FFCC66"/>
                  </a:solidFill>
                  <a:ln w="9525" cap="flat" cmpd="sng">
                    <a:solidFill>
                      <a:srgbClr val="FFCC66"/>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2" name="Oval 58"/>
                  <p:cNvSpPr/>
                  <p:nvPr/>
                </p:nvSpPr>
                <p:spPr>
                  <a:xfrm>
                    <a:off x="2064" y="316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3" name="Oval 59"/>
                  <p:cNvSpPr/>
                  <p:nvPr/>
                </p:nvSpPr>
                <p:spPr>
                  <a:xfrm>
                    <a:off x="2256" y="312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4" name="Oval 60"/>
                  <p:cNvSpPr/>
                  <p:nvPr/>
                </p:nvSpPr>
                <p:spPr>
                  <a:xfrm>
                    <a:off x="2592" y="312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5" name="Oval 61"/>
                  <p:cNvSpPr/>
                  <p:nvPr/>
                </p:nvSpPr>
                <p:spPr>
                  <a:xfrm>
                    <a:off x="2400" y="3312"/>
                    <a:ext cx="65"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6" name="Oval 62"/>
                  <p:cNvSpPr/>
                  <p:nvPr/>
                </p:nvSpPr>
                <p:spPr>
                  <a:xfrm>
                    <a:off x="2400" y="316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7" name="Oval 63"/>
                  <p:cNvSpPr/>
                  <p:nvPr/>
                </p:nvSpPr>
                <p:spPr>
                  <a:xfrm>
                    <a:off x="2352" y="345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8" name="Oval 64"/>
                  <p:cNvSpPr/>
                  <p:nvPr/>
                </p:nvSpPr>
                <p:spPr>
                  <a:xfrm>
                    <a:off x="2496" y="321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69" name="Oval 65"/>
                  <p:cNvSpPr/>
                  <p:nvPr/>
                </p:nvSpPr>
                <p:spPr>
                  <a:xfrm>
                    <a:off x="2276" y="328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0" name="Oval 66"/>
                  <p:cNvSpPr/>
                  <p:nvPr/>
                </p:nvSpPr>
                <p:spPr>
                  <a:xfrm>
                    <a:off x="2688" y="321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1" name="Oval 67"/>
                  <p:cNvSpPr/>
                  <p:nvPr/>
                </p:nvSpPr>
                <p:spPr>
                  <a:xfrm>
                    <a:off x="2544" y="3312"/>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2" name="Oval 68"/>
                  <p:cNvSpPr/>
                  <p:nvPr/>
                </p:nvSpPr>
                <p:spPr>
                  <a:xfrm>
                    <a:off x="2496" y="3024"/>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3" name="Oval 69"/>
                  <p:cNvSpPr/>
                  <p:nvPr/>
                </p:nvSpPr>
                <p:spPr>
                  <a:xfrm>
                    <a:off x="2375" y="3056"/>
                    <a:ext cx="65"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4" name="Oval 70"/>
                  <p:cNvSpPr/>
                  <p:nvPr/>
                </p:nvSpPr>
                <p:spPr>
                  <a:xfrm>
                    <a:off x="2688" y="3072"/>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5" name="Oval 71"/>
                  <p:cNvSpPr/>
                  <p:nvPr/>
                </p:nvSpPr>
                <p:spPr>
                  <a:xfrm>
                    <a:off x="2592" y="297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6" name="Oval 72"/>
                  <p:cNvSpPr/>
                  <p:nvPr/>
                </p:nvSpPr>
                <p:spPr>
                  <a:xfrm>
                    <a:off x="2640" y="336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7" name="Oval 73"/>
                  <p:cNvSpPr/>
                  <p:nvPr/>
                </p:nvSpPr>
                <p:spPr>
                  <a:xfrm>
                    <a:off x="2496" y="345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8" name="Oval 74"/>
                  <p:cNvSpPr/>
                  <p:nvPr/>
                </p:nvSpPr>
                <p:spPr>
                  <a:xfrm>
                    <a:off x="2208" y="340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79" name="Oval 75"/>
                  <p:cNvSpPr/>
                  <p:nvPr/>
                </p:nvSpPr>
                <p:spPr>
                  <a:xfrm>
                    <a:off x="2208" y="340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0" name="Oval 76"/>
                  <p:cNvSpPr/>
                  <p:nvPr/>
                </p:nvSpPr>
                <p:spPr>
                  <a:xfrm>
                    <a:off x="2112" y="3264"/>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1" name="Oval 77"/>
                  <p:cNvSpPr/>
                  <p:nvPr/>
                </p:nvSpPr>
                <p:spPr>
                  <a:xfrm>
                    <a:off x="2112" y="3072"/>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2" name="Oval 78"/>
                  <p:cNvSpPr/>
                  <p:nvPr/>
                </p:nvSpPr>
                <p:spPr>
                  <a:xfrm>
                    <a:off x="2208" y="297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3" name="Oval 79"/>
                  <p:cNvSpPr/>
                  <p:nvPr/>
                </p:nvSpPr>
                <p:spPr>
                  <a:xfrm>
                    <a:off x="2352" y="292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4" name="Oval 80"/>
                  <p:cNvSpPr/>
                  <p:nvPr/>
                </p:nvSpPr>
                <p:spPr>
                  <a:xfrm>
                    <a:off x="2496" y="292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grpSp>
            <p:sp>
              <p:nvSpPr>
                <p:cNvPr id="21585" name="Oval 81"/>
                <p:cNvSpPr/>
                <p:nvPr/>
              </p:nvSpPr>
              <p:spPr>
                <a:xfrm>
                  <a:off x="1536" y="1200"/>
                  <a:ext cx="624" cy="576"/>
                </a:xfrm>
                <a:prstGeom prst="ellipse">
                  <a:avLst/>
                </a:prstGeom>
                <a:solidFill>
                  <a:srgbClr val="FFCC66"/>
                </a:solidFill>
                <a:ln w="9525" cap="flat" cmpd="sng">
                  <a:solidFill>
                    <a:srgbClr val="FFCC66"/>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6" name="Oval 82"/>
                <p:cNvSpPr/>
                <p:nvPr/>
              </p:nvSpPr>
              <p:spPr>
                <a:xfrm>
                  <a:off x="1488" y="1440"/>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7" name="Oval 83"/>
                <p:cNvSpPr/>
                <p:nvPr/>
              </p:nvSpPr>
              <p:spPr>
                <a:xfrm>
                  <a:off x="1680" y="139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8" name="Oval 84"/>
                <p:cNvSpPr/>
                <p:nvPr/>
              </p:nvSpPr>
              <p:spPr>
                <a:xfrm>
                  <a:off x="2016" y="139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89" name="Oval 85"/>
                <p:cNvSpPr/>
                <p:nvPr/>
              </p:nvSpPr>
              <p:spPr>
                <a:xfrm>
                  <a:off x="1824" y="1584"/>
                  <a:ext cx="65"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0" name="Oval 86"/>
                <p:cNvSpPr/>
                <p:nvPr/>
              </p:nvSpPr>
              <p:spPr>
                <a:xfrm>
                  <a:off x="1824" y="1440"/>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1" name="Oval 87"/>
                <p:cNvSpPr/>
                <p:nvPr/>
              </p:nvSpPr>
              <p:spPr>
                <a:xfrm>
                  <a:off x="1920" y="148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2" name="Oval 88"/>
                <p:cNvSpPr/>
                <p:nvPr/>
              </p:nvSpPr>
              <p:spPr>
                <a:xfrm>
                  <a:off x="1700" y="155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3" name="Oval 89"/>
                <p:cNvSpPr/>
                <p:nvPr/>
              </p:nvSpPr>
              <p:spPr>
                <a:xfrm>
                  <a:off x="2112" y="148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4" name="Oval 90"/>
                <p:cNvSpPr/>
                <p:nvPr/>
              </p:nvSpPr>
              <p:spPr>
                <a:xfrm>
                  <a:off x="1968" y="158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5" name="Oval 91"/>
                <p:cNvSpPr/>
                <p:nvPr/>
              </p:nvSpPr>
              <p:spPr>
                <a:xfrm>
                  <a:off x="1920" y="1296"/>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6" name="Oval 92"/>
                <p:cNvSpPr/>
                <p:nvPr/>
              </p:nvSpPr>
              <p:spPr>
                <a:xfrm>
                  <a:off x="1799" y="1328"/>
                  <a:ext cx="65"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7" name="Oval 93"/>
                <p:cNvSpPr/>
                <p:nvPr/>
              </p:nvSpPr>
              <p:spPr>
                <a:xfrm>
                  <a:off x="2112" y="134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8" name="Oval 94"/>
                <p:cNvSpPr/>
                <p:nvPr/>
              </p:nvSpPr>
              <p:spPr>
                <a:xfrm>
                  <a:off x="2016" y="124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599" name="Oval 95"/>
                <p:cNvSpPr/>
                <p:nvPr/>
              </p:nvSpPr>
              <p:spPr>
                <a:xfrm>
                  <a:off x="2064" y="163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0" name="Oval 96"/>
                <p:cNvSpPr/>
                <p:nvPr/>
              </p:nvSpPr>
              <p:spPr>
                <a:xfrm>
                  <a:off x="1920" y="1680"/>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1" name="Oval 97"/>
                <p:cNvSpPr/>
                <p:nvPr/>
              </p:nvSpPr>
              <p:spPr>
                <a:xfrm>
                  <a:off x="1584" y="163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2" name="Oval 98"/>
                <p:cNvSpPr/>
                <p:nvPr/>
              </p:nvSpPr>
              <p:spPr>
                <a:xfrm>
                  <a:off x="1536" y="1536"/>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3" name="Oval 99"/>
                <p:cNvSpPr/>
                <p:nvPr/>
              </p:nvSpPr>
              <p:spPr>
                <a:xfrm>
                  <a:off x="1536" y="134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4" name="Oval 100"/>
                <p:cNvSpPr/>
                <p:nvPr/>
              </p:nvSpPr>
              <p:spPr>
                <a:xfrm>
                  <a:off x="1632" y="124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5" name="Oval 101"/>
                <p:cNvSpPr/>
                <p:nvPr/>
              </p:nvSpPr>
              <p:spPr>
                <a:xfrm>
                  <a:off x="1776" y="1200"/>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6" name="Oval 102"/>
                <p:cNvSpPr/>
                <p:nvPr/>
              </p:nvSpPr>
              <p:spPr>
                <a:xfrm>
                  <a:off x="1920" y="1200"/>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07" name="Oval 103"/>
                <p:cNvSpPr/>
                <p:nvPr/>
              </p:nvSpPr>
              <p:spPr>
                <a:xfrm>
                  <a:off x="1776" y="1680"/>
                  <a:ext cx="65"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grpSp>
        </p:grpSp>
      </p:grpSp>
      <p:grpSp>
        <p:nvGrpSpPr>
          <p:cNvPr id="7" name="Group 104"/>
          <p:cNvGrpSpPr/>
          <p:nvPr/>
        </p:nvGrpSpPr>
        <p:grpSpPr>
          <a:xfrm>
            <a:off x="7620000" y="2079625"/>
            <a:ext cx="1447800" cy="1447800"/>
            <a:chOff x="4608" y="1392"/>
            <a:chExt cx="912" cy="912"/>
          </a:xfrm>
        </p:grpSpPr>
        <p:sp>
          <p:nvSpPr>
            <p:cNvPr id="21609" name="Oval 105"/>
            <p:cNvSpPr/>
            <p:nvPr/>
          </p:nvSpPr>
          <p:spPr>
            <a:xfrm>
              <a:off x="4656" y="1440"/>
              <a:ext cx="861" cy="851"/>
            </a:xfrm>
            <a:prstGeom prst="ellipse">
              <a:avLst/>
            </a:prstGeom>
            <a:solidFill>
              <a:srgbClr val="FFCC66"/>
            </a:solidFill>
            <a:ln w="9525" cap="flat" cmpd="sng">
              <a:solidFill>
                <a:srgbClr val="FFCC66"/>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0" name="Oval 106"/>
            <p:cNvSpPr/>
            <p:nvPr/>
          </p:nvSpPr>
          <p:spPr>
            <a:xfrm>
              <a:off x="4854" y="1433"/>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1" name="Oval 107"/>
            <p:cNvSpPr/>
            <p:nvPr/>
          </p:nvSpPr>
          <p:spPr>
            <a:xfrm>
              <a:off x="4977" y="1392"/>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2" name="Oval 108"/>
            <p:cNvSpPr/>
            <p:nvPr/>
          </p:nvSpPr>
          <p:spPr>
            <a:xfrm>
              <a:off x="5141" y="1392"/>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3" name="Oval 109"/>
            <p:cNvSpPr/>
            <p:nvPr/>
          </p:nvSpPr>
          <p:spPr>
            <a:xfrm>
              <a:off x="5264" y="1433"/>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4" name="Oval 110"/>
            <p:cNvSpPr/>
            <p:nvPr/>
          </p:nvSpPr>
          <p:spPr>
            <a:xfrm>
              <a:off x="5346" y="1514"/>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5" name="Oval 111"/>
            <p:cNvSpPr/>
            <p:nvPr/>
          </p:nvSpPr>
          <p:spPr>
            <a:xfrm>
              <a:off x="4772" y="1514"/>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6" name="Oval 112"/>
            <p:cNvSpPr/>
            <p:nvPr/>
          </p:nvSpPr>
          <p:spPr>
            <a:xfrm>
              <a:off x="4690" y="1595"/>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7" name="Oval 113"/>
            <p:cNvSpPr/>
            <p:nvPr/>
          </p:nvSpPr>
          <p:spPr>
            <a:xfrm>
              <a:off x="4649" y="1676"/>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8" name="Oval 114"/>
            <p:cNvSpPr/>
            <p:nvPr/>
          </p:nvSpPr>
          <p:spPr>
            <a:xfrm>
              <a:off x="4854" y="1595"/>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19" name="Oval 115"/>
            <p:cNvSpPr/>
            <p:nvPr/>
          </p:nvSpPr>
          <p:spPr>
            <a:xfrm>
              <a:off x="5018" y="1514"/>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0" name="Oval 116"/>
            <p:cNvSpPr/>
            <p:nvPr/>
          </p:nvSpPr>
          <p:spPr>
            <a:xfrm>
              <a:off x="5141" y="1514"/>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1" name="Oval 117"/>
            <p:cNvSpPr/>
            <p:nvPr/>
          </p:nvSpPr>
          <p:spPr>
            <a:xfrm>
              <a:off x="5018" y="1635"/>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2" name="Oval 118"/>
            <p:cNvSpPr/>
            <p:nvPr/>
          </p:nvSpPr>
          <p:spPr>
            <a:xfrm>
              <a:off x="4772" y="1676"/>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3" name="Oval 119"/>
            <p:cNvSpPr/>
            <p:nvPr/>
          </p:nvSpPr>
          <p:spPr>
            <a:xfrm>
              <a:off x="4874" y="1726"/>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4" name="Oval 120"/>
            <p:cNvSpPr/>
            <p:nvPr/>
          </p:nvSpPr>
          <p:spPr>
            <a:xfrm>
              <a:off x="5151" y="1635"/>
              <a:ext cx="62"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5" name="Oval 121"/>
            <p:cNvSpPr/>
            <p:nvPr/>
          </p:nvSpPr>
          <p:spPr>
            <a:xfrm>
              <a:off x="5274" y="1574"/>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6" name="Oval 122"/>
            <p:cNvSpPr/>
            <p:nvPr/>
          </p:nvSpPr>
          <p:spPr>
            <a:xfrm>
              <a:off x="5264" y="1676"/>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7" name="Oval 123"/>
            <p:cNvSpPr/>
            <p:nvPr/>
          </p:nvSpPr>
          <p:spPr>
            <a:xfrm>
              <a:off x="5346" y="1757"/>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8" name="Oval 124"/>
            <p:cNvSpPr/>
            <p:nvPr/>
          </p:nvSpPr>
          <p:spPr>
            <a:xfrm>
              <a:off x="5428" y="1595"/>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29" name="Oval 125"/>
            <p:cNvSpPr/>
            <p:nvPr/>
          </p:nvSpPr>
          <p:spPr>
            <a:xfrm>
              <a:off x="5100" y="1716"/>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0" name="Oval 126"/>
            <p:cNvSpPr/>
            <p:nvPr/>
          </p:nvSpPr>
          <p:spPr>
            <a:xfrm>
              <a:off x="5459" y="1726"/>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1" name="Oval 127"/>
            <p:cNvSpPr/>
            <p:nvPr/>
          </p:nvSpPr>
          <p:spPr>
            <a:xfrm>
              <a:off x="4977" y="1797"/>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2" name="Oval 128"/>
            <p:cNvSpPr/>
            <p:nvPr/>
          </p:nvSpPr>
          <p:spPr>
            <a:xfrm>
              <a:off x="4608" y="1797"/>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3" name="Oval 129"/>
            <p:cNvSpPr/>
            <p:nvPr/>
          </p:nvSpPr>
          <p:spPr>
            <a:xfrm>
              <a:off x="4608" y="1919"/>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4" name="Oval 130"/>
            <p:cNvSpPr/>
            <p:nvPr/>
          </p:nvSpPr>
          <p:spPr>
            <a:xfrm>
              <a:off x="4690" y="2041"/>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5" name="Oval 131"/>
            <p:cNvSpPr/>
            <p:nvPr/>
          </p:nvSpPr>
          <p:spPr>
            <a:xfrm>
              <a:off x="4905" y="2091"/>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6" name="Oval 132"/>
            <p:cNvSpPr/>
            <p:nvPr/>
          </p:nvSpPr>
          <p:spPr>
            <a:xfrm>
              <a:off x="5100" y="2243"/>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7" name="Oval 133"/>
            <p:cNvSpPr/>
            <p:nvPr/>
          </p:nvSpPr>
          <p:spPr>
            <a:xfrm>
              <a:off x="4772" y="2162"/>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8" name="Oval 134"/>
            <p:cNvSpPr/>
            <p:nvPr/>
          </p:nvSpPr>
          <p:spPr>
            <a:xfrm>
              <a:off x="4895" y="1919"/>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39" name="Oval 135"/>
            <p:cNvSpPr/>
            <p:nvPr/>
          </p:nvSpPr>
          <p:spPr>
            <a:xfrm>
              <a:off x="4854" y="1838"/>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0" name="Oval 136"/>
            <p:cNvSpPr/>
            <p:nvPr/>
          </p:nvSpPr>
          <p:spPr>
            <a:xfrm>
              <a:off x="4977" y="2000"/>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1" name="Oval 137"/>
            <p:cNvSpPr/>
            <p:nvPr/>
          </p:nvSpPr>
          <p:spPr>
            <a:xfrm>
              <a:off x="5018" y="1878"/>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2" name="Oval 138"/>
            <p:cNvSpPr/>
            <p:nvPr/>
          </p:nvSpPr>
          <p:spPr>
            <a:xfrm>
              <a:off x="4731" y="1838"/>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3" name="Oval 139"/>
            <p:cNvSpPr/>
            <p:nvPr/>
          </p:nvSpPr>
          <p:spPr>
            <a:xfrm>
              <a:off x="5141" y="1838"/>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4" name="Oval 140"/>
            <p:cNvSpPr/>
            <p:nvPr/>
          </p:nvSpPr>
          <p:spPr>
            <a:xfrm>
              <a:off x="5120" y="1970"/>
              <a:ext cx="62"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5" name="Oval 141"/>
            <p:cNvSpPr/>
            <p:nvPr/>
          </p:nvSpPr>
          <p:spPr>
            <a:xfrm>
              <a:off x="5243" y="1787"/>
              <a:ext cx="62"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6" name="Oval 142"/>
            <p:cNvSpPr/>
            <p:nvPr/>
          </p:nvSpPr>
          <p:spPr>
            <a:xfrm>
              <a:off x="5232" y="2208"/>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7" name="Oval 143"/>
            <p:cNvSpPr/>
            <p:nvPr/>
          </p:nvSpPr>
          <p:spPr>
            <a:xfrm>
              <a:off x="5346" y="1878"/>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8" name="Oval 144"/>
            <p:cNvSpPr/>
            <p:nvPr/>
          </p:nvSpPr>
          <p:spPr>
            <a:xfrm>
              <a:off x="5459" y="1878"/>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49" name="Oval 145"/>
            <p:cNvSpPr/>
            <p:nvPr/>
          </p:nvSpPr>
          <p:spPr>
            <a:xfrm>
              <a:off x="5243" y="1970"/>
              <a:ext cx="62"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0" name="Oval 146"/>
            <p:cNvSpPr/>
            <p:nvPr/>
          </p:nvSpPr>
          <p:spPr>
            <a:xfrm>
              <a:off x="5264" y="2081"/>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1" name="Oval 147"/>
            <p:cNvSpPr/>
            <p:nvPr/>
          </p:nvSpPr>
          <p:spPr>
            <a:xfrm>
              <a:off x="4813" y="2000"/>
              <a:ext cx="61" cy="61"/>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2" name="Oval 148"/>
            <p:cNvSpPr/>
            <p:nvPr/>
          </p:nvSpPr>
          <p:spPr>
            <a:xfrm>
              <a:off x="4936" y="2243"/>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3" name="Oval 149"/>
            <p:cNvSpPr/>
            <p:nvPr/>
          </p:nvSpPr>
          <p:spPr>
            <a:xfrm>
              <a:off x="5428" y="2000"/>
              <a:ext cx="61" cy="61"/>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4" name="Oval 150"/>
            <p:cNvSpPr/>
            <p:nvPr/>
          </p:nvSpPr>
          <p:spPr>
            <a:xfrm>
              <a:off x="5018" y="2122"/>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5" name="Oval 151"/>
            <p:cNvSpPr/>
            <p:nvPr/>
          </p:nvSpPr>
          <p:spPr>
            <a:xfrm>
              <a:off x="5141" y="2122"/>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6" name="Oval 152"/>
            <p:cNvSpPr/>
            <p:nvPr/>
          </p:nvSpPr>
          <p:spPr>
            <a:xfrm>
              <a:off x="5376" y="2112"/>
              <a:ext cx="61" cy="60"/>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57" name="Oval 153"/>
            <p:cNvSpPr/>
            <p:nvPr/>
          </p:nvSpPr>
          <p:spPr>
            <a:xfrm>
              <a:off x="4895" y="1514"/>
              <a:ext cx="61" cy="60"/>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grpSp>
      <p:grpSp>
        <p:nvGrpSpPr>
          <p:cNvPr id="21658" name="组合 700629"/>
          <p:cNvGrpSpPr/>
          <p:nvPr/>
        </p:nvGrpSpPr>
        <p:grpSpPr>
          <a:xfrm>
            <a:off x="152400" y="762000"/>
            <a:ext cx="2667000" cy="4343400"/>
            <a:chOff x="96" y="576"/>
            <a:chExt cx="1680" cy="2736"/>
          </a:xfrm>
        </p:grpSpPr>
        <p:grpSp>
          <p:nvGrpSpPr>
            <p:cNvPr id="21659" name="Group 156"/>
            <p:cNvGrpSpPr/>
            <p:nvPr/>
          </p:nvGrpSpPr>
          <p:grpSpPr>
            <a:xfrm>
              <a:off x="908" y="926"/>
              <a:ext cx="672" cy="624"/>
              <a:chOff x="192" y="624"/>
              <a:chExt cx="690" cy="592"/>
            </a:xfrm>
          </p:grpSpPr>
          <p:sp>
            <p:nvSpPr>
              <p:cNvPr id="21660" name="Oval 157"/>
              <p:cNvSpPr/>
              <p:nvPr/>
            </p:nvSpPr>
            <p:spPr>
              <a:xfrm>
                <a:off x="240" y="624"/>
                <a:ext cx="624" cy="576"/>
              </a:xfrm>
              <a:prstGeom prst="ellipse">
                <a:avLst/>
              </a:prstGeom>
              <a:solidFill>
                <a:srgbClr val="FFCC66"/>
              </a:solidFill>
              <a:ln w="9525" cap="flat" cmpd="sng">
                <a:solidFill>
                  <a:srgbClr val="FFCC66"/>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1" name="Oval 158"/>
              <p:cNvSpPr/>
              <p:nvPr/>
            </p:nvSpPr>
            <p:spPr>
              <a:xfrm>
                <a:off x="192" y="86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2" name="Oval 159"/>
              <p:cNvSpPr/>
              <p:nvPr/>
            </p:nvSpPr>
            <p:spPr>
              <a:xfrm>
                <a:off x="384" y="816"/>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3" name="Oval 160"/>
              <p:cNvSpPr/>
              <p:nvPr/>
            </p:nvSpPr>
            <p:spPr>
              <a:xfrm>
                <a:off x="720" y="816"/>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4" name="Oval 161"/>
              <p:cNvSpPr/>
              <p:nvPr/>
            </p:nvSpPr>
            <p:spPr>
              <a:xfrm>
                <a:off x="528" y="1008"/>
                <a:ext cx="65"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5" name="Oval 162"/>
              <p:cNvSpPr/>
              <p:nvPr/>
            </p:nvSpPr>
            <p:spPr>
              <a:xfrm>
                <a:off x="528" y="86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6" name="Oval 163"/>
              <p:cNvSpPr/>
              <p:nvPr/>
            </p:nvSpPr>
            <p:spPr>
              <a:xfrm>
                <a:off x="480" y="115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7" name="Oval 164"/>
              <p:cNvSpPr/>
              <p:nvPr/>
            </p:nvSpPr>
            <p:spPr>
              <a:xfrm>
                <a:off x="624" y="91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8" name="Oval 165"/>
              <p:cNvSpPr/>
              <p:nvPr/>
            </p:nvSpPr>
            <p:spPr>
              <a:xfrm>
                <a:off x="404" y="976"/>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69" name="Oval 166"/>
              <p:cNvSpPr/>
              <p:nvPr/>
            </p:nvSpPr>
            <p:spPr>
              <a:xfrm>
                <a:off x="816" y="91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0" name="Oval 167"/>
              <p:cNvSpPr/>
              <p:nvPr/>
            </p:nvSpPr>
            <p:spPr>
              <a:xfrm>
                <a:off x="672" y="100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1" name="Oval 168"/>
              <p:cNvSpPr/>
              <p:nvPr/>
            </p:nvSpPr>
            <p:spPr>
              <a:xfrm>
                <a:off x="624" y="720"/>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2" name="Oval 169"/>
              <p:cNvSpPr/>
              <p:nvPr/>
            </p:nvSpPr>
            <p:spPr>
              <a:xfrm>
                <a:off x="503" y="752"/>
                <a:ext cx="65"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3" name="Oval 170"/>
              <p:cNvSpPr/>
              <p:nvPr/>
            </p:nvSpPr>
            <p:spPr>
              <a:xfrm>
                <a:off x="816" y="76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4" name="Oval 171"/>
              <p:cNvSpPr/>
              <p:nvPr/>
            </p:nvSpPr>
            <p:spPr>
              <a:xfrm>
                <a:off x="720" y="67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5" name="Oval 172"/>
              <p:cNvSpPr/>
              <p:nvPr/>
            </p:nvSpPr>
            <p:spPr>
              <a:xfrm>
                <a:off x="768" y="1056"/>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6" name="Oval 173"/>
              <p:cNvSpPr/>
              <p:nvPr/>
            </p:nvSpPr>
            <p:spPr>
              <a:xfrm>
                <a:off x="624" y="115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7" name="Oval 174"/>
              <p:cNvSpPr/>
              <p:nvPr/>
            </p:nvSpPr>
            <p:spPr>
              <a:xfrm>
                <a:off x="336" y="110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8" name="Oval 175"/>
              <p:cNvSpPr/>
              <p:nvPr/>
            </p:nvSpPr>
            <p:spPr>
              <a:xfrm>
                <a:off x="336" y="110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79" name="Oval 176"/>
              <p:cNvSpPr/>
              <p:nvPr/>
            </p:nvSpPr>
            <p:spPr>
              <a:xfrm>
                <a:off x="240" y="960"/>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80" name="Oval 177"/>
              <p:cNvSpPr/>
              <p:nvPr/>
            </p:nvSpPr>
            <p:spPr>
              <a:xfrm>
                <a:off x="240" y="76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81" name="Oval 178"/>
              <p:cNvSpPr/>
              <p:nvPr/>
            </p:nvSpPr>
            <p:spPr>
              <a:xfrm>
                <a:off x="336" y="672"/>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82" name="Oval 179"/>
              <p:cNvSpPr/>
              <p:nvPr/>
            </p:nvSpPr>
            <p:spPr>
              <a:xfrm>
                <a:off x="480" y="62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83" name="Oval 180"/>
              <p:cNvSpPr/>
              <p:nvPr/>
            </p:nvSpPr>
            <p:spPr>
              <a:xfrm>
                <a:off x="624" y="624"/>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grpSp>
        <p:sp>
          <p:nvSpPr>
            <p:cNvPr id="21684" name="Text Box 181"/>
            <p:cNvSpPr txBox="1"/>
            <p:nvPr/>
          </p:nvSpPr>
          <p:spPr>
            <a:xfrm>
              <a:off x="937" y="576"/>
              <a:ext cx="839" cy="288"/>
            </a:xfrm>
            <a:prstGeom prst="rect">
              <a:avLst/>
            </a:prstGeom>
            <a:noFill/>
            <a:ln w="9525">
              <a:noFill/>
            </a:ln>
          </p:spPr>
          <p:txBody>
            <a:bodyPr anchor="t">
              <a:spAutoFit/>
            </a:bodyPr>
            <a:lstStyle/>
            <a:p>
              <a:pPr>
                <a:spcBef>
                  <a:spcPct val="50000"/>
                </a:spcBef>
              </a:pPr>
              <a:r>
                <a:rPr lang="zh-CN" altLang="en-US" sz="2400" dirty="0">
                  <a:solidFill>
                    <a:srgbClr val="0000FF"/>
                  </a:solidFill>
                  <a:latin typeface="Times New Roman" panose="02020603050405020304" pitchFamily="18" charset="0"/>
                  <a:ea typeface="楷体_GB2312" pitchFamily="49" charset="-122"/>
                </a:rPr>
                <a:t>人细胞</a:t>
              </a:r>
              <a:endParaRPr lang="zh-CN" altLang="en-US" sz="2400" dirty="0">
                <a:solidFill>
                  <a:srgbClr val="0000FF"/>
                </a:solidFill>
                <a:latin typeface="Times New Roman" panose="02020603050405020304" pitchFamily="18" charset="0"/>
                <a:ea typeface="楷体_GB2312" pitchFamily="49" charset="-122"/>
              </a:endParaRPr>
            </a:p>
          </p:txBody>
        </p:sp>
        <p:grpSp>
          <p:nvGrpSpPr>
            <p:cNvPr id="21685" name="Group 183"/>
            <p:cNvGrpSpPr/>
            <p:nvPr/>
          </p:nvGrpSpPr>
          <p:grpSpPr>
            <a:xfrm>
              <a:off x="720" y="2366"/>
              <a:ext cx="672" cy="624"/>
              <a:chOff x="2064" y="2928"/>
              <a:chExt cx="690" cy="592"/>
            </a:xfrm>
          </p:grpSpPr>
          <p:sp>
            <p:nvSpPr>
              <p:cNvPr id="21686" name="Oval 184"/>
              <p:cNvSpPr/>
              <p:nvPr/>
            </p:nvSpPr>
            <p:spPr>
              <a:xfrm>
                <a:off x="2112" y="2928"/>
                <a:ext cx="624" cy="576"/>
              </a:xfrm>
              <a:prstGeom prst="ellipse">
                <a:avLst/>
              </a:prstGeom>
              <a:solidFill>
                <a:srgbClr val="FFCC66"/>
              </a:solidFill>
              <a:ln w="9525" cap="flat" cmpd="sng">
                <a:solidFill>
                  <a:srgbClr val="FFCC66"/>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87" name="Oval 185"/>
              <p:cNvSpPr/>
              <p:nvPr/>
            </p:nvSpPr>
            <p:spPr>
              <a:xfrm>
                <a:off x="2064" y="316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88" name="Oval 186"/>
              <p:cNvSpPr/>
              <p:nvPr/>
            </p:nvSpPr>
            <p:spPr>
              <a:xfrm>
                <a:off x="2256" y="312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89" name="Oval 187"/>
              <p:cNvSpPr/>
              <p:nvPr/>
            </p:nvSpPr>
            <p:spPr>
              <a:xfrm>
                <a:off x="2592" y="312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0" name="Oval 188"/>
              <p:cNvSpPr/>
              <p:nvPr/>
            </p:nvSpPr>
            <p:spPr>
              <a:xfrm>
                <a:off x="2400" y="3312"/>
                <a:ext cx="65"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1" name="Oval 189"/>
              <p:cNvSpPr/>
              <p:nvPr/>
            </p:nvSpPr>
            <p:spPr>
              <a:xfrm>
                <a:off x="2400" y="316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2" name="Oval 190"/>
              <p:cNvSpPr/>
              <p:nvPr/>
            </p:nvSpPr>
            <p:spPr>
              <a:xfrm>
                <a:off x="2352" y="345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3" name="Oval 191"/>
              <p:cNvSpPr/>
              <p:nvPr/>
            </p:nvSpPr>
            <p:spPr>
              <a:xfrm>
                <a:off x="2496" y="321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4" name="Oval 192"/>
              <p:cNvSpPr/>
              <p:nvPr/>
            </p:nvSpPr>
            <p:spPr>
              <a:xfrm>
                <a:off x="2276" y="328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5" name="Oval 193"/>
              <p:cNvSpPr/>
              <p:nvPr/>
            </p:nvSpPr>
            <p:spPr>
              <a:xfrm>
                <a:off x="2688" y="321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6" name="Oval 194"/>
              <p:cNvSpPr/>
              <p:nvPr/>
            </p:nvSpPr>
            <p:spPr>
              <a:xfrm>
                <a:off x="2544" y="3312"/>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7" name="Oval 195"/>
              <p:cNvSpPr/>
              <p:nvPr/>
            </p:nvSpPr>
            <p:spPr>
              <a:xfrm>
                <a:off x="2496" y="3024"/>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8" name="Oval 196"/>
              <p:cNvSpPr/>
              <p:nvPr/>
            </p:nvSpPr>
            <p:spPr>
              <a:xfrm>
                <a:off x="2375" y="3056"/>
                <a:ext cx="65"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699" name="Oval 197"/>
              <p:cNvSpPr/>
              <p:nvPr/>
            </p:nvSpPr>
            <p:spPr>
              <a:xfrm>
                <a:off x="2688" y="3072"/>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0" name="Oval 198"/>
              <p:cNvSpPr/>
              <p:nvPr/>
            </p:nvSpPr>
            <p:spPr>
              <a:xfrm>
                <a:off x="2592" y="297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1" name="Oval 199"/>
              <p:cNvSpPr/>
              <p:nvPr/>
            </p:nvSpPr>
            <p:spPr>
              <a:xfrm>
                <a:off x="2640" y="3360"/>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2" name="Oval 200"/>
              <p:cNvSpPr/>
              <p:nvPr/>
            </p:nvSpPr>
            <p:spPr>
              <a:xfrm>
                <a:off x="2496" y="345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3" name="Oval 201"/>
              <p:cNvSpPr/>
              <p:nvPr/>
            </p:nvSpPr>
            <p:spPr>
              <a:xfrm>
                <a:off x="2208" y="3408"/>
                <a:ext cx="66" cy="64"/>
              </a:xfrm>
              <a:prstGeom prst="ellipse">
                <a:avLst/>
              </a:prstGeom>
              <a:solidFill>
                <a:srgbClr val="FF3300"/>
              </a:solidFill>
              <a:ln w="9525" cap="flat" cmpd="sng">
                <a:solidFill>
                  <a:srgbClr val="FF33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4" name="Oval 202"/>
              <p:cNvSpPr/>
              <p:nvPr/>
            </p:nvSpPr>
            <p:spPr>
              <a:xfrm>
                <a:off x="2208" y="340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5" name="Oval 203"/>
              <p:cNvSpPr/>
              <p:nvPr/>
            </p:nvSpPr>
            <p:spPr>
              <a:xfrm>
                <a:off x="2112" y="3264"/>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6" name="Oval 204"/>
              <p:cNvSpPr/>
              <p:nvPr/>
            </p:nvSpPr>
            <p:spPr>
              <a:xfrm>
                <a:off x="2112" y="3072"/>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7" name="Oval 205"/>
              <p:cNvSpPr/>
              <p:nvPr/>
            </p:nvSpPr>
            <p:spPr>
              <a:xfrm>
                <a:off x="2208" y="2976"/>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8" name="Oval 206"/>
              <p:cNvSpPr/>
              <p:nvPr/>
            </p:nvSpPr>
            <p:spPr>
              <a:xfrm>
                <a:off x="2352" y="292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sp>
            <p:nvSpPr>
              <p:cNvPr id="21709" name="Oval 207"/>
              <p:cNvSpPr/>
              <p:nvPr/>
            </p:nvSpPr>
            <p:spPr>
              <a:xfrm>
                <a:off x="2496" y="2928"/>
                <a:ext cx="66" cy="64"/>
              </a:xfrm>
              <a:prstGeom prst="ellipse">
                <a:avLst/>
              </a:prstGeom>
              <a:solidFill>
                <a:srgbClr val="00FF00"/>
              </a:solidFill>
              <a:ln w="9525" cap="flat" cmpd="sng">
                <a:solidFill>
                  <a:srgbClr val="00FF00"/>
                </a:solidFill>
                <a:prstDash val="solid"/>
                <a:round/>
                <a:headEnd type="none" w="med" len="med"/>
                <a:tailEnd type="none" w="med" len="med"/>
              </a:ln>
            </p:spPr>
            <p:txBody>
              <a:bodyPr wrap="none" anchor="ctr"/>
              <a:lstStyle/>
              <a:p>
                <a:endParaRPr lang="zh-CN" altLang="en-US" sz="1800" b="0" dirty="0">
                  <a:latin typeface="Arial" panose="020B0604020202020204" pitchFamily="34" charset="0"/>
                  <a:ea typeface="宋体" panose="02010600030101010101" pitchFamily="2" charset="-122"/>
                </a:endParaRPr>
              </a:p>
            </p:txBody>
          </p:sp>
        </p:grpSp>
        <p:sp>
          <p:nvSpPr>
            <p:cNvPr id="21710" name="Text Box 208"/>
            <p:cNvSpPr txBox="1"/>
            <p:nvPr/>
          </p:nvSpPr>
          <p:spPr>
            <a:xfrm>
              <a:off x="739" y="3024"/>
              <a:ext cx="749" cy="288"/>
            </a:xfrm>
            <a:prstGeom prst="rect">
              <a:avLst/>
            </a:prstGeom>
            <a:noFill/>
            <a:ln w="9525">
              <a:noFill/>
            </a:ln>
          </p:spPr>
          <p:txBody>
            <a:bodyPr anchor="t">
              <a:spAutoFit/>
            </a:bodyPr>
            <a:lstStyle/>
            <a:p>
              <a:pPr>
                <a:spcBef>
                  <a:spcPct val="50000"/>
                </a:spcBef>
              </a:pPr>
              <a:r>
                <a:rPr lang="zh-CN" altLang="en-US" sz="2400" dirty="0">
                  <a:solidFill>
                    <a:srgbClr val="0000FF"/>
                  </a:solidFill>
                  <a:latin typeface="Times New Roman" panose="02020603050405020304" pitchFamily="18" charset="0"/>
                  <a:ea typeface="楷体_GB2312" pitchFamily="49" charset="-122"/>
                </a:rPr>
                <a:t>鼠细胞</a:t>
              </a:r>
              <a:endParaRPr lang="zh-CN" altLang="en-US" sz="2400" dirty="0">
                <a:solidFill>
                  <a:srgbClr val="0000FF"/>
                </a:solidFill>
                <a:latin typeface="Times New Roman" panose="02020603050405020304" pitchFamily="18" charset="0"/>
                <a:ea typeface="楷体_GB2312" pitchFamily="49" charset="-122"/>
              </a:endParaRPr>
            </a:p>
          </p:txBody>
        </p:sp>
        <p:sp>
          <p:nvSpPr>
            <p:cNvPr id="21711" name="Text Box 211"/>
            <p:cNvSpPr txBox="1"/>
            <p:nvPr/>
          </p:nvSpPr>
          <p:spPr>
            <a:xfrm>
              <a:off x="96" y="1742"/>
              <a:ext cx="912" cy="445"/>
            </a:xfrm>
            <a:prstGeom prst="rect">
              <a:avLst/>
            </a:prstGeom>
            <a:noFill/>
            <a:ln w="28575">
              <a:noFill/>
            </a:ln>
          </p:spPr>
          <p:txBody>
            <a:bodyPr anchor="t">
              <a:spAutoFit/>
            </a:bodyPr>
            <a:lstStyle/>
            <a:p>
              <a:pPr>
                <a:spcBef>
                  <a:spcPct val="50000"/>
                </a:spcBef>
              </a:pPr>
              <a:r>
                <a:rPr lang="zh-CN" altLang="en-US" sz="2000" dirty="0">
                  <a:solidFill>
                    <a:srgbClr val="0000FF"/>
                  </a:solidFill>
                  <a:latin typeface="楷体_GB2312" pitchFamily="49" charset="-122"/>
                  <a:ea typeface="楷体_GB2312" pitchFamily="49" charset="-122"/>
                </a:rPr>
                <a:t>荧光标记        膜蛋白</a:t>
              </a:r>
              <a:endParaRPr lang="zh-CN" altLang="en-US" sz="2000" dirty="0">
                <a:solidFill>
                  <a:srgbClr val="0000FF"/>
                </a:solidFill>
                <a:latin typeface="楷体_GB2312" pitchFamily="49" charset="-122"/>
                <a:ea typeface="楷体_GB2312" pitchFamily="49" charset="-122"/>
              </a:endParaRPr>
            </a:p>
          </p:txBody>
        </p:sp>
        <p:sp>
          <p:nvSpPr>
            <p:cNvPr id="21712" name="Line 212"/>
            <p:cNvSpPr/>
            <p:nvPr/>
          </p:nvSpPr>
          <p:spPr>
            <a:xfrm flipH="1">
              <a:off x="432" y="1296"/>
              <a:ext cx="576" cy="480"/>
            </a:xfrm>
            <a:prstGeom prst="line">
              <a:avLst/>
            </a:prstGeom>
            <a:ln w="57150" cap="flat" cmpd="sng">
              <a:solidFill>
                <a:srgbClr val="FF0000"/>
              </a:solidFill>
              <a:prstDash val="solid"/>
              <a:miter/>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sp>
          <p:nvSpPr>
            <p:cNvPr id="21713" name="Line 213"/>
            <p:cNvSpPr/>
            <p:nvPr/>
          </p:nvSpPr>
          <p:spPr>
            <a:xfrm flipH="1" flipV="1">
              <a:off x="528" y="2174"/>
              <a:ext cx="384" cy="370"/>
            </a:xfrm>
            <a:prstGeom prst="line">
              <a:avLst/>
            </a:prstGeom>
            <a:ln w="57150" cap="flat" cmpd="sng">
              <a:solidFill>
                <a:srgbClr val="FF0000"/>
              </a:solidFill>
              <a:prstDash val="solid"/>
              <a:miter/>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grpSp>
      <p:grpSp>
        <p:nvGrpSpPr>
          <p:cNvPr id="700633" name="组合 700632"/>
          <p:cNvGrpSpPr/>
          <p:nvPr/>
        </p:nvGrpSpPr>
        <p:grpSpPr>
          <a:xfrm>
            <a:off x="6477000" y="2362200"/>
            <a:ext cx="1143000" cy="990600"/>
            <a:chOff x="4080" y="1584"/>
            <a:chExt cx="720" cy="624"/>
          </a:xfrm>
        </p:grpSpPr>
        <p:sp>
          <p:nvSpPr>
            <p:cNvPr id="21715" name="Text Box 217"/>
            <p:cNvSpPr txBox="1"/>
            <p:nvPr/>
          </p:nvSpPr>
          <p:spPr>
            <a:xfrm>
              <a:off x="4080" y="1584"/>
              <a:ext cx="720" cy="288"/>
            </a:xfrm>
            <a:prstGeom prst="rect">
              <a:avLst/>
            </a:prstGeom>
            <a:noFill/>
            <a:ln w="9525">
              <a:noFill/>
            </a:ln>
          </p:spPr>
          <p:txBody>
            <a:bodyPr anchor="t">
              <a:spAutoFit/>
            </a:bodyPr>
            <a:lstStyle/>
            <a:p>
              <a:pPr>
                <a:spcBef>
                  <a:spcPct val="50000"/>
                </a:spcBef>
              </a:pPr>
              <a:r>
                <a:rPr lang="en-US" altLang="zh-CN" sz="2400" dirty="0">
                  <a:latin typeface="Times New Roman" panose="02020603050405020304" pitchFamily="18" charset="0"/>
                  <a:ea typeface="楷体_GB2312" pitchFamily="49" charset="-122"/>
                </a:rPr>
                <a:t>40</a:t>
              </a:r>
              <a:r>
                <a:rPr lang="zh-CN" altLang="en-US" sz="2400" dirty="0">
                  <a:latin typeface="Times New Roman" panose="02020603050405020304" pitchFamily="18" charset="0"/>
                  <a:ea typeface="楷体_GB2312" pitchFamily="49" charset="-122"/>
                </a:rPr>
                <a:t>分钟</a:t>
              </a:r>
              <a:endParaRPr lang="zh-CN" altLang="en-US" sz="2400" dirty="0">
                <a:latin typeface="Times New Roman" panose="02020603050405020304" pitchFamily="18" charset="0"/>
                <a:ea typeface="楷体_GB2312" pitchFamily="49" charset="-122"/>
              </a:endParaRPr>
            </a:p>
          </p:txBody>
        </p:sp>
        <p:sp>
          <p:nvSpPr>
            <p:cNvPr id="21716" name="Text Box 218"/>
            <p:cNvSpPr txBox="1"/>
            <p:nvPr/>
          </p:nvSpPr>
          <p:spPr>
            <a:xfrm>
              <a:off x="4176" y="1920"/>
              <a:ext cx="528" cy="288"/>
            </a:xfrm>
            <a:prstGeom prst="rect">
              <a:avLst/>
            </a:prstGeom>
            <a:noFill/>
            <a:ln w="9525">
              <a:noFill/>
            </a:ln>
          </p:spPr>
          <p:txBody>
            <a:bodyPr anchor="t">
              <a:spAutoFit/>
            </a:bodyPr>
            <a:lstStyle/>
            <a:p>
              <a:pPr>
                <a:spcBef>
                  <a:spcPct val="50000"/>
                </a:spcBef>
              </a:pPr>
              <a:r>
                <a:rPr lang="en-US" altLang="zh-CN" sz="2400">
                  <a:latin typeface="Times New Roman" panose="02020603050405020304" pitchFamily="18" charset="0"/>
                  <a:ea typeface="楷体_GB2312" pitchFamily="49" charset="-122"/>
                </a:rPr>
                <a:t>37</a:t>
              </a:r>
              <a:r>
                <a:rPr lang="en-US" altLang="zh-CN" sz="2400" baseline="30000">
                  <a:latin typeface="Times New Roman" panose="02020603050405020304" pitchFamily="18" charset="0"/>
                  <a:ea typeface="楷体_GB2312" pitchFamily="49" charset="-122"/>
                </a:rPr>
                <a:t>0</a:t>
              </a:r>
              <a:r>
                <a:rPr lang="en-US" altLang="zh-CN" sz="2400">
                  <a:latin typeface="Times New Roman" panose="02020603050405020304" pitchFamily="18" charset="0"/>
                  <a:ea typeface="楷体_GB2312" pitchFamily="49" charset="-122"/>
                </a:rPr>
                <a:t>C</a:t>
              </a:r>
              <a:endParaRPr lang="en-US" altLang="zh-CN" sz="2400">
                <a:latin typeface="Times New Roman" panose="02020603050405020304" pitchFamily="18" charset="0"/>
                <a:ea typeface="楷体_GB2312" pitchFamily="49" charset="-122"/>
              </a:endParaRPr>
            </a:p>
          </p:txBody>
        </p:sp>
        <p:sp>
          <p:nvSpPr>
            <p:cNvPr id="21717" name="Line 54"/>
            <p:cNvSpPr/>
            <p:nvPr/>
          </p:nvSpPr>
          <p:spPr>
            <a:xfrm>
              <a:off x="4098" y="1903"/>
              <a:ext cx="619" cy="0"/>
            </a:xfrm>
            <a:prstGeom prst="line">
              <a:avLst/>
            </a:prstGeom>
            <a:ln w="57150" cap="flat" cmpd="sng">
              <a:solidFill>
                <a:srgbClr val="FF0000"/>
              </a:solidFill>
              <a:prstDash val="solid"/>
              <a:round/>
              <a:headEnd type="none" w="med" len="med"/>
              <a:tailEnd type="triangle" w="med" len="med"/>
            </a:ln>
          </p:spPr>
          <p:txBody>
            <a:bodyPr anchor="t"/>
            <a:lstStyle/>
            <a:p>
              <a:endParaRPr lang="zh-CN" altLang="en-US">
                <a:latin typeface="Arial" panose="020B0604020202020204" pitchFamily="34" charset="0"/>
                <a:ea typeface="宋体" panose="02010600030101010101" pitchFamily="2" charset="-122"/>
              </a:endParaRPr>
            </a:p>
          </p:txBody>
        </p:sp>
      </p:grpSp>
      <p:sp>
        <p:nvSpPr>
          <p:cNvPr id="21718" name="矩形 700628"/>
          <p:cNvSpPr/>
          <p:nvPr/>
        </p:nvSpPr>
        <p:spPr>
          <a:xfrm>
            <a:off x="2976563" y="1143000"/>
            <a:ext cx="3805237" cy="519113"/>
          </a:xfrm>
          <a:prstGeom prst="rect">
            <a:avLst/>
          </a:prstGeom>
          <a:noFill/>
          <a:ln w="9525">
            <a:noFill/>
          </a:ln>
        </p:spPr>
        <p:txBody>
          <a:bodyPr anchor="t">
            <a:spAutoFit/>
          </a:bodyPr>
          <a:lstStyle/>
          <a:p>
            <a:r>
              <a:rPr lang="en-US" altLang="zh-CN" sz="2800" dirty="0">
                <a:solidFill>
                  <a:srgbClr val="0000FF"/>
                </a:solidFill>
                <a:latin typeface="楷体_GB2312" pitchFamily="49" charset="-122"/>
                <a:ea typeface="楷体_GB2312" pitchFamily="49" charset="-122"/>
              </a:rPr>
              <a:t>1970</a:t>
            </a:r>
            <a:r>
              <a:rPr lang="zh-CN" altLang="en-US" sz="2800" dirty="0">
                <a:solidFill>
                  <a:srgbClr val="0000FF"/>
                </a:solidFill>
                <a:latin typeface="楷体_GB2312" pitchFamily="49" charset="-122"/>
                <a:ea typeface="楷体_GB2312" pitchFamily="49" charset="-122"/>
              </a:rPr>
              <a:t>年，弗雷和埃迪登</a:t>
            </a:r>
            <a:endParaRPr lang="zh-CN" altLang="en-US" sz="2800" dirty="0">
              <a:solidFill>
                <a:srgbClr val="0000FF"/>
              </a:solidFill>
              <a:latin typeface="楷体_GB2312" pitchFamily="49" charset="-122"/>
              <a:ea typeface="楷体_GB2312" pitchFamily="49" charset="-122"/>
            </a:endParaRPr>
          </a:p>
        </p:txBody>
      </p:sp>
      <p:sp>
        <p:nvSpPr>
          <p:cNvPr id="700634" name="文本框 700633"/>
          <p:cNvSpPr txBox="1"/>
          <p:nvPr/>
        </p:nvSpPr>
        <p:spPr>
          <a:xfrm>
            <a:off x="1143000" y="5486400"/>
            <a:ext cx="7010400" cy="528638"/>
          </a:xfrm>
          <a:prstGeom prst="rect">
            <a:avLst/>
          </a:prstGeom>
          <a:solidFill>
            <a:srgbClr val="FF99CC"/>
          </a:solidFill>
          <a:ln w="9525" cap="flat" cmpd="sng">
            <a:solidFill>
              <a:srgbClr val="0000FF"/>
            </a:solidFill>
            <a:prstDash val="solid"/>
            <a:miter/>
            <a:headEnd type="none" w="med" len="med"/>
            <a:tailEnd type="none" w="med" len="med"/>
          </a:ln>
        </p:spPr>
        <p:txBody>
          <a:bodyPr anchor="t">
            <a:spAutoFit/>
          </a:bodyPr>
          <a:lstStyle/>
          <a:p>
            <a:pPr>
              <a:spcBef>
                <a:spcPct val="50000"/>
              </a:spcBef>
            </a:pPr>
            <a:r>
              <a:rPr lang="zh-CN" altLang="en-US" sz="2800" dirty="0">
                <a:latin typeface="Times New Roman" panose="02020603050405020304" pitchFamily="18" charset="0"/>
                <a:ea typeface="黑体" panose="02010609060101010101" pitchFamily="1" charset="-122"/>
              </a:rPr>
              <a:t>结论：组成细胞膜的蛋白质是可以运动的。</a:t>
            </a:r>
            <a:endParaRPr lang="zh-CN" altLang="en-US" sz="2800" dirty="0">
              <a:latin typeface="Times New Roman" panose="02020603050405020304" pitchFamily="18" charset="0"/>
              <a:ea typeface="黑体" panose="0201060906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00632"/>
                                        </p:tgtEl>
                                        <p:attrNameLst>
                                          <p:attrName>style.visibility</p:attrName>
                                        </p:attrNameLst>
                                      </p:cBhvr>
                                      <p:to>
                                        <p:strVal val="visible"/>
                                      </p:to>
                                    </p:set>
                                    <p:animEffect transition="in" filter="diamond(in)">
                                      <p:cBhvr>
                                        <p:cTn id="7" dur="2000"/>
                                        <p:tgtEl>
                                          <p:spTgt spid="70063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00633"/>
                                        </p:tgtEl>
                                        <p:attrNameLst>
                                          <p:attrName>style.visibility</p:attrName>
                                        </p:attrNameLst>
                                      </p:cBhvr>
                                      <p:to>
                                        <p:strVal val="visible"/>
                                      </p:to>
                                    </p:set>
                                    <p:animEffect transition="in" filter="diamond(in)">
                                      <p:cBhvr>
                                        <p:cTn id="12" dur="2000"/>
                                        <p:tgtEl>
                                          <p:spTgt spid="70063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00634"/>
                                        </p:tgtEl>
                                        <p:attrNameLst>
                                          <p:attrName>style.visibility</p:attrName>
                                        </p:attrNameLst>
                                      </p:cBhvr>
                                      <p:to>
                                        <p:strVal val="visible"/>
                                      </p:to>
                                    </p:set>
                                    <p:anim calcmode="lin" valueType="num">
                                      <p:cBhvr additive="base">
                                        <p:cTn id="22" dur="500" fill="hold"/>
                                        <p:tgtEl>
                                          <p:spTgt spid="700634"/>
                                        </p:tgtEl>
                                        <p:attrNameLst>
                                          <p:attrName>ppt_x</p:attrName>
                                        </p:attrNameLst>
                                      </p:cBhvr>
                                      <p:tavLst>
                                        <p:tav tm="0">
                                          <p:val>
                                            <p:strVal val="#ppt_x"/>
                                          </p:val>
                                        </p:tav>
                                        <p:tav tm="100000">
                                          <p:val>
                                            <p:strVal val="#ppt_x"/>
                                          </p:val>
                                        </p:tav>
                                      </p:tavLst>
                                    </p:anim>
                                    <p:anim calcmode="lin" valueType="num">
                                      <p:cBhvr additive="base">
                                        <p:cTn id="23" dur="500" fill="hold"/>
                                        <p:tgtEl>
                                          <p:spTgt spid="7006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6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60417"/>
          <p:cNvSpPr txBox="1">
            <a:spLocks noChangeArrowheads="1"/>
          </p:cNvSpPr>
          <p:nvPr/>
        </p:nvSpPr>
        <p:spPr>
          <a:xfrm>
            <a:off x="0" y="0"/>
            <a:ext cx="4038600" cy="762069"/>
          </a:xfrm>
          <a:prstGeom prst="rect">
            <a:avLst/>
          </a:prstGeom>
        </p:spPr>
        <p:style>
          <a:lnRef idx="0">
            <a:schemeClr val="accent3"/>
          </a:lnRef>
          <a:fillRef idx="3">
            <a:schemeClr val="accent3"/>
          </a:fillRef>
          <a:effectRef idx="3">
            <a:schemeClr val="accent3"/>
          </a:effectRef>
          <a:fontRef idx="minor">
            <a:schemeClr val="lt1"/>
          </a:fontRef>
        </p:style>
        <p:txBody>
          <a:bodyPr/>
          <a:lst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mj-lt"/>
                <a:ea typeface="+mj-ea"/>
                <a:cs typeface="+mj-cs"/>
              </a:defRPr>
            </a:lvl1pPr>
          </a:lstStyle>
          <a:p>
            <a:pPr algn="l"/>
            <a:r>
              <a:rPr lang="en-US" altLang="zh-CN" sz="3600" b="1" cap="all"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黑体" panose="02010609060101010101" pitchFamily="1" charset="-122"/>
                <a:ea typeface="黑体" panose="02010609060101010101" pitchFamily="1" charset="-122"/>
              </a:rPr>
              <a:t> </a:t>
            </a:r>
            <a:r>
              <a:rPr lang="zh-CN" altLang="en-US" sz="3600" b="1" cap="all"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黑体" panose="02010609060101010101" pitchFamily="1" charset="-122"/>
                <a:ea typeface="黑体" panose="02010609060101010101" pitchFamily="1" charset="-122"/>
              </a:rPr>
              <a:t>磷脂分子的运动</a:t>
            </a:r>
            <a:endParaRPr lang="zh-CN" alt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黑体" panose="02010609060101010101" pitchFamily="1" charset="-122"/>
              <a:ea typeface="黑体" panose="02010609060101010101" pitchFamily="1" charset="-122"/>
            </a:endParaRPr>
          </a:p>
        </p:txBody>
      </p:sp>
      <p:pic>
        <p:nvPicPr>
          <p:cNvPr id="3" name="内容占位符 60418" descr="磷脂分子的运动"/>
          <p:cNvPicPr>
            <a:picLocks noChangeAspect="1" noChangeArrowheads="1"/>
          </p:cNvPicPr>
          <p:nvPr/>
        </p:nvPicPr>
        <p:blipFill>
          <a:blip r:embed="rId1">
            <a:extLst>
              <a:ext uri="{28A0092B-C50C-407E-A947-70E740481C1C}">
                <a14:useLocalDpi xmlns:a14="http://schemas.microsoft.com/office/drawing/2010/main" val="0"/>
              </a:ext>
            </a:extLst>
          </a:blip>
          <a:srcRect l="13637" t="6917" r="12727" b="6946"/>
          <a:stretch>
            <a:fillRect/>
          </a:stretch>
        </p:blipFill>
        <p:spPr>
          <a:xfrm>
            <a:off x="0" y="914400"/>
            <a:ext cx="9144000" cy="589121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61442"/>
          <p:cNvSpPr txBox="1">
            <a:spLocks noChangeArrowheads="1"/>
          </p:cNvSpPr>
          <p:nvPr/>
        </p:nvSpPr>
        <p:spPr bwMode="auto">
          <a:xfrm>
            <a:off x="2217131" y="1447852"/>
            <a:ext cx="4114692" cy="769441"/>
          </a:xfrm>
          <a:prstGeom prst="rect">
            <a:avLst/>
          </a:prstGeom>
          <a:solidFill>
            <a:srgbClr val="CC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0" hangingPunct="0"/>
            <a:r>
              <a:rPr lang="en-US" altLang="zh-CN" sz="4400" b="1" dirty="0"/>
              <a:t> </a:t>
            </a:r>
            <a:r>
              <a:rPr lang="zh-CN" altLang="en-US" sz="4400" b="1" dirty="0">
                <a:solidFill>
                  <a:srgbClr val="0066FF"/>
                </a:solidFill>
              </a:rPr>
              <a:t>一定的流动性</a:t>
            </a:r>
            <a:endParaRPr lang="zh-CN" altLang="en-US" sz="4400" b="1" dirty="0">
              <a:solidFill>
                <a:srgbClr val="0066FF"/>
              </a:solidFill>
            </a:endParaRPr>
          </a:p>
        </p:txBody>
      </p:sp>
      <p:sp>
        <p:nvSpPr>
          <p:cNvPr id="2" name="文本占位符 61441"/>
          <p:cNvSpPr txBox="1">
            <a:spLocks noChangeArrowheads="1"/>
          </p:cNvSpPr>
          <p:nvPr/>
        </p:nvSpPr>
        <p:spPr>
          <a:xfrm>
            <a:off x="3200436" y="2514604"/>
            <a:ext cx="7423150" cy="762000"/>
          </a:xfrm>
          <a:prstGeom prst="rect">
            <a:avLst/>
          </a:prstGeom>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lgn="ctr">
              <a:buFont typeface="Arial" panose="020B0604020202020204" pitchFamily="34" charset="0"/>
              <a:buNone/>
            </a:pPr>
            <a:r>
              <a:rPr lang="zh-CN" altLang="en-US" sz="3600" b="1" dirty="0" smtClean="0">
                <a:solidFill>
                  <a:srgbClr val="0066FF"/>
                </a:solidFill>
              </a:rPr>
              <a:t>（</a:t>
            </a:r>
            <a:r>
              <a:rPr lang="en-US" altLang="zh-CN" sz="3600" b="1" dirty="0" smtClean="0">
                <a:solidFill>
                  <a:srgbClr val="0066FF"/>
                </a:solidFill>
              </a:rPr>
              <a:t>2</a:t>
            </a:r>
            <a:r>
              <a:rPr lang="zh-CN" altLang="en-US" sz="3600" b="1" dirty="0" smtClean="0">
                <a:solidFill>
                  <a:srgbClr val="0066FF"/>
                </a:solidFill>
              </a:rPr>
              <a:t>）膜蛋白的运动性</a:t>
            </a:r>
            <a:endParaRPr lang="zh-CN" altLang="en-US" sz="3600" b="1" dirty="0" smtClean="0">
              <a:solidFill>
                <a:srgbClr val="0066FF"/>
              </a:solidFill>
            </a:endParaRPr>
          </a:p>
        </p:txBody>
      </p:sp>
      <p:sp>
        <p:nvSpPr>
          <p:cNvPr id="4" name="文本框 61443"/>
          <p:cNvSpPr txBox="1">
            <a:spLocks noChangeArrowheads="1"/>
          </p:cNvSpPr>
          <p:nvPr/>
        </p:nvSpPr>
        <p:spPr bwMode="auto">
          <a:xfrm>
            <a:off x="-152276" y="2525514"/>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0" hangingPunct="0">
              <a:spcBef>
                <a:spcPct val="50000"/>
              </a:spcBef>
            </a:pPr>
            <a:r>
              <a:rPr lang="zh-CN" altLang="en-US" sz="3600" b="1" dirty="0">
                <a:solidFill>
                  <a:srgbClr val="0066FF"/>
                </a:solidFill>
              </a:rPr>
              <a:t>（</a:t>
            </a:r>
            <a:r>
              <a:rPr lang="en-US" altLang="zh-CN" sz="3600" b="1" dirty="0">
                <a:solidFill>
                  <a:srgbClr val="0066FF"/>
                </a:solidFill>
              </a:rPr>
              <a:t>1</a:t>
            </a:r>
            <a:r>
              <a:rPr lang="zh-CN" altLang="en-US" sz="3600" b="1" dirty="0">
                <a:solidFill>
                  <a:srgbClr val="0066FF"/>
                </a:solidFill>
              </a:rPr>
              <a:t>）磷脂分子的运动性</a:t>
            </a:r>
            <a:endParaRPr lang="zh-CN" altLang="en-US" sz="3600" b="1" dirty="0">
              <a:solidFill>
                <a:srgbClr val="0066FF"/>
              </a:solidFill>
            </a:endParaRPr>
          </a:p>
        </p:txBody>
      </p:sp>
      <p:sp>
        <p:nvSpPr>
          <p:cNvPr id="5" name="矩形 61444"/>
          <p:cNvSpPr>
            <a:spLocks noChangeArrowheads="1"/>
          </p:cNvSpPr>
          <p:nvPr/>
        </p:nvSpPr>
        <p:spPr bwMode="auto">
          <a:xfrm>
            <a:off x="228600" y="609600"/>
            <a:ext cx="47704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4000" b="1" dirty="0">
                <a:ea typeface="黑体" panose="02010609060101010101" pitchFamily="1" charset="-122"/>
              </a:rPr>
              <a:t>细胞膜的</a:t>
            </a:r>
            <a:r>
              <a:rPr lang="zh-CN" altLang="en-US" sz="4000" b="1" dirty="0">
                <a:solidFill>
                  <a:srgbClr val="FF0000"/>
                </a:solidFill>
                <a:ea typeface="黑体" panose="02010609060101010101" pitchFamily="1" charset="-122"/>
              </a:rPr>
              <a:t>结构特点</a:t>
            </a:r>
            <a:r>
              <a:rPr lang="zh-CN" altLang="en-US" sz="4000" b="1" dirty="0">
                <a:ea typeface="黑体" panose="02010609060101010101" pitchFamily="1" charset="-122"/>
              </a:rPr>
              <a:t>：</a:t>
            </a:r>
            <a:endParaRPr lang="zh-CN" altLang="en-US" sz="4000" b="1" dirty="0">
              <a:ea typeface="黑体" panose="02010609060101010101" pitchFamily="1" charset="-122"/>
            </a:endParaRPr>
          </a:p>
        </p:txBody>
      </p:sp>
    </p:spTree>
    <p:controls>
      <mc:AlternateContent xmlns:mc="http://schemas.openxmlformats.org/markup-compatibility/2006">
        <mc:Choice xmlns:v="urn:schemas-microsoft-com:vml" Requires="v">
          <p:control spid="2059" name="" r:id="rId1" imgW="7315200" imgH="3657600"/>
        </mc:Choice>
        <mc:Fallback>
          <p:control name="" r:id="rId1" imgW="7315200" imgH="3657600">
            <p:pic>
              <p:nvPicPr>
                <p:cNvPr id="0" name="Host Control  2058"/>
                <p:cNvPicPr>
                  <a:picLocks noChangeArrowheads="1" noChangeShapeType="1"/>
                </p:cNvPicPr>
                <p:nvPr/>
              </p:nvPicPr>
              <p:blipFill>
                <a:blip r:embed="rId2"/>
                <a:srcRect/>
                <a:stretch>
                  <a:fillRect/>
                </a:stretch>
              </p:blipFill>
              <p:spPr bwMode="auto">
                <a:xfrm>
                  <a:off x="914400" y="3200400"/>
                  <a:ext cx="7315200" cy="365760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a:xfrm>
            <a:off x="381000" y="685800"/>
            <a:ext cx="8229600" cy="1143000"/>
          </a:xfrm>
        </p:spPr>
        <p:txBody>
          <a:bodyPr wrap="square" lIns="91440" tIns="45720" rIns="91440" bIns="45720" anchor="ctr"/>
          <a:lstStyle/>
          <a:p>
            <a:r>
              <a:rPr lang="zh-CN" altLang="en-US" b="1" dirty="0">
                <a:solidFill>
                  <a:schemeClr val="tx1"/>
                </a:solidFill>
              </a:rPr>
              <a:t>质膜的“柔性”与“刚性”</a:t>
            </a:r>
            <a:endParaRPr lang="zh-CN" altLang="en-US" b="1" dirty="0">
              <a:solidFill>
                <a:schemeClr val="tx1"/>
              </a:solidFill>
              <a:hlinkClick r:id="rId1" action="ppaction://hlinkfile"/>
            </a:endParaRPr>
          </a:p>
        </p:txBody>
      </p:sp>
      <p:sp>
        <p:nvSpPr>
          <p:cNvPr id="22531" name="Rectangle 3"/>
          <p:cNvSpPr>
            <a:spLocks noGrp="1"/>
          </p:cNvSpPr>
          <p:nvPr>
            <p:ph type="body"/>
          </p:nvPr>
        </p:nvSpPr>
        <p:spPr>
          <a:xfrm>
            <a:off x="457200" y="1828800"/>
            <a:ext cx="8229600" cy="3324225"/>
          </a:xfrm>
        </p:spPr>
        <p:txBody>
          <a:bodyPr wrap="square" lIns="91440" tIns="45720" rIns="91440" bIns="45720" anchor="t"/>
          <a:lstStyle/>
          <a:p>
            <a:endParaRPr lang="en-US" altLang="zh-CN" b="1" dirty="0">
              <a:solidFill>
                <a:srgbClr val="0000CC"/>
              </a:solidFill>
            </a:endParaRPr>
          </a:p>
          <a:p>
            <a:r>
              <a:rPr lang="zh-CN" altLang="en-US" b="1" dirty="0"/>
              <a:t>许多质膜中夹杂着“刚性”的</a:t>
            </a:r>
            <a:r>
              <a:rPr lang="zh-CN" altLang="en-US" b="1" dirty="0">
                <a:solidFill>
                  <a:srgbClr val="FF0000"/>
                </a:solidFill>
              </a:rPr>
              <a:t>胆固醇</a:t>
            </a:r>
            <a:endParaRPr lang="zh-CN" altLang="en-US" b="1" dirty="0">
              <a:solidFill>
                <a:srgbClr val="FF0000"/>
              </a:solidFill>
            </a:endParaRPr>
          </a:p>
          <a:p>
            <a:endParaRPr lang="zh-CN" altLang="en-US" b="1" dirty="0"/>
          </a:p>
          <a:p>
            <a:endParaRPr lang="zh-CN" altLang="en-US" b="1" dirty="0"/>
          </a:p>
          <a:p>
            <a:r>
              <a:rPr lang="zh-CN" altLang="en-US" b="1" dirty="0"/>
              <a:t>使得质膜既有一定的流动性</a:t>
            </a:r>
            <a:r>
              <a:rPr lang="en-US" altLang="zh-CN" b="1" dirty="0"/>
              <a:t>,</a:t>
            </a:r>
            <a:r>
              <a:rPr lang="zh-CN" altLang="en-US" b="1" dirty="0"/>
              <a:t>又比较坚实</a:t>
            </a:r>
            <a:r>
              <a:rPr lang="en-US" altLang="zh-CN" b="1" dirty="0"/>
              <a:t>.</a:t>
            </a:r>
            <a:endParaRPr lang="en-US" altLang="zh-CN"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 calcmode="lin" valueType="num">
                                      <p:cBhvr>
                                        <p:cTn id="7"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25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531">
                                            <p:txEl>
                                              <p:pRg st="4" end="4"/>
                                            </p:txEl>
                                          </p:spTgt>
                                        </p:tgtEl>
                                        <p:attrNameLst>
                                          <p:attrName>style.visibility</p:attrName>
                                        </p:attrNameLst>
                                      </p:cBhvr>
                                      <p:to>
                                        <p:strVal val="visible"/>
                                      </p:to>
                                    </p:set>
                                    <p:anim calcmode="lin" valueType="num">
                                      <p:cBhvr>
                                        <p:cTn id="13" dur="5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p:cTn id="14" dur="500" fill="hold"/>
                                        <p:tgtEl>
                                          <p:spTgt spid="2253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文本框 702467"/>
          <p:cNvSpPr txBox="1"/>
          <p:nvPr/>
        </p:nvSpPr>
        <p:spPr>
          <a:xfrm>
            <a:off x="228600" y="152400"/>
            <a:ext cx="8153400" cy="519113"/>
          </a:xfrm>
          <a:prstGeom prst="rect">
            <a:avLst/>
          </a:prstGeom>
          <a:noFill/>
          <a:ln w="9525">
            <a:noFill/>
          </a:ln>
        </p:spPr>
        <p:txBody>
          <a:bodyPr anchor="t">
            <a:spAutoFit/>
          </a:bodyPr>
          <a:lstStyle/>
          <a:p>
            <a:r>
              <a:rPr lang="zh-CN" altLang="en-US" sz="2800" dirty="0" smtClean="0">
                <a:solidFill>
                  <a:srgbClr val="FF0000"/>
                </a:solidFill>
                <a:latin typeface="Times New Roman" panose="02020603050405020304" pitchFamily="18" charset="0"/>
                <a:ea typeface="黑体" panose="02010609060101010101" pitchFamily="1" charset="-122"/>
              </a:rPr>
              <a:t>资料</a:t>
            </a:r>
            <a:r>
              <a:rPr lang="en-US" altLang="zh-CN" sz="2800" dirty="0">
                <a:solidFill>
                  <a:srgbClr val="FF0000"/>
                </a:solidFill>
                <a:latin typeface="Times New Roman" panose="02020603050405020304" pitchFamily="18" charset="0"/>
                <a:ea typeface="黑体" panose="02010609060101010101" pitchFamily="1" charset="-122"/>
              </a:rPr>
              <a:t>5</a:t>
            </a:r>
            <a:r>
              <a:rPr lang="zh-CN" altLang="en-US" sz="2800" dirty="0" smtClean="0">
                <a:solidFill>
                  <a:srgbClr val="FF0000"/>
                </a:solidFill>
                <a:latin typeface="Times New Roman" panose="02020603050405020304" pitchFamily="18" charset="0"/>
                <a:ea typeface="黑体" panose="02010609060101010101" pitchFamily="1" charset="-122"/>
              </a:rPr>
              <a:t>：</a:t>
            </a:r>
            <a:r>
              <a:rPr lang="zh-CN" altLang="en-US" sz="2800" dirty="0">
                <a:solidFill>
                  <a:srgbClr val="FF0000"/>
                </a:solidFill>
                <a:latin typeface="Times New Roman" panose="02020603050405020304" pitchFamily="18" charset="0"/>
                <a:ea typeface="黑体" panose="02010609060101010101" pitchFamily="1" charset="-122"/>
              </a:rPr>
              <a:t>桑格和尼克森提出流动镶嵌模型，</a:t>
            </a:r>
            <a:r>
              <a:rPr lang="en-US" altLang="zh-CN" sz="2800" dirty="0">
                <a:solidFill>
                  <a:srgbClr val="FF0000"/>
                </a:solidFill>
                <a:latin typeface="Times New Roman" panose="02020603050405020304" pitchFamily="18" charset="0"/>
                <a:ea typeface="黑体" panose="02010609060101010101" pitchFamily="1" charset="-122"/>
              </a:rPr>
              <a:t>1972</a:t>
            </a:r>
            <a:r>
              <a:rPr lang="zh-CN" altLang="en-US" sz="2800" dirty="0">
                <a:solidFill>
                  <a:srgbClr val="FF0000"/>
                </a:solidFill>
                <a:latin typeface="Times New Roman" panose="02020603050405020304" pitchFamily="18" charset="0"/>
                <a:ea typeface="黑体" panose="02010609060101010101" pitchFamily="1" charset="-122"/>
              </a:rPr>
              <a:t>年</a:t>
            </a:r>
            <a:endParaRPr lang="zh-CN" altLang="en-US" sz="2800" dirty="0">
              <a:solidFill>
                <a:srgbClr val="FF0000"/>
              </a:solidFill>
              <a:latin typeface="Times New Roman" panose="02020603050405020304" pitchFamily="18" charset="0"/>
              <a:ea typeface="黑体" panose="02010609060101010101" pitchFamily="1" charset="-122"/>
            </a:endParaRPr>
          </a:p>
        </p:txBody>
      </p:sp>
      <p:sp>
        <p:nvSpPr>
          <p:cNvPr id="24578" name="文本框 702468"/>
          <p:cNvSpPr txBox="1"/>
          <p:nvPr/>
        </p:nvSpPr>
        <p:spPr>
          <a:xfrm>
            <a:off x="228600" y="4838700"/>
            <a:ext cx="8686800" cy="1727200"/>
          </a:xfrm>
          <a:prstGeom prst="rect">
            <a:avLst/>
          </a:prstGeom>
          <a:noFill/>
          <a:ln w="9525" cap="flat" cmpd="sng">
            <a:solidFill>
              <a:srgbClr val="0000FF"/>
            </a:solidFill>
            <a:prstDash val="solid"/>
            <a:miter/>
            <a:headEnd type="none" w="med" len="med"/>
            <a:tailEnd type="none" w="med" len="med"/>
          </a:ln>
        </p:spPr>
        <p:txBody>
          <a:bodyPr anchor="t">
            <a:spAutoFit/>
          </a:bodyPr>
          <a:lstStyle/>
          <a:p>
            <a:pPr>
              <a:lnSpc>
                <a:spcPct val="110000"/>
              </a:lnSpc>
              <a:spcBef>
                <a:spcPct val="5000"/>
              </a:spcBef>
            </a:pPr>
            <a:r>
              <a:rPr lang="en-US" altLang="zh-CN" sz="2400" dirty="0">
                <a:latin typeface="Times New Roman" panose="02020603050405020304" pitchFamily="18" charset="0"/>
                <a:ea typeface="宋体" panose="02010600030101010101" pitchFamily="2" charset="-122"/>
              </a:rPr>
              <a:t>①</a:t>
            </a:r>
            <a:r>
              <a:rPr lang="zh-CN" altLang="en-US" sz="2400" dirty="0">
                <a:solidFill>
                  <a:srgbClr val="FF0000"/>
                </a:solidFill>
                <a:latin typeface="Times New Roman" panose="02020603050405020304" pitchFamily="18" charset="0"/>
                <a:ea typeface="宋体" panose="02010600030101010101" pitchFamily="2" charset="-122"/>
              </a:rPr>
              <a:t>磷脂双分子层</a:t>
            </a:r>
            <a:r>
              <a:rPr lang="zh-CN" altLang="en-US" sz="2400" dirty="0">
                <a:latin typeface="Times New Roman" panose="02020603050405020304" pitchFamily="18" charset="0"/>
                <a:ea typeface="宋体" panose="02010600030101010101" pitchFamily="2" charset="-122"/>
              </a:rPr>
              <a:t>构成膜的</a:t>
            </a:r>
            <a:r>
              <a:rPr lang="zh-CN" altLang="en-US" sz="2400" dirty="0">
                <a:solidFill>
                  <a:srgbClr val="FF0000"/>
                </a:solidFill>
                <a:latin typeface="Times New Roman" panose="02020603050405020304" pitchFamily="18" charset="0"/>
                <a:ea typeface="宋体" panose="02010600030101010101" pitchFamily="2" charset="-122"/>
              </a:rPr>
              <a:t>基本骨架</a:t>
            </a:r>
            <a:r>
              <a:rPr lang="zh-CN" altLang="en-US" sz="2400" dirty="0">
                <a:latin typeface="Times New Roman" panose="02020603050405020304" pitchFamily="18" charset="0"/>
                <a:ea typeface="宋体" panose="02010600030101010101" pitchFamily="2" charset="-122"/>
              </a:rPr>
              <a:t>，其中磷脂分子的亲水性头部朝向两侧，而疏水性尾部朝向内侧。</a:t>
            </a:r>
            <a:endParaRPr lang="zh-CN" altLang="en-US" sz="2400" dirty="0">
              <a:latin typeface="Times New Roman" panose="02020603050405020304" pitchFamily="18" charset="0"/>
              <a:ea typeface="宋体" panose="02010600030101010101" pitchFamily="2" charset="-122"/>
            </a:endParaRPr>
          </a:p>
          <a:p>
            <a:pPr>
              <a:lnSpc>
                <a:spcPct val="110000"/>
              </a:lnSpc>
              <a:spcBef>
                <a:spcPct val="5000"/>
              </a:spcBef>
            </a:pPr>
            <a:r>
              <a:rPr lang="en-US" altLang="zh-CN" sz="2400" dirty="0">
                <a:latin typeface="Times New Roman" panose="02020603050405020304" pitchFamily="18" charset="0"/>
                <a:ea typeface="宋体" panose="02010600030101010101" pitchFamily="2" charset="-122"/>
              </a:rPr>
              <a:t>②</a:t>
            </a:r>
            <a:r>
              <a:rPr lang="zh-CN" altLang="en-US" sz="2400" dirty="0">
                <a:latin typeface="Times New Roman" panose="02020603050405020304" pitchFamily="18" charset="0"/>
                <a:ea typeface="宋体" panose="02010600030101010101" pitchFamily="2" charset="-122"/>
              </a:rPr>
              <a:t>蛋白质分子有的</a:t>
            </a:r>
            <a:r>
              <a:rPr lang="zh-CN" altLang="en-US" sz="2400" dirty="0">
                <a:solidFill>
                  <a:srgbClr val="FF0000"/>
                </a:solidFill>
                <a:latin typeface="Times New Roman" panose="02020603050405020304" pitchFamily="18" charset="0"/>
                <a:ea typeface="宋体" panose="02010600030101010101" pitchFamily="2" charset="-122"/>
              </a:rPr>
              <a:t>镶</a:t>
            </a:r>
            <a:r>
              <a:rPr lang="zh-CN" altLang="en-US" sz="2400" dirty="0">
                <a:latin typeface="Times New Roman" panose="02020603050405020304" pitchFamily="18" charset="0"/>
                <a:ea typeface="宋体" panose="02010600030101010101" pitchFamily="2" charset="-122"/>
              </a:rPr>
              <a:t>在磷脂双分子层表面，有的</a:t>
            </a:r>
            <a:r>
              <a:rPr lang="zh-CN" altLang="en-US" sz="2400" dirty="0">
                <a:solidFill>
                  <a:srgbClr val="FF0000"/>
                </a:solidFill>
                <a:latin typeface="Times New Roman" panose="02020603050405020304" pitchFamily="18" charset="0"/>
                <a:ea typeface="宋体" panose="02010600030101010101" pitchFamily="2" charset="-122"/>
              </a:rPr>
              <a:t>部分或全部嵌入</a:t>
            </a:r>
            <a:r>
              <a:rPr lang="zh-CN" altLang="en-US" sz="2400" dirty="0">
                <a:latin typeface="Times New Roman" panose="02020603050405020304" pitchFamily="18" charset="0"/>
                <a:ea typeface="宋体" panose="02010600030101010101" pitchFamily="2" charset="-122"/>
              </a:rPr>
              <a:t>磷脂双分子层中，有的</a:t>
            </a:r>
            <a:r>
              <a:rPr lang="zh-CN" altLang="en-US" sz="2400" dirty="0">
                <a:solidFill>
                  <a:srgbClr val="FF0000"/>
                </a:solidFill>
                <a:latin typeface="Times New Roman" panose="02020603050405020304" pitchFamily="18" charset="0"/>
                <a:ea typeface="宋体" panose="02010600030101010101" pitchFamily="2" charset="-122"/>
              </a:rPr>
              <a:t>横跨</a:t>
            </a:r>
            <a:r>
              <a:rPr lang="zh-CN" altLang="en-US" sz="2400" dirty="0">
                <a:latin typeface="Times New Roman" panose="02020603050405020304" pitchFamily="18" charset="0"/>
                <a:ea typeface="宋体" panose="02010600030101010101" pitchFamily="2" charset="-122"/>
              </a:rPr>
              <a:t>整个磷脂双分子层。</a:t>
            </a:r>
            <a:endParaRPr lang="zh-CN" altLang="en-US" sz="2400" dirty="0">
              <a:latin typeface="Times New Roman" panose="02020603050405020304" pitchFamily="18" charset="0"/>
              <a:ea typeface="宋体" panose="02010600030101010101" pitchFamily="2" charset="-122"/>
            </a:endParaRPr>
          </a:p>
        </p:txBody>
      </p:sp>
      <p:pic>
        <p:nvPicPr>
          <p:cNvPr id="24579" name="图片 702469" descr="DSC00148"/>
          <p:cNvPicPr>
            <a:picLocks noChangeAspect="1"/>
          </p:cNvPicPr>
          <p:nvPr/>
        </p:nvPicPr>
        <p:blipFill>
          <a:blip r:embed="rId1"/>
          <a:stretch>
            <a:fillRect/>
          </a:stretch>
        </p:blipFill>
        <p:spPr>
          <a:xfrm>
            <a:off x="107950" y="685800"/>
            <a:ext cx="8883650" cy="3962400"/>
          </a:xfrm>
          <a:prstGeom prst="rect">
            <a:avLst/>
          </a:prstGeom>
          <a:noFill/>
          <a:ln w="9525" cap="flat" cmpd="sng">
            <a:solidFill>
              <a:srgbClr val="0000FF"/>
            </a:solidFill>
            <a:prstDash val="solid"/>
            <a:miter/>
            <a:headEnd type="none" w="med" len="med"/>
            <a:tailEnd type="none" w="med" len="me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文本框 30721"/>
          <p:cNvSpPr txBox="1"/>
          <p:nvPr/>
        </p:nvSpPr>
        <p:spPr>
          <a:xfrm>
            <a:off x="2651125" y="346975"/>
            <a:ext cx="4275138" cy="639763"/>
          </a:xfrm>
          <a:prstGeom prst="rect">
            <a:avLst/>
          </a:prstGeom>
          <a:noFill/>
          <a:ln w="9525">
            <a:noFill/>
          </a:ln>
        </p:spPr>
        <p:txBody>
          <a:bodyPr wrap="square" anchor="t">
            <a:spAutoFit/>
          </a:bodyPr>
          <a:lstStyle/>
          <a:p>
            <a:pPr>
              <a:spcBef>
                <a:spcPct val="50000"/>
              </a:spcBef>
            </a:pPr>
            <a:r>
              <a:rPr lang="zh-CN" altLang="en-US" sz="3600" dirty="0">
                <a:solidFill>
                  <a:srgbClr val="FF3300"/>
                </a:solidFill>
                <a:latin typeface="Times New Roman" panose="02020603050405020304" pitchFamily="18" charset="0"/>
                <a:ea typeface="宋体" panose="02010600030101010101" pitchFamily="2" charset="-122"/>
              </a:rPr>
              <a:t>膜中各组分的作用：</a:t>
            </a:r>
            <a:endParaRPr lang="zh-CN" altLang="en-US" sz="3600" dirty="0">
              <a:solidFill>
                <a:srgbClr val="FF3300"/>
              </a:solidFill>
              <a:latin typeface="Times New Roman" panose="02020603050405020304" pitchFamily="18" charset="0"/>
              <a:ea typeface="宋体" panose="02010600030101010101" pitchFamily="2" charset="-122"/>
            </a:endParaRPr>
          </a:p>
        </p:txBody>
      </p:sp>
      <p:sp>
        <p:nvSpPr>
          <p:cNvPr id="30724" name="文本框 30724"/>
          <p:cNvSpPr txBox="1"/>
          <p:nvPr/>
        </p:nvSpPr>
        <p:spPr>
          <a:xfrm>
            <a:off x="228600" y="2906395"/>
            <a:ext cx="1840230" cy="523875"/>
          </a:xfrm>
          <a:prstGeom prst="rect">
            <a:avLst/>
          </a:prstGeom>
          <a:noFill/>
          <a:ln w="9525">
            <a:noFill/>
          </a:ln>
        </p:spPr>
        <p:txBody>
          <a:bodyPr wrap="square" anchor="t">
            <a:spAutoFit/>
          </a:bodyPr>
          <a:lstStyle/>
          <a:p>
            <a:pPr>
              <a:spcBef>
                <a:spcPct val="50000"/>
              </a:spcBef>
            </a:pPr>
            <a:r>
              <a:rPr lang="en-US" altLang="zh-CN" sz="2800" dirty="0">
                <a:latin typeface="Times New Roman" panose="02020603050405020304" pitchFamily="18" charset="0"/>
                <a:ea typeface="宋体" panose="02010600030101010101" pitchFamily="2" charset="-122"/>
              </a:rPr>
              <a:t>2</a:t>
            </a:r>
            <a:r>
              <a:rPr lang="zh-CN" altLang="en-US" sz="2800" dirty="0">
                <a:latin typeface="Times New Roman" panose="02020603050405020304" pitchFamily="18" charset="0"/>
                <a:ea typeface="宋体" panose="02010600030101010101" pitchFamily="2" charset="-122"/>
              </a:rPr>
              <a:t>、膜蛋白</a:t>
            </a:r>
            <a:endParaRPr lang="zh-CN" altLang="en-US" sz="2800" dirty="0">
              <a:latin typeface="Times New Roman" panose="02020603050405020304" pitchFamily="18" charset="0"/>
              <a:ea typeface="宋体" panose="02010600030101010101" pitchFamily="2" charset="-122"/>
            </a:endParaRPr>
          </a:p>
        </p:txBody>
      </p:sp>
      <p:grpSp>
        <p:nvGrpSpPr>
          <p:cNvPr id="4" name="组合 3"/>
          <p:cNvGrpSpPr/>
          <p:nvPr/>
        </p:nvGrpSpPr>
        <p:grpSpPr>
          <a:xfrm>
            <a:off x="1957705" y="2401570"/>
            <a:ext cx="7186295" cy="1884680"/>
            <a:chOff x="3083" y="3782"/>
            <a:chExt cx="11317" cy="2968"/>
          </a:xfrm>
        </p:grpSpPr>
        <p:sp>
          <p:nvSpPr>
            <p:cNvPr id="2" name="左大括号 30723"/>
            <p:cNvSpPr/>
            <p:nvPr/>
          </p:nvSpPr>
          <p:spPr>
            <a:xfrm>
              <a:off x="3083" y="4010"/>
              <a:ext cx="113" cy="2610"/>
            </a:xfrm>
            <a:prstGeom prst="leftBrace">
              <a:avLst>
                <a:gd name="adj1" fmla="val 192796"/>
                <a:gd name="adj2" fmla="val 50000"/>
              </a:avLst>
            </a:prstGeom>
            <a:noFill/>
            <a:ln w="9525" cap="flat" cmpd="sng">
              <a:solidFill>
                <a:schemeClr val="tx1"/>
              </a:solidFill>
              <a:prstDash val="solid"/>
              <a:round/>
              <a:headEnd type="none" w="med" len="med"/>
              <a:tailEnd type="none" w="med" len="med"/>
            </a:ln>
          </p:spPr>
          <p:txBody>
            <a:bodyPr anchor="t"/>
            <a:lstStyle/>
            <a:p>
              <a:endParaRPr lang="zh-CN" altLang="en-US">
                <a:latin typeface="Arial" panose="020B0604020202020204" pitchFamily="34" charset="0"/>
                <a:ea typeface="宋体" panose="02010600030101010101" pitchFamily="2" charset="-122"/>
              </a:endParaRPr>
            </a:p>
          </p:txBody>
        </p:sp>
        <p:sp>
          <p:nvSpPr>
            <p:cNvPr id="30725" name="文本框 30725"/>
            <p:cNvSpPr txBox="1"/>
            <p:nvPr/>
          </p:nvSpPr>
          <p:spPr>
            <a:xfrm>
              <a:off x="3538" y="3782"/>
              <a:ext cx="7370" cy="720"/>
            </a:xfrm>
            <a:prstGeom prst="rect">
              <a:avLst/>
            </a:prstGeom>
            <a:noFill/>
            <a:ln w="9525">
              <a:noFill/>
            </a:ln>
          </p:spPr>
          <p:txBody>
            <a:bodyPr anchor="t">
              <a:spAutoFit/>
            </a:bodyPr>
            <a:lstStyle/>
            <a:p>
              <a:pPr>
                <a:spcBef>
                  <a:spcPct val="50000"/>
                </a:spcBef>
              </a:pPr>
              <a:r>
                <a:rPr lang="zh-CN" altLang="en-US" sz="2400" dirty="0">
                  <a:latin typeface="Times New Roman" panose="02020603050405020304" pitchFamily="18" charset="0"/>
                  <a:ea typeface="宋体" panose="02010600030101010101" pitchFamily="2" charset="-122"/>
                </a:rPr>
                <a:t>控制着某些分子和离子的出入</a:t>
              </a:r>
              <a:endParaRPr lang="zh-CN" altLang="en-US" dirty="0">
                <a:ea typeface="宋体" panose="02010600030101010101" pitchFamily="2" charset="-122"/>
              </a:endParaRPr>
            </a:p>
          </p:txBody>
        </p:sp>
        <p:sp>
          <p:nvSpPr>
            <p:cNvPr id="30726" name="文本框 30726"/>
            <p:cNvSpPr txBox="1"/>
            <p:nvPr/>
          </p:nvSpPr>
          <p:spPr>
            <a:xfrm>
              <a:off x="3538" y="4917"/>
              <a:ext cx="3400" cy="720"/>
            </a:xfrm>
            <a:prstGeom prst="rect">
              <a:avLst/>
            </a:prstGeom>
            <a:noFill/>
            <a:ln w="9525">
              <a:noFill/>
            </a:ln>
          </p:spPr>
          <p:txBody>
            <a:bodyPr anchor="t">
              <a:spAutoFit/>
            </a:bodyPr>
            <a:lstStyle/>
            <a:p>
              <a:pPr>
                <a:spcBef>
                  <a:spcPct val="50000"/>
                </a:spcBef>
              </a:pPr>
              <a:r>
                <a:rPr lang="zh-CN" altLang="en-US" sz="2400" dirty="0">
                  <a:latin typeface="Times New Roman" panose="02020603050405020304" pitchFamily="18" charset="0"/>
                  <a:ea typeface="宋体" panose="02010600030101010101" pitchFamily="2" charset="-122"/>
                </a:rPr>
                <a:t>生物催化剂</a:t>
              </a:r>
              <a:endParaRPr lang="zh-CN" altLang="en-US" sz="2400" dirty="0">
                <a:latin typeface="Times New Roman" panose="02020603050405020304" pitchFamily="18" charset="0"/>
                <a:ea typeface="宋体" panose="02010600030101010101" pitchFamily="2" charset="-122"/>
              </a:endParaRPr>
            </a:p>
          </p:txBody>
        </p:sp>
        <p:sp>
          <p:nvSpPr>
            <p:cNvPr id="30728" name="文本框 30727"/>
            <p:cNvSpPr txBox="1"/>
            <p:nvPr/>
          </p:nvSpPr>
          <p:spPr>
            <a:xfrm>
              <a:off x="3458" y="6030"/>
              <a:ext cx="10942" cy="720"/>
            </a:xfrm>
            <a:prstGeom prst="rect">
              <a:avLst/>
            </a:prstGeom>
            <a:noFill/>
            <a:ln w="9525">
              <a:noFill/>
            </a:ln>
          </p:spPr>
          <p:txBody>
            <a:bodyPr anchor="t">
              <a:spAutoFit/>
            </a:bodyPr>
            <a:lstStyle/>
            <a:p>
              <a:pPr>
                <a:spcBef>
                  <a:spcPct val="50000"/>
                </a:spcBef>
              </a:pPr>
              <a:r>
                <a:rPr lang="zh-CN" altLang="en-US" sz="2400" dirty="0">
                  <a:latin typeface="Times New Roman" panose="02020603050405020304" pitchFamily="18" charset="0"/>
                  <a:ea typeface="宋体" panose="02010600030101010101" pitchFamily="2" charset="-122"/>
                </a:rPr>
                <a:t>细胞标志物（识别外来物质、细胞识别、免疫等）</a:t>
              </a:r>
              <a:endParaRPr lang="zh-CN" altLang="en-US" sz="2400" dirty="0">
                <a:latin typeface="Times New Roman" panose="02020603050405020304" pitchFamily="18" charset="0"/>
                <a:ea typeface="宋体" panose="02010600030101010101" pitchFamily="2" charset="-122"/>
              </a:endParaRPr>
            </a:p>
          </p:txBody>
        </p:sp>
      </p:grpSp>
      <p:sp>
        <p:nvSpPr>
          <p:cNvPr id="30730" name="文本框 30729"/>
          <p:cNvSpPr txBox="1"/>
          <p:nvPr/>
        </p:nvSpPr>
        <p:spPr>
          <a:xfrm>
            <a:off x="250825" y="1092200"/>
            <a:ext cx="1818005" cy="521970"/>
          </a:xfrm>
          <a:prstGeom prst="rect">
            <a:avLst/>
          </a:prstGeom>
          <a:noFill/>
          <a:ln w="9525">
            <a:noFill/>
          </a:ln>
        </p:spPr>
        <p:txBody>
          <a:bodyPr wrap="square" anchor="t">
            <a:spAutoFit/>
          </a:bodyPr>
          <a:lstStyle/>
          <a:p>
            <a:pPr>
              <a:spcBef>
                <a:spcPct val="50000"/>
              </a:spcBef>
            </a:pPr>
            <a:r>
              <a:rPr lang="en-US" altLang="zh-CN" sz="2800" dirty="0">
                <a:latin typeface="Times New Roman" panose="02020603050405020304" pitchFamily="18" charset="0"/>
                <a:ea typeface="宋体" panose="02010600030101010101" pitchFamily="2" charset="-122"/>
              </a:rPr>
              <a:t>1</a:t>
            </a:r>
            <a:r>
              <a:rPr lang="zh-CN" altLang="en-US" sz="2800" dirty="0">
                <a:latin typeface="Times New Roman" panose="02020603050405020304" pitchFamily="18" charset="0"/>
                <a:ea typeface="宋体" panose="02010600030101010101" pitchFamily="2" charset="-122"/>
              </a:rPr>
              <a:t>、脂双层：</a:t>
            </a:r>
            <a:endParaRPr lang="zh-CN" altLang="en-US" sz="2800" dirty="0">
              <a:latin typeface="Times New Roman" panose="02020603050405020304" pitchFamily="18" charset="0"/>
              <a:ea typeface="宋体" panose="02010600030101010101" pitchFamily="2" charset="-122"/>
            </a:endParaRPr>
          </a:p>
        </p:txBody>
      </p:sp>
      <p:sp>
        <p:nvSpPr>
          <p:cNvPr id="30731" name="文本框 30730"/>
          <p:cNvSpPr txBox="1"/>
          <p:nvPr/>
        </p:nvSpPr>
        <p:spPr>
          <a:xfrm>
            <a:off x="288925" y="5405333"/>
            <a:ext cx="8307387" cy="954107"/>
          </a:xfrm>
          <a:prstGeom prst="rect">
            <a:avLst/>
          </a:prstGeom>
          <a:noFill/>
          <a:ln w="9525">
            <a:noFill/>
          </a:ln>
        </p:spPr>
        <p:txBody>
          <a:bodyPr wrap="square" anchor="t">
            <a:spAutoFit/>
          </a:bodyPr>
          <a:lstStyle/>
          <a:p>
            <a:pPr>
              <a:spcBef>
                <a:spcPct val="50000"/>
              </a:spcBef>
            </a:pPr>
            <a:r>
              <a:rPr lang="zh-CN" altLang="en-US" sz="2800" dirty="0">
                <a:latin typeface="Times New Roman" panose="02020603050405020304" pitchFamily="18" charset="0"/>
                <a:ea typeface="宋体" panose="02010600030101010101" pitchFamily="2" charset="-122"/>
              </a:rPr>
              <a:t>膜的功能主要由蛋白质承担，因此，</a:t>
            </a:r>
            <a:r>
              <a:rPr lang="zh-CN" altLang="en-US" sz="2800" dirty="0">
                <a:solidFill>
                  <a:srgbClr val="FF0000"/>
                </a:solidFill>
                <a:latin typeface="Times New Roman" panose="02020603050405020304" pitchFamily="18" charset="0"/>
                <a:ea typeface="宋体" panose="02010600030101010101" pitchFamily="2" charset="-122"/>
              </a:rPr>
              <a:t>功能越复杂的膜，膜蛋白含量越高。</a:t>
            </a:r>
            <a:endParaRPr lang="zh-CN" altLang="en-US" sz="2800" dirty="0">
              <a:solidFill>
                <a:srgbClr val="FF0000"/>
              </a:solidFill>
              <a:latin typeface="Times New Roman" panose="02020603050405020304" pitchFamily="18" charset="0"/>
              <a:ea typeface="宋体" panose="02010600030101010101" pitchFamily="2" charset="-122"/>
            </a:endParaRPr>
          </a:p>
        </p:txBody>
      </p:sp>
      <p:sp>
        <p:nvSpPr>
          <p:cNvPr id="30732" name="文本框 30731"/>
          <p:cNvSpPr txBox="1"/>
          <p:nvPr/>
        </p:nvSpPr>
        <p:spPr>
          <a:xfrm>
            <a:off x="6477000" y="2401835"/>
            <a:ext cx="641350" cy="366713"/>
          </a:xfrm>
          <a:prstGeom prst="rect">
            <a:avLst/>
          </a:prstGeom>
          <a:noFill/>
          <a:ln w="9525">
            <a:noFill/>
          </a:ln>
        </p:spPr>
        <p:txBody>
          <a:bodyPr wrap="none" anchor="t">
            <a:spAutoFit/>
          </a:bodyPr>
          <a:lstStyle/>
          <a:p>
            <a:r>
              <a:rPr lang="zh-CN" altLang="en-US" dirty="0">
                <a:solidFill>
                  <a:srgbClr val="FF0000"/>
                </a:solidFill>
                <a:latin typeface="Arial" panose="020B0604020202020204" pitchFamily="34" charset="0"/>
                <a:ea typeface="宋体" panose="02010600030101010101" pitchFamily="2" charset="-122"/>
              </a:rPr>
              <a:t>载体</a:t>
            </a:r>
            <a:endParaRPr lang="zh-CN" altLang="en-US" dirty="0">
              <a:solidFill>
                <a:srgbClr val="FF0000"/>
              </a:solidFill>
              <a:latin typeface="Arial" panose="020B0604020202020204" pitchFamily="34" charset="0"/>
              <a:ea typeface="宋体" panose="02010600030101010101" pitchFamily="2" charset="-122"/>
            </a:endParaRPr>
          </a:p>
        </p:txBody>
      </p:sp>
      <p:sp>
        <p:nvSpPr>
          <p:cNvPr id="30733" name="文本框 30732"/>
          <p:cNvSpPr txBox="1"/>
          <p:nvPr/>
        </p:nvSpPr>
        <p:spPr>
          <a:xfrm>
            <a:off x="4098925" y="3109860"/>
            <a:ext cx="412750" cy="641350"/>
          </a:xfrm>
          <a:prstGeom prst="rect">
            <a:avLst/>
          </a:prstGeom>
          <a:noFill/>
          <a:ln w="9525">
            <a:noFill/>
          </a:ln>
        </p:spPr>
        <p:txBody>
          <a:bodyPr wrap="none" anchor="t">
            <a:spAutoFit/>
          </a:bodyPr>
          <a:lstStyle/>
          <a:p>
            <a:pPr>
              <a:spcBef>
                <a:spcPct val="50000"/>
              </a:spcBef>
            </a:pPr>
            <a:r>
              <a:rPr lang="zh-CN" altLang="en-US" dirty="0">
                <a:solidFill>
                  <a:srgbClr val="FF0000"/>
                </a:solidFill>
                <a:latin typeface="Arial" panose="020B0604020202020204" pitchFamily="34" charset="0"/>
                <a:ea typeface="宋体" panose="02010600030101010101" pitchFamily="2" charset="-122"/>
              </a:rPr>
              <a:t>酶</a:t>
            </a:r>
            <a:endParaRPr lang="zh-CN" altLang="en-US" dirty="0">
              <a:solidFill>
                <a:srgbClr val="FF0000"/>
              </a:solidFill>
              <a:latin typeface="Arial" panose="020B0604020202020204" pitchFamily="34" charset="0"/>
              <a:ea typeface="宋体" panose="02010600030101010101" pitchFamily="2" charset="-122"/>
            </a:endParaRPr>
          </a:p>
          <a:p>
            <a:endParaRPr lang="zh-CN" altLang="en-US" dirty="0">
              <a:latin typeface="Arial" panose="020B0604020202020204" pitchFamily="34" charset="0"/>
              <a:ea typeface="宋体" panose="02010600030101010101" pitchFamily="2" charset="-122"/>
            </a:endParaRPr>
          </a:p>
        </p:txBody>
      </p:sp>
      <p:sp>
        <p:nvSpPr>
          <p:cNvPr id="30734" name="文本框 30733"/>
          <p:cNvSpPr txBox="1"/>
          <p:nvPr/>
        </p:nvSpPr>
        <p:spPr>
          <a:xfrm>
            <a:off x="6491288" y="4286198"/>
            <a:ext cx="869950" cy="366713"/>
          </a:xfrm>
          <a:prstGeom prst="rect">
            <a:avLst/>
          </a:prstGeom>
          <a:noFill/>
          <a:ln w="9525">
            <a:noFill/>
          </a:ln>
        </p:spPr>
        <p:txBody>
          <a:bodyPr wrap="none" anchor="t">
            <a:spAutoFit/>
          </a:bodyPr>
          <a:lstStyle/>
          <a:p>
            <a:r>
              <a:rPr lang="zh-CN" altLang="en-US" dirty="0">
                <a:solidFill>
                  <a:srgbClr val="FF0000"/>
                </a:solidFill>
                <a:latin typeface="Arial" panose="020B0604020202020204" pitchFamily="34" charset="0"/>
                <a:ea typeface="宋体" panose="02010600030101010101" pitchFamily="2" charset="-122"/>
              </a:rPr>
              <a:t>糖蛋白</a:t>
            </a:r>
            <a:endParaRPr lang="zh-CN" altLang="en-US" dirty="0">
              <a:solidFill>
                <a:srgbClr val="FF0000"/>
              </a:solidFill>
              <a:latin typeface="Arial" panose="020B0604020202020204" pitchFamily="34" charset="0"/>
              <a:ea typeface="宋体" panose="02010600030101010101" pitchFamily="2" charset="-122"/>
            </a:endParaRPr>
          </a:p>
        </p:txBody>
      </p:sp>
      <p:sp>
        <p:nvSpPr>
          <p:cNvPr id="3" name="文本框 2"/>
          <p:cNvSpPr txBox="1"/>
          <p:nvPr/>
        </p:nvSpPr>
        <p:spPr>
          <a:xfrm>
            <a:off x="2246630" y="1092200"/>
            <a:ext cx="6160770" cy="1091565"/>
          </a:xfrm>
          <a:prstGeom prst="rect">
            <a:avLst/>
          </a:prstGeom>
          <a:noFill/>
        </p:spPr>
        <p:txBody>
          <a:bodyPr wrap="square" rtlCol="0">
            <a:spAutoFit/>
          </a:bodyPr>
          <a:lstStyle/>
          <a:p>
            <a:pPr algn="l">
              <a:spcBef>
                <a:spcPct val="50000"/>
              </a:spcBef>
            </a:pPr>
            <a:r>
              <a:rPr lang="zh-CN" altLang="en-US" dirty="0">
                <a:latin typeface="Times New Roman" panose="02020603050405020304" pitchFamily="18" charset="0"/>
                <a:sym typeface="+mn-ea"/>
              </a:rPr>
              <a:t>膜结构的基础，它使得许多分子和离子不</a:t>
            </a:r>
            <a:endParaRPr lang="zh-CN" altLang="en-US" dirty="0">
              <a:latin typeface="Times New Roman" panose="02020603050405020304" pitchFamily="18" charset="0"/>
              <a:ea typeface="宋体" panose="02010600030101010101" pitchFamily="2" charset="-122"/>
            </a:endParaRPr>
          </a:p>
          <a:p>
            <a:pPr algn="l">
              <a:spcBef>
                <a:spcPct val="50000"/>
              </a:spcBef>
            </a:pPr>
            <a:r>
              <a:rPr lang="zh-CN" altLang="en-US" dirty="0">
                <a:latin typeface="Times New Roman" panose="02020603050405020304" pitchFamily="18" charset="0"/>
                <a:sym typeface="+mn-ea"/>
              </a:rPr>
              <a:t>能随意出入细胞。</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30"/>
                                        </p:tgtEl>
                                        <p:attrNameLst>
                                          <p:attrName>style.visibility</p:attrName>
                                        </p:attrNameLst>
                                      </p:cBhvr>
                                      <p:to>
                                        <p:strVal val="visible"/>
                                      </p:to>
                                    </p:set>
                                    <p:animEffect transition="in" filter="blinds(horizontal)">
                                      <p:cBhvr>
                                        <p:cTn id="7" dur="500"/>
                                        <p:tgtEl>
                                          <p:spTgt spid="307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724"/>
                                        </p:tgtEl>
                                        <p:attrNameLst>
                                          <p:attrName>style.visibility</p:attrName>
                                        </p:attrNameLst>
                                      </p:cBhvr>
                                      <p:to>
                                        <p:strVal val="visible"/>
                                      </p:to>
                                    </p:set>
                                    <p:anim calcmode="lin" valueType="num">
                                      <p:cBhvr additive="base">
                                        <p:cTn id="12" dur="500" fill="hold"/>
                                        <p:tgtEl>
                                          <p:spTgt spid="30724"/>
                                        </p:tgtEl>
                                        <p:attrNameLst>
                                          <p:attrName>ppt_x</p:attrName>
                                        </p:attrNameLst>
                                      </p:cBhvr>
                                      <p:tavLst>
                                        <p:tav tm="0">
                                          <p:val>
                                            <p:strVal val="#ppt_x"/>
                                          </p:val>
                                        </p:tav>
                                        <p:tav tm="100000">
                                          <p:val>
                                            <p:strVal val="#ppt_x"/>
                                          </p:val>
                                        </p:tav>
                                      </p:tavLst>
                                    </p:anim>
                                    <p:anim calcmode="lin" valueType="num">
                                      <p:cBhvr additive="base">
                                        <p:cTn id="13"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linds(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0732"/>
                                        </p:tgtEl>
                                        <p:attrNameLst>
                                          <p:attrName>style.visibility</p:attrName>
                                        </p:attrNameLst>
                                      </p:cBhvr>
                                      <p:to>
                                        <p:strVal val="visible"/>
                                      </p:to>
                                    </p:set>
                                    <p:anim calcmode="lin" valueType="num">
                                      <p:cBhvr additive="base">
                                        <p:cTn id="28" dur="500" fill="hold"/>
                                        <p:tgtEl>
                                          <p:spTgt spid="30732"/>
                                        </p:tgtEl>
                                        <p:attrNameLst>
                                          <p:attrName>ppt_x</p:attrName>
                                        </p:attrNameLst>
                                      </p:cBhvr>
                                      <p:tavLst>
                                        <p:tav tm="0">
                                          <p:val>
                                            <p:strVal val="#ppt_x"/>
                                          </p:val>
                                        </p:tav>
                                        <p:tav tm="100000">
                                          <p:val>
                                            <p:strVal val="#ppt_x"/>
                                          </p:val>
                                        </p:tav>
                                      </p:tavLst>
                                    </p:anim>
                                    <p:anim calcmode="lin" valueType="num">
                                      <p:cBhvr additive="base">
                                        <p:cTn id="29" dur="500" fill="hold"/>
                                        <p:tgtEl>
                                          <p:spTgt spid="3073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0733"/>
                                        </p:tgtEl>
                                        <p:attrNameLst>
                                          <p:attrName>style.visibility</p:attrName>
                                        </p:attrNameLst>
                                      </p:cBhvr>
                                      <p:to>
                                        <p:strVal val="visible"/>
                                      </p:to>
                                    </p:set>
                                    <p:anim calcmode="lin" valueType="num">
                                      <p:cBhvr additive="base">
                                        <p:cTn id="34" dur="500" fill="hold"/>
                                        <p:tgtEl>
                                          <p:spTgt spid="30733"/>
                                        </p:tgtEl>
                                        <p:attrNameLst>
                                          <p:attrName>ppt_x</p:attrName>
                                        </p:attrNameLst>
                                      </p:cBhvr>
                                      <p:tavLst>
                                        <p:tav tm="0">
                                          <p:val>
                                            <p:strVal val="#ppt_x"/>
                                          </p:val>
                                        </p:tav>
                                        <p:tav tm="100000">
                                          <p:val>
                                            <p:strVal val="#ppt_x"/>
                                          </p:val>
                                        </p:tav>
                                      </p:tavLst>
                                    </p:anim>
                                    <p:anim calcmode="lin" valueType="num">
                                      <p:cBhvr additive="base">
                                        <p:cTn id="35" dur="500" fill="hold"/>
                                        <p:tgtEl>
                                          <p:spTgt spid="3073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0734"/>
                                        </p:tgtEl>
                                        <p:attrNameLst>
                                          <p:attrName>style.visibility</p:attrName>
                                        </p:attrNameLst>
                                      </p:cBhvr>
                                      <p:to>
                                        <p:strVal val="visible"/>
                                      </p:to>
                                    </p:set>
                                    <p:anim calcmode="lin" valueType="num">
                                      <p:cBhvr additive="base">
                                        <p:cTn id="40" dur="500" fill="hold"/>
                                        <p:tgtEl>
                                          <p:spTgt spid="30734"/>
                                        </p:tgtEl>
                                        <p:attrNameLst>
                                          <p:attrName>ppt_x</p:attrName>
                                        </p:attrNameLst>
                                      </p:cBhvr>
                                      <p:tavLst>
                                        <p:tav tm="0">
                                          <p:val>
                                            <p:strVal val="#ppt_x"/>
                                          </p:val>
                                        </p:tav>
                                        <p:tav tm="100000">
                                          <p:val>
                                            <p:strVal val="#ppt_x"/>
                                          </p:val>
                                        </p:tav>
                                      </p:tavLst>
                                    </p:anim>
                                    <p:anim calcmode="lin" valueType="num">
                                      <p:cBhvr additive="base">
                                        <p:cTn id="41" dur="500" fill="hold"/>
                                        <p:tgtEl>
                                          <p:spTgt spid="3073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30731"/>
                                        </p:tgtEl>
                                        <p:attrNameLst>
                                          <p:attrName>style.visibility</p:attrName>
                                        </p:attrNameLst>
                                      </p:cBhvr>
                                      <p:to>
                                        <p:strVal val="visible"/>
                                      </p:to>
                                    </p:set>
                                    <p:animEffect transition="in" filter="box(in)">
                                      <p:cBhvr>
                                        <p:cTn id="46" dur="2000"/>
                                        <p:tgtEl>
                                          <p:spTgt spid="30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30" grpId="0"/>
      <p:bldP spid="30731" grpId="0"/>
      <p:bldP spid="30732" grpId="0"/>
      <p:bldP spid="30733" grpId="0"/>
      <p:bldP spid="30734"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nvSpPr>
        <p:spPr>
          <a:xfrm>
            <a:off x="457200" y="54063"/>
            <a:ext cx="8229600" cy="1143000"/>
          </a:xfrm>
          <a:prstGeom prst="rect">
            <a:avLst/>
          </a:prstGeom>
          <a:noFill/>
          <a:ln>
            <a:noFill/>
          </a:ln>
          <a:effectLst/>
        </p:spPr>
        <p:txBody>
          <a:bodyPr vert="horz" wrap="square" lIns="91440" tIns="45720" rIns="91440" bIns="45720" numCol="1" anchor="ctr" anchorCtr="0" compatLnSpc="1"/>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eaLnBrk="1" hangingPunct="1"/>
            <a:r>
              <a:rPr lang="zh-CN" altLang="en-US" sz="5200" dirty="0" smtClean="0">
                <a:solidFill>
                  <a:srgbClr val="0000CC"/>
                </a:solidFill>
                <a:latin typeface="黑体" panose="02010609060101010101" pitchFamily="1" charset="-122"/>
                <a:ea typeface="黑体" panose="02010609060101010101" pitchFamily="1" charset="-122"/>
              </a:rPr>
              <a:t>细胞膜的功能</a:t>
            </a:r>
            <a:endParaRPr lang="zh-CN" altLang="en-US" sz="5200" dirty="0" smtClean="0">
              <a:solidFill>
                <a:srgbClr val="0000CC"/>
              </a:solidFill>
              <a:latin typeface="黑体" panose="02010609060101010101" pitchFamily="1" charset="-122"/>
              <a:ea typeface="黑体" panose="02010609060101010101" pitchFamily="1" charset="-122"/>
            </a:endParaRPr>
          </a:p>
        </p:txBody>
      </p:sp>
      <p:sp>
        <p:nvSpPr>
          <p:cNvPr id="47107" name="Rectangle 3"/>
          <p:cNvSpPr>
            <a:spLocks noGrp="1" noChangeArrowheads="1"/>
          </p:cNvSpPr>
          <p:nvPr/>
        </p:nvSpPr>
        <p:spPr>
          <a:xfrm>
            <a:off x="612164" y="1066800"/>
            <a:ext cx="6270625" cy="612775"/>
          </a:xfrm>
          <a:prstGeom prst="rect">
            <a:avLst/>
          </a:prstGeom>
          <a:noFill/>
          <a:ln>
            <a:noFill/>
          </a:ln>
          <a:effectLst/>
        </p:spPr>
        <p:txBody>
          <a:bodyPr vert="horz" wrap="square" lIns="91440" tIns="45720" rIns="91440" bIns="45720" numCol="1" anchor="t" anchorCtr="0" compatLnSpc="1"/>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buFontTx/>
              <a:buNone/>
            </a:pPr>
            <a:r>
              <a:rPr lang="en-US" altLang="zh-CN" b="1" dirty="0" smtClean="0">
                <a:latin typeface="黑体" panose="02010609060101010101" pitchFamily="1" charset="-122"/>
                <a:ea typeface="黑体" panose="02010609060101010101" pitchFamily="1" charset="-122"/>
              </a:rPr>
              <a:t>1.</a:t>
            </a:r>
            <a:r>
              <a:rPr lang="zh-CN" altLang="en-US" b="1" dirty="0" smtClean="0">
                <a:latin typeface="黑体" panose="02010609060101010101" pitchFamily="1" charset="-122"/>
                <a:ea typeface="黑体" panose="02010609060101010101" pitchFamily="1" charset="-122"/>
              </a:rPr>
              <a:t>将细胞与外界坏境分隔开</a:t>
            </a:r>
            <a:endParaRPr lang="zh-CN" altLang="en-US" b="1" dirty="0" smtClean="0">
              <a:latin typeface="黑体" panose="02010609060101010101" pitchFamily="1" charset="-122"/>
              <a:ea typeface="黑体" panose="02010609060101010101" pitchFamily="1" charset="-122"/>
            </a:endParaRPr>
          </a:p>
        </p:txBody>
      </p:sp>
      <p:sp>
        <p:nvSpPr>
          <p:cNvPr id="7" name="Rectangle 3"/>
          <p:cNvSpPr txBox="1">
            <a:spLocks noChangeArrowheads="1"/>
          </p:cNvSpPr>
          <p:nvPr/>
        </p:nvSpPr>
        <p:spPr bwMode="auto">
          <a:xfrm>
            <a:off x="612164" y="1606096"/>
            <a:ext cx="784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b="1" dirty="0">
                <a:latin typeface="黑体" panose="02010609060101010101" pitchFamily="1" charset="-122"/>
                <a:ea typeface="黑体" panose="02010609060101010101" pitchFamily="1" charset="-122"/>
              </a:rPr>
              <a:t>2</a:t>
            </a:r>
            <a:r>
              <a:rPr lang="en-US" altLang="zh-CN" b="1" dirty="0" smtClean="0">
                <a:latin typeface="黑体" panose="02010609060101010101" pitchFamily="1" charset="-122"/>
                <a:ea typeface="黑体" panose="02010609060101010101" pitchFamily="1" charset="-122"/>
              </a:rPr>
              <a:t>.</a:t>
            </a:r>
            <a:r>
              <a:rPr lang="zh-CN" altLang="en-US" b="1" dirty="0" smtClean="0">
                <a:latin typeface="黑体" panose="02010609060101010101" pitchFamily="1" charset="-122"/>
                <a:ea typeface="黑体" panose="02010609060101010101" pitchFamily="1" charset="-122"/>
              </a:rPr>
              <a:t>控制</a:t>
            </a:r>
            <a:r>
              <a:rPr lang="zh-CN" altLang="en-US" b="1" dirty="0">
                <a:latin typeface="黑体" panose="02010609060101010101" pitchFamily="1" charset="-122"/>
                <a:ea typeface="黑体" panose="02010609060101010101" pitchFamily="1" charset="-122"/>
              </a:rPr>
              <a:t>物质进出细胞</a:t>
            </a:r>
            <a:r>
              <a:rPr lang="en-US" altLang="zh-CN" b="1" dirty="0" smtClean="0">
                <a:latin typeface="黑体" panose="02010609060101010101" pitchFamily="1" charset="-122"/>
                <a:ea typeface="黑体" panose="02010609060101010101" pitchFamily="1" charset="-122"/>
              </a:rPr>
              <a:t>(</a:t>
            </a:r>
            <a:r>
              <a:rPr lang="zh-CN" altLang="en-US" b="1" dirty="0" smtClean="0">
                <a:latin typeface="黑体" panose="02010609060101010101" pitchFamily="1" charset="-122"/>
                <a:ea typeface="黑体" panose="02010609060101010101" pitchFamily="1" charset="-122"/>
              </a:rPr>
              <a:t>细胞控制</a:t>
            </a:r>
            <a:r>
              <a:rPr lang="en-US" altLang="zh-CN" b="1" dirty="0" smtClean="0">
                <a:latin typeface="黑体" panose="02010609060101010101" pitchFamily="1" charset="-122"/>
                <a:ea typeface="黑体" panose="02010609060101010101" pitchFamily="1" charset="-122"/>
              </a:rPr>
              <a:t>)</a:t>
            </a:r>
            <a:endParaRPr lang="en-US" altLang="zh-CN" b="1" dirty="0">
              <a:latin typeface="黑体" panose="02010609060101010101" pitchFamily="1" charset="-122"/>
              <a:ea typeface="黑体" panose="02010609060101010101" pitchFamily="1" charset="-122"/>
            </a:endParaRPr>
          </a:p>
        </p:txBody>
      </p:sp>
      <p:grpSp>
        <p:nvGrpSpPr>
          <p:cNvPr id="2" name="组合 1"/>
          <p:cNvGrpSpPr/>
          <p:nvPr/>
        </p:nvGrpSpPr>
        <p:grpSpPr>
          <a:xfrm>
            <a:off x="963313" y="2929529"/>
            <a:ext cx="7010400" cy="3353988"/>
            <a:chOff x="29029" y="2742970"/>
            <a:chExt cx="9144000" cy="4135438"/>
          </a:xfrm>
        </p:grpSpPr>
        <p:pic>
          <p:nvPicPr>
            <p:cNvPr id="18" name="Picture 2" descr="Fig_1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029" y="2742970"/>
              <a:ext cx="3124200" cy="401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Fig_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717" y="2742970"/>
              <a:ext cx="3197225"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zjg00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3629" y="2827108"/>
              <a:ext cx="28194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Rectangle 9"/>
          <p:cNvSpPr>
            <a:spLocks noChangeArrowheads="1"/>
          </p:cNvSpPr>
          <p:nvPr/>
        </p:nvSpPr>
        <p:spPr bwMode="auto">
          <a:xfrm>
            <a:off x="612164" y="2177596"/>
            <a:ext cx="7236436"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1" hangingPunct="1">
              <a:spcBef>
                <a:spcPct val="20000"/>
              </a:spcBef>
            </a:pPr>
            <a:r>
              <a:rPr lang="en-US" altLang="zh-CN" sz="3200" b="1" dirty="0">
                <a:latin typeface="黑体" panose="02010609060101010101" pitchFamily="1" charset="-122"/>
                <a:ea typeface="黑体" panose="02010609060101010101" pitchFamily="1" charset="-122"/>
              </a:rPr>
              <a:t>3</a:t>
            </a:r>
            <a:r>
              <a:rPr lang="en-US" altLang="zh-CN" sz="3200" b="1" dirty="0" smtClean="0">
                <a:latin typeface="黑体" panose="02010609060101010101" pitchFamily="1" charset="-122"/>
                <a:ea typeface="黑体" panose="02010609060101010101" pitchFamily="1" charset="-122"/>
              </a:rPr>
              <a:t>.</a:t>
            </a:r>
            <a:r>
              <a:rPr lang="zh-CN" altLang="en-US" sz="3200" b="1" dirty="0" smtClean="0">
                <a:latin typeface="黑体" panose="02010609060101010101" pitchFamily="1" charset="-122"/>
                <a:ea typeface="黑体" panose="02010609060101010101" pitchFamily="1" charset="-122"/>
              </a:rPr>
              <a:t>进行</a:t>
            </a:r>
            <a:r>
              <a:rPr lang="zh-CN" altLang="en-US" sz="3200" b="1" dirty="0">
                <a:latin typeface="黑体" panose="02010609060101010101" pitchFamily="1" charset="-122"/>
                <a:ea typeface="黑体" panose="02010609060101010101" pitchFamily="1" charset="-122"/>
              </a:rPr>
              <a:t>细胞间的信息</a:t>
            </a:r>
            <a:r>
              <a:rPr lang="zh-CN" altLang="en-US" sz="3200" b="1" dirty="0" smtClean="0">
                <a:latin typeface="黑体" panose="02010609060101010101" pitchFamily="1" charset="-122"/>
                <a:ea typeface="黑体" panose="02010609060101010101" pitchFamily="1" charset="-122"/>
              </a:rPr>
              <a:t>交流</a:t>
            </a:r>
            <a:r>
              <a:rPr lang="en-US" altLang="zh-CN" sz="3200" b="1" dirty="0" smtClean="0">
                <a:latin typeface="黑体" panose="02010609060101010101" pitchFamily="1" charset="-122"/>
                <a:ea typeface="黑体" panose="02010609060101010101" pitchFamily="1" charset="-122"/>
              </a:rPr>
              <a:t>(</a:t>
            </a:r>
            <a:r>
              <a:rPr lang="zh-CN" altLang="en-US" sz="3200" b="1" dirty="0" smtClean="0">
                <a:latin typeface="黑体" panose="02010609060101010101" pitchFamily="1" charset="-122"/>
                <a:ea typeface="黑体" panose="02010609060101010101" pitchFamily="1" charset="-122"/>
              </a:rPr>
              <a:t>细胞通讯</a:t>
            </a:r>
            <a:r>
              <a:rPr lang="en-US" altLang="zh-CN" sz="3200" b="1" dirty="0" smtClean="0">
                <a:latin typeface="黑体" panose="02010609060101010101" pitchFamily="1" charset="-122"/>
                <a:ea typeface="黑体" panose="02010609060101010101" pitchFamily="1" charset="-122"/>
              </a:rPr>
              <a:t>)</a:t>
            </a:r>
            <a:endParaRPr lang="zh-CN" altLang="en-US" sz="3200" b="1" dirty="0">
              <a:latin typeface="黑体" panose="02010609060101010101" pitchFamily="1" charset="-122"/>
              <a:ea typeface="黑体" panose="0201060906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7107"/>
                                        </p:tgtEl>
                                        <p:attrNameLst>
                                          <p:attrName>style.visibility</p:attrName>
                                        </p:attrNameLst>
                                      </p:cBhvr>
                                      <p:to>
                                        <p:strVal val="visible"/>
                                      </p:to>
                                    </p:set>
                                    <p:anim calcmode="lin" valueType="num">
                                      <p:cBhvr additive="base">
                                        <p:cTn id="7" dur="500" fill="hold"/>
                                        <p:tgtEl>
                                          <p:spTgt spid="47107"/>
                                        </p:tgtEl>
                                        <p:attrNameLst>
                                          <p:attrName>ppt_x</p:attrName>
                                        </p:attrNameLst>
                                      </p:cBhvr>
                                      <p:tavLst>
                                        <p:tav tm="0">
                                          <p:val>
                                            <p:strVal val="1+#ppt_w/2"/>
                                          </p:val>
                                        </p:tav>
                                        <p:tav tm="100000">
                                          <p:val>
                                            <p:strVal val="#ppt_x"/>
                                          </p:val>
                                        </p:tav>
                                      </p:tavLst>
                                    </p:anim>
                                    <p:anim calcmode="lin" valueType="num">
                                      <p:cBhvr additive="base">
                                        <p:cTn id="8" dur="500" fill="hold"/>
                                        <p:tgtEl>
                                          <p:spTgt spid="471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ldLvl="0" animBg="1" autoUpdateAnimBg="0"/>
      <p:bldP spid="7" grpId="0" autoUpdateAnimBg="0" uiExpand="1" build="p"/>
      <p:bldP spid="24"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占位符 40961"/>
          <p:cNvSpPr>
            <a:spLocks noGrp="1"/>
          </p:cNvSpPr>
          <p:nvPr>
            <p:ph idx="1"/>
          </p:nvPr>
        </p:nvSpPr>
        <p:spPr>
          <a:xfrm>
            <a:off x="457200" y="1143000"/>
            <a:ext cx="8432800" cy="5299075"/>
          </a:xfrm>
          <a:ln>
            <a:miter/>
          </a:ln>
        </p:spPr>
        <p:txBody>
          <a:bodyPr anchor="t"/>
          <a:lstStyle/>
          <a:p>
            <a:pPr marL="0" indent="0" fontAlgn="base">
              <a:buNone/>
            </a:pPr>
            <a:r>
              <a:rPr lang="en-US" altLang="zh-CN" strike="noStrike" noProof="1">
                <a:latin typeface="Times New Roman" panose="02020603050405020304" pitchFamily="18" charset="0"/>
              </a:rPr>
              <a:t>1.</a:t>
            </a:r>
            <a:r>
              <a:rPr lang="zh-CN" altLang="en-US" strike="noStrike" noProof="1">
                <a:latin typeface="Times New Roman" panose="02020603050405020304" pitchFamily="18" charset="0"/>
              </a:rPr>
              <a:t>下列细胞不具有细胞膜的是            （      ）</a:t>
            </a:r>
            <a:endParaRPr lang="zh-CN" altLang="en-US" strike="noStrike" noProof="1">
              <a:latin typeface="Times New Roman" panose="02020603050405020304" pitchFamily="18" charset="0"/>
            </a:endParaRPr>
          </a:p>
          <a:p>
            <a:pPr marL="609600" indent="-609600" fontAlgn="base">
              <a:buAutoNum type="alphaUcPeriod"/>
            </a:pPr>
            <a:r>
              <a:rPr lang="zh-CN" altLang="en-US" strike="noStrike" noProof="1">
                <a:latin typeface="Times New Roman" panose="02020603050405020304" pitchFamily="18" charset="0"/>
              </a:rPr>
              <a:t>菠萝       </a:t>
            </a:r>
            <a:r>
              <a:rPr lang="en-US" altLang="zh-CN" strike="noStrike" noProof="1">
                <a:latin typeface="Times New Roman" panose="02020603050405020304" pitchFamily="18" charset="0"/>
              </a:rPr>
              <a:t>B. </a:t>
            </a:r>
            <a:r>
              <a:rPr lang="zh-CN" altLang="en-US" strike="noStrike" noProof="1">
                <a:latin typeface="Times New Roman" panose="02020603050405020304" pitchFamily="18" charset="0"/>
              </a:rPr>
              <a:t>人       </a:t>
            </a:r>
            <a:r>
              <a:rPr lang="en-US" altLang="zh-CN" strike="noStrike" noProof="1">
                <a:latin typeface="Times New Roman" panose="02020603050405020304" pitchFamily="18" charset="0"/>
              </a:rPr>
              <a:t>C.</a:t>
            </a:r>
            <a:r>
              <a:rPr lang="zh-CN" altLang="en-US" strike="noStrike" noProof="1">
                <a:latin typeface="Times New Roman" panose="02020603050405020304" pitchFamily="18" charset="0"/>
              </a:rPr>
              <a:t>噬菌体       </a:t>
            </a:r>
            <a:r>
              <a:rPr lang="en-US" altLang="zh-CN" strike="noStrike" noProof="1">
                <a:latin typeface="Times New Roman" panose="02020603050405020304" pitchFamily="18" charset="0"/>
              </a:rPr>
              <a:t>D.</a:t>
            </a:r>
            <a:r>
              <a:rPr lang="zh-CN" altLang="en-US" strike="noStrike" noProof="1">
                <a:latin typeface="Times New Roman" panose="02020603050405020304" pitchFamily="18" charset="0"/>
              </a:rPr>
              <a:t>大肠杆菌</a:t>
            </a:r>
            <a:endParaRPr lang="zh-CN" altLang="en-US" strike="noStrike" noProof="1">
              <a:latin typeface="Times New Roman" panose="02020603050405020304" pitchFamily="18" charset="0"/>
            </a:endParaRPr>
          </a:p>
          <a:p>
            <a:pPr marL="609600" indent="-609600" fontAlgn="base">
              <a:buNone/>
            </a:pPr>
            <a:endParaRPr lang="zh-CN" altLang="en-US" strike="noStrike" noProof="1">
              <a:latin typeface="Times New Roman" panose="02020603050405020304" pitchFamily="18" charset="0"/>
            </a:endParaRPr>
          </a:p>
          <a:p>
            <a:pPr marL="0" indent="0" fontAlgn="base">
              <a:buNone/>
            </a:pPr>
            <a:r>
              <a:rPr lang="en-US" altLang="zh-CN" strike="noStrike" noProof="1">
                <a:latin typeface="Times New Roman" panose="02020603050405020304" pitchFamily="18" charset="0"/>
              </a:rPr>
              <a:t>2.</a:t>
            </a:r>
            <a:r>
              <a:rPr lang="zh-CN" altLang="en-US" strike="noStrike" noProof="1">
                <a:latin typeface="Times New Roman" panose="02020603050405020304" pitchFamily="18" charset="0"/>
              </a:rPr>
              <a:t>与细胞膜主要功能复杂性有关的成分是 （   ）</a:t>
            </a:r>
            <a:endParaRPr lang="zh-CN" altLang="en-US" strike="noStrike" noProof="1">
              <a:latin typeface="Times New Roman" panose="02020603050405020304" pitchFamily="18" charset="0"/>
            </a:endParaRPr>
          </a:p>
          <a:p>
            <a:pPr marL="609600" indent="-609600" fontAlgn="base">
              <a:buAutoNum type="alphaUcPeriod"/>
            </a:pPr>
            <a:r>
              <a:rPr lang="zh-CN" altLang="en-US" strike="noStrike" noProof="1">
                <a:latin typeface="Times New Roman" panose="02020603050405020304" pitchFamily="18" charset="0"/>
              </a:rPr>
              <a:t>糖类       </a:t>
            </a:r>
            <a:r>
              <a:rPr lang="en-US" altLang="zh-CN" strike="noStrike" noProof="1">
                <a:latin typeface="Times New Roman" panose="02020603050405020304" pitchFamily="18" charset="0"/>
              </a:rPr>
              <a:t>B.</a:t>
            </a:r>
            <a:r>
              <a:rPr lang="zh-CN" altLang="en-US" strike="noStrike" noProof="1">
                <a:latin typeface="Times New Roman" panose="02020603050405020304" pitchFamily="18" charset="0"/>
              </a:rPr>
              <a:t>蛋白质      </a:t>
            </a:r>
            <a:r>
              <a:rPr lang="en-US" altLang="zh-CN" strike="noStrike" noProof="1">
                <a:latin typeface="Times New Roman" panose="02020603050405020304" pitchFamily="18" charset="0"/>
              </a:rPr>
              <a:t>C. </a:t>
            </a:r>
            <a:r>
              <a:rPr lang="zh-CN" altLang="en-US" strike="noStrike" noProof="1">
                <a:latin typeface="Times New Roman" panose="02020603050405020304" pitchFamily="18" charset="0"/>
              </a:rPr>
              <a:t>脂质      </a:t>
            </a:r>
            <a:r>
              <a:rPr lang="en-US" altLang="zh-CN" strike="noStrike" noProof="1">
                <a:latin typeface="Times New Roman" panose="02020603050405020304" pitchFamily="18" charset="0"/>
              </a:rPr>
              <a:t>D.</a:t>
            </a:r>
            <a:r>
              <a:rPr lang="zh-CN" altLang="en-US" strike="noStrike" noProof="1">
                <a:latin typeface="Times New Roman" panose="02020603050405020304" pitchFamily="18" charset="0"/>
              </a:rPr>
              <a:t>磷脂</a:t>
            </a:r>
            <a:endParaRPr lang="zh-CN" altLang="en-US" strike="noStrike" noProof="1">
              <a:latin typeface="Times New Roman" panose="02020603050405020304" pitchFamily="18" charset="0"/>
            </a:endParaRPr>
          </a:p>
          <a:p>
            <a:pPr marL="609600" indent="-609600" fontAlgn="base">
              <a:buNone/>
            </a:pPr>
            <a:r>
              <a:rPr lang="zh-CN" altLang="en-US" strike="noStrike" noProof="1">
                <a:latin typeface="Times New Roman" panose="02020603050405020304" pitchFamily="18" charset="0"/>
              </a:rPr>
              <a:t>      </a:t>
            </a:r>
            <a:endParaRPr lang="zh-CN" altLang="en-US" strike="noStrike" noProof="1">
              <a:latin typeface="Times New Roman" panose="02020603050405020304" pitchFamily="18" charset="0"/>
            </a:endParaRPr>
          </a:p>
          <a:p>
            <a:pPr marL="0" indent="0" fontAlgn="base">
              <a:buNone/>
            </a:pPr>
            <a:r>
              <a:rPr lang="en-US" altLang="zh-CN" strike="noStrike" noProof="1">
                <a:latin typeface="Times New Roman" panose="02020603050405020304" pitchFamily="18" charset="0"/>
              </a:rPr>
              <a:t>3.</a:t>
            </a:r>
            <a:r>
              <a:rPr lang="zh-CN" altLang="en-US" strike="noStrike" noProof="1">
                <a:latin typeface="Times New Roman" panose="02020603050405020304" pitchFamily="18" charset="0"/>
              </a:rPr>
              <a:t>变形虫吞噬细菌和小颗粒说明细胞膜具有（  ）</a:t>
            </a:r>
            <a:endParaRPr lang="zh-CN" altLang="en-US" strike="noStrike" noProof="1">
              <a:latin typeface="Times New Roman" panose="02020603050405020304" pitchFamily="18" charset="0"/>
            </a:endParaRPr>
          </a:p>
          <a:p>
            <a:pPr marL="609600" indent="-609600" fontAlgn="base">
              <a:buAutoNum type="alphaUcPeriod"/>
            </a:pPr>
            <a:r>
              <a:rPr lang="zh-CN" altLang="en-US" strike="noStrike" noProof="1">
                <a:latin typeface="Times New Roman" panose="02020603050405020304" pitchFamily="18" charset="0"/>
              </a:rPr>
              <a:t>选择透过性                     </a:t>
            </a:r>
            <a:r>
              <a:rPr lang="en-US" altLang="zh-CN" strike="noStrike" noProof="1">
                <a:latin typeface="Times New Roman" panose="02020603050405020304" pitchFamily="18" charset="0"/>
              </a:rPr>
              <a:t>B. </a:t>
            </a:r>
            <a:r>
              <a:rPr lang="zh-CN" altLang="en-US" strike="noStrike" noProof="1">
                <a:latin typeface="Times New Roman" panose="02020603050405020304" pitchFamily="18" charset="0"/>
              </a:rPr>
              <a:t>摄食功能</a:t>
            </a:r>
            <a:endParaRPr lang="zh-CN" altLang="en-US" strike="noStrike" noProof="1">
              <a:latin typeface="Times New Roman" panose="02020603050405020304" pitchFamily="18" charset="0"/>
            </a:endParaRPr>
          </a:p>
          <a:p>
            <a:pPr marL="609600" indent="-609600" fontAlgn="base">
              <a:buNone/>
            </a:pPr>
            <a:r>
              <a:rPr lang="en-US" altLang="zh-CN" strike="noStrike" noProof="1">
                <a:latin typeface="Times New Roman" panose="02020603050405020304" pitchFamily="18" charset="0"/>
              </a:rPr>
              <a:t>C. </a:t>
            </a:r>
            <a:r>
              <a:rPr lang="zh-CN" altLang="en-US" strike="noStrike" noProof="1">
                <a:latin typeface="Times New Roman" panose="02020603050405020304" pitchFamily="18" charset="0"/>
              </a:rPr>
              <a:t>保护功能                         </a:t>
            </a:r>
            <a:r>
              <a:rPr lang="en-US" altLang="zh-CN" strike="noStrike" noProof="1">
                <a:latin typeface="Times New Roman" panose="02020603050405020304" pitchFamily="18" charset="0"/>
              </a:rPr>
              <a:t>D. </a:t>
            </a:r>
            <a:r>
              <a:rPr lang="zh-CN" altLang="en-US" strike="noStrike" noProof="1">
                <a:latin typeface="Times New Roman" panose="02020603050405020304" pitchFamily="18" charset="0"/>
              </a:rPr>
              <a:t>一定流动性</a:t>
            </a:r>
            <a:endParaRPr lang="zh-CN" altLang="en-US" strike="noStrike" noProof="1">
              <a:latin typeface="Times New Roman" panose="02020603050405020304" pitchFamily="18" charset="0"/>
            </a:endParaRPr>
          </a:p>
        </p:txBody>
      </p:sp>
      <p:sp>
        <p:nvSpPr>
          <p:cNvPr id="40963" name="文本框 40962"/>
          <p:cNvSpPr txBox="1"/>
          <p:nvPr/>
        </p:nvSpPr>
        <p:spPr>
          <a:xfrm>
            <a:off x="7391400" y="990600"/>
            <a:ext cx="609600" cy="762000"/>
          </a:xfrm>
          <a:prstGeom prst="rect">
            <a:avLst/>
          </a:prstGeom>
          <a:noFill/>
          <a:ln w="9525">
            <a:noFill/>
          </a:ln>
        </p:spPr>
        <p:txBody>
          <a:bodyPr anchor="t">
            <a:spAutoFit/>
          </a:bodyPr>
          <a:lstStyle/>
          <a:p>
            <a:pPr>
              <a:spcBef>
                <a:spcPct val="50000"/>
              </a:spcBef>
            </a:pPr>
            <a:r>
              <a:rPr lang="en-US" altLang="zh-CN" sz="4400">
                <a:solidFill>
                  <a:srgbClr val="FF3300"/>
                </a:solidFill>
                <a:latin typeface="Arial" panose="020B0604020202020204" pitchFamily="34" charset="0"/>
                <a:ea typeface="宋体" panose="02010600030101010101" pitchFamily="2" charset="-122"/>
              </a:rPr>
              <a:t>c</a:t>
            </a:r>
            <a:endParaRPr lang="en-US" altLang="zh-CN" sz="4400">
              <a:solidFill>
                <a:srgbClr val="FF3300"/>
              </a:solidFill>
              <a:latin typeface="Arial" panose="020B0604020202020204" pitchFamily="34" charset="0"/>
              <a:ea typeface="宋体" panose="02010600030101010101" pitchFamily="2" charset="-122"/>
            </a:endParaRPr>
          </a:p>
        </p:txBody>
      </p:sp>
      <p:sp>
        <p:nvSpPr>
          <p:cNvPr id="40964" name="文本框 40963"/>
          <p:cNvSpPr txBox="1"/>
          <p:nvPr/>
        </p:nvSpPr>
        <p:spPr>
          <a:xfrm>
            <a:off x="8229600" y="2895600"/>
            <a:ext cx="457200" cy="641350"/>
          </a:xfrm>
          <a:prstGeom prst="rect">
            <a:avLst/>
          </a:prstGeom>
          <a:noFill/>
          <a:ln w="9525">
            <a:noFill/>
          </a:ln>
        </p:spPr>
        <p:txBody>
          <a:bodyPr anchor="t">
            <a:spAutoFit/>
          </a:bodyPr>
          <a:lstStyle/>
          <a:p>
            <a:pPr>
              <a:spcBef>
                <a:spcPct val="50000"/>
              </a:spcBef>
            </a:pPr>
            <a:r>
              <a:rPr lang="en-US" altLang="zh-CN" sz="3600">
                <a:solidFill>
                  <a:srgbClr val="FF3300"/>
                </a:solidFill>
                <a:latin typeface="Arial" panose="020B0604020202020204" pitchFamily="34" charset="0"/>
                <a:ea typeface="宋体" panose="02010600030101010101" pitchFamily="2" charset="-122"/>
              </a:rPr>
              <a:t>B</a:t>
            </a:r>
            <a:endParaRPr lang="en-US" altLang="zh-CN" sz="3600">
              <a:solidFill>
                <a:srgbClr val="FF3300"/>
              </a:solidFill>
              <a:latin typeface="Arial" panose="020B0604020202020204" pitchFamily="34" charset="0"/>
              <a:ea typeface="宋体" panose="02010600030101010101" pitchFamily="2" charset="-122"/>
            </a:endParaRPr>
          </a:p>
        </p:txBody>
      </p:sp>
      <p:sp>
        <p:nvSpPr>
          <p:cNvPr id="40965" name="文本框 40964"/>
          <p:cNvSpPr txBox="1"/>
          <p:nvPr/>
        </p:nvSpPr>
        <p:spPr>
          <a:xfrm>
            <a:off x="8458200" y="4572000"/>
            <a:ext cx="381000" cy="641350"/>
          </a:xfrm>
          <a:prstGeom prst="rect">
            <a:avLst/>
          </a:prstGeom>
          <a:noFill/>
          <a:ln w="9525">
            <a:noFill/>
          </a:ln>
        </p:spPr>
        <p:txBody>
          <a:bodyPr anchor="t">
            <a:spAutoFit/>
          </a:bodyPr>
          <a:lstStyle/>
          <a:p>
            <a:pPr>
              <a:spcBef>
                <a:spcPct val="50000"/>
              </a:spcBef>
            </a:pPr>
            <a:r>
              <a:rPr lang="en-US" altLang="zh-CN" sz="3600">
                <a:solidFill>
                  <a:srgbClr val="FF3300"/>
                </a:solidFill>
                <a:latin typeface="Arial" panose="020B0604020202020204" pitchFamily="34" charset="0"/>
                <a:ea typeface="宋体" panose="02010600030101010101" pitchFamily="2" charset="-122"/>
              </a:rPr>
              <a:t>D</a:t>
            </a:r>
            <a:endParaRPr lang="en-US" altLang="zh-CN" sz="3600">
              <a:solidFill>
                <a:srgbClr val="FF3300"/>
              </a:solidFill>
              <a:latin typeface="Arial" panose="020B0604020202020204" pitchFamily="34" charset="0"/>
              <a:ea typeface="宋体" panose="02010600030101010101" pitchFamily="2" charset="-122"/>
            </a:endParaRPr>
          </a:p>
        </p:txBody>
      </p:sp>
      <p:sp>
        <p:nvSpPr>
          <p:cNvPr id="33797" name="文本框 29702"/>
          <p:cNvSpPr txBox="1"/>
          <p:nvPr/>
        </p:nvSpPr>
        <p:spPr>
          <a:xfrm>
            <a:off x="3186430" y="222250"/>
            <a:ext cx="2771775" cy="768350"/>
          </a:xfrm>
          <a:prstGeom prst="rect">
            <a:avLst/>
          </a:prstGeom>
          <a:solidFill>
            <a:schemeClr val="accent3">
              <a:lumMod val="85000"/>
            </a:schemeClr>
          </a:solidFill>
          <a:ln w="57150">
            <a:noFill/>
          </a:ln>
        </p:spPr>
        <p:txBody>
          <a:bodyPr wrap="square" anchor="t">
            <a:spAutoFit/>
          </a:bodyPr>
          <a:lstStyle/>
          <a:p>
            <a:pPr algn="ctr"/>
            <a:r>
              <a:rPr lang="zh-CN" altLang="en-US" sz="4400" dirty="0">
                <a:solidFill>
                  <a:schemeClr val="tx1"/>
                </a:solidFill>
                <a:effectLst>
                  <a:outerShdw blurRad="38100" dist="19050" dir="2700000" algn="tl" rotWithShape="0">
                    <a:schemeClr val="dk1">
                      <a:alpha val="40000"/>
                    </a:schemeClr>
                  </a:outerShdw>
                </a:effectLst>
                <a:latin typeface="幼圆" panose="02010509060101010101" charset="-122"/>
                <a:ea typeface="幼圆" panose="02010509060101010101" charset="-122"/>
              </a:rPr>
              <a:t>课堂反馈</a:t>
            </a:r>
            <a:endParaRPr lang="zh-CN" altLang="en-US" sz="4400" dirty="0">
              <a:solidFill>
                <a:schemeClr val="tx1"/>
              </a:solidFill>
              <a:effectLst>
                <a:outerShdw blurRad="38100" dist="19050" dir="2700000" algn="tl" rotWithShape="0">
                  <a:schemeClr val="dk1">
                    <a:alpha val="40000"/>
                  </a:schemeClr>
                </a:outerShdw>
              </a:effectLst>
              <a:latin typeface="幼圆" panose="02010509060101010101" charset="-122"/>
              <a:ea typeface="幼圆" panose="020105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0963"/>
                                        </p:tgtEl>
                                        <p:attrNameLst>
                                          <p:attrName>style.visibility</p:attrName>
                                        </p:attrNameLst>
                                      </p:cBhvr>
                                      <p:to>
                                        <p:strVal val="visible"/>
                                      </p:to>
                                    </p:set>
                                    <p:animEffect transition="in" filter="diamond(in)">
                                      <p:cBhvr>
                                        <p:cTn id="7" dur="2000"/>
                                        <p:tgtEl>
                                          <p:spTgt spid="4096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62">
                                            <p:txEl>
                                              <p:pRg st="3" end="3"/>
                                            </p:txEl>
                                          </p:spTgt>
                                        </p:tgtEl>
                                        <p:attrNameLst>
                                          <p:attrName>style.visibility</p:attrName>
                                        </p:attrNameLst>
                                      </p:cBhvr>
                                      <p:to>
                                        <p:strVal val="visible"/>
                                      </p:to>
                                    </p:set>
                                    <p:anim calcmode="lin" valueType="num">
                                      <p:cBhvr additive="base">
                                        <p:cTn id="12" dur="500" fill="hold"/>
                                        <p:tgtEl>
                                          <p:spTgt spid="40962">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0962">
                                            <p:txEl>
                                              <p:pRg st="3" end="3"/>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0962">
                                            <p:txEl>
                                              <p:pRg st="4" end="4"/>
                                            </p:txEl>
                                          </p:spTgt>
                                        </p:tgtEl>
                                        <p:attrNameLst>
                                          <p:attrName>style.visibility</p:attrName>
                                        </p:attrNameLst>
                                      </p:cBhvr>
                                      <p:to>
                                        <p:strVal val="visible"/>
                                      </p:to>
                                    </p:set>
                                    <p:anim calcmode="lin" valueType="num">
                                      <p:cBhvr additive="base">
                                        <p:cTn id="16" dur="500" fill="hold"/>
                                        <p:tgtEl>
                                          <p:spTgt spid="40962">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096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0964"/>
                                        </p:tgtEl>
                                        <p:attrNameLst>
                                          <p:attrName>style.visibility</p:attrName>
                                        </p:attrNameLst>
                                      </p:cBhvr>
                                      <p:to>
                                        <p:strVal val="visible"/>
                                      </p:to>
                                    </p:set>
                                    <p:anim calcmode="lin" valueType="num">
                                      <p:cBhvr additive="base">
                                        <p:cTn id="22" dur="500" fill="hold"/>
                                        <p:tgtEl>
                                          <p:spTgt spid="40964"/>
                                        </p:tgtEl>
                                        <p:attrNameLst>
                                          <p:attrName>ppt_x</p:attrName>
                                        </p:attrNameLst>
                                      </p:cBhvr>
                                      <p:tavLst>
                                        <p:tav tm="0">
                                          <p:val>
                                            <p:strVal val="#ppt_x"/>
                                          </p:val>
                                        </p:tav>
                                        <p:tav tm="100000">
                                          <p:val>
                                            <p:strVal val="#ppt_x"/>
                                          </p:val>
                                        </p:tav>
                                      </p:tavLst>
                                    </p:anim>
                                    <p:anim calcmode="lin" valueType="num">
                                      <p:cBhvr additive="base">
                                        <p:cTn id="23" dur="500" fill="hold"/>
                                        <p:tgtEl>
                                          <p:spTgt spid="4096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0962">
                                            <p:txEl>
                                              <p:pRg st="6" end="6"/>
                                            </p:txEl>
                                          </p:spTgt>
                                        </p:tgtEl>
                                        <p:attrNameLst>
                                          <p:attrName>style.visibility</p:attrName>
                                        </p:attrNameLst>
                                      </p:cBhvr>
                                      <p:to>
                                        <p:strVal val="visible"/>
                                      </p:to>
                                    </p:set>
                                    <p:anim calcmode="lin" valueType="num">
                                      <p:cBhvr additive="base">
                                        <p:cTn id="28" dur="500" fill="hold"/>
                                        <p:tgtEl>
                                          <p:spTgt spid="40962">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0962">
                                            <p:txEl>
                                              <p:pRg st="6" end="6"/>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40962">
                                            <p:txEl>
                                              <p:pRg st="7" end="7"/>
                                            </p:txEl>
                                          </p:spTgt>
                                        </p:tgtEl>
                                        <p:attrNameLst>
                                          <p:attrName>style.visibility</p:attrName>
                                        </p:attrNameLst>
                                      </p:cBhvr>
                                      <p:to>
                                        <p:strVal val="visible"/>
                                      </p:to>
                                    </p:set>
                                    <p:anim calcmode="lin" valueType="num">
                                      <p:cBhvr additive="base">
                                        <p:cTn id="32" dur="500" fill="hold"/>
                                        <p:tgtEl>
                                          <p:spTgt spid="40962">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0962">
                                            <p:txEl>
                                              <p:pRg st="7" end="7"/>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40962">
                                            <p:txEl>
                                              <p:pRg st="8" end="8"/>
                                            </p:txEl>
                                          </p:spTgt>
                                        </p:tgtEl>
                                        <p:attrNameLst>
                                          <p:attrName>style.visibility</p:attrName>
                                        </p:attrNameLst>
                                      </p:cBhvr>
                                      <p:to>
                                        <p:strVal val="visible"/>
                                      </p:to>
                                    </p:set>
                                    <p:anim calcmode="lin" valueType="num">
                                      <p:cBhvr additive="base">
                                        <p:cTn id="36" dur="500" fill="hold"/>
                                        <p:tgtEl>
                                          <p:spTgt spid="40962">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096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0965"/>
                                        </p:tgtEl>
                                        <p:attrNameLst>
                                          <p:attrName>style.visibility</p:attrName>
                                        </p:attrNameLst>
                                      </p:cBhvr>
                                      <p:to>
                                        <p:strVal val="visible"/>
                                      </p:to>
                                    </p:set>
                                    <p:anim calcmode="lin" valueType="num">
                                      <p:cBhvr additive="base">
                                        <p:cTn id="42" dur="500" fill="hold"/>
                                        <p:tgtEl>
                                          <p:spTgt spid="40965"/>
                                        </p:tgtEl>
                                        <p:attrNameLst>
                                          <p:attrName>ppt_x</p:attrName>
                                        </p:attrNameLst>
                                      </p:cBhvr>
                                      <p:tavLst>
                                        <p:tav tm="0">
                                          <p:val>
                                            <p:strVal val="#ppt_x"/>
                                          </p:val>
                                        </p:tav>
                                        <p:tav tm="100000">
                                          <p:val>
                                            <p:strVal val="#ppt_x"/>
                                          </p:val>
                                        </p:tav>
                                      </p:tavLst>
                                    </p:anim>
                                    <p:anim calcmode="lin" valueType="num">
                                      <p:cBhvr additive="base">
                                        <p:cTn id="43" dur="500" fill="hold"/>
                                        <p:tgtEl>
                                          <p:spTgt spid="409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p:bldP spid="40964" grpId="0"/>
      <p:bldP spid="409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26695" y="1235075"/>
            <a:ext cx="8690610" cy="4892675"/>
          </a:xfrm>
          <a:prstGeom prst="rect">
            <a:avLst/>
          </a:prstGeom>
          <a:noFill/>
        </p:spPr>
        <p:txBody>
          <a:bodyPr wrap="square" rtlCol="0" anchor="t">
            <a:spAutoFit/>
          </a:bodyPr>
          <a:lstStyle/>
          <a:p>
            <a:pPr>
              <a:lnSpc>
                <a:spcPct val="200000"/>
              </a:lnSpc>
            </a:pPr>
            <a:r>
              <a:rPr lang="zh-CN" altLang="en-US"/>
              <a:t>1.脂双层两层中的磷脂分子含量不同。    （     ）   </a:t>
            </a:r>
            <a:endParaRPr lang="zh-CN" altLang="en-US"/>
          </a:p>
          <a:p>
            <a:pPr>
              <a:lnSpc>
                <a:spcPct val="200000"/>
              </a:lnSpc>
            </a:pPr>
            <a:r>
              <a:rPr lang="zh-CN" altLang="en-US"/>
              <a:t>2.细胞之间的识别主要取决于磷脂分子。（     ）</a:t>
            </a:r>
            <a:endParaRPr lang="zh-CN" altLang="en-US"/>
          </a:p>
          <a:p>
            <a:pPr>
              <a:lnSpc>
                <a:spcPct val="200000"/>
              </a:lnSpc>
            </a:pPr>
            <a:r>
              <a:rPr lang="zh-CN" altLang="en-US"/>
              <a:t>3.膜中磷脂和蛋白质分子是不断运动的。（     ）</a:t>
            </a:r>
            <a:endParaRPr lang="zh-CN" altLang="en-US"/>
          </a:p>
          <a:p>
            <a:pPr>
              <a:lnSpc>
                <a:spcPct val="200000"/>
              </a:lnSpc>
            </a:pPr>
            <a:r>
              <a:rPr lang="en-US" altLang="zh-CN"/>
              <a:t>4</a:t>
            </a:r>
            <a:r>
              <a:rPr lang="zh-CN" altLang="en-US"/>
              <a:t>.具有一定的流动性是细胞膜的功能特性，这一特性与细胞间的融合、细胞的变形运动等生理活动密切相关。                                     （    ）</a:t>
            </a:r>
            <a:endParaRPr lang="zh-CN" altLang="en-US"/>
          </a:p>
        </p:txBody>
      </p:sp>
      <p:sp>
        <p:nvSpPr>
          <p:cNvPr id="33797" name="文本框 29702"/>
          <p:cNvSpPr txBox="1"/>
          <p:nvPr/>
        </p:nvSpPr>
        <p:spPr>
          <a:xfrm>
            <a:off x="3186430" y="318135"/>
            <a:ext cx="2771775" cy="768350"/>
          </a:xfrm>
          <a:prstGeom prst="rect">
            <a:avLst/>
          </a:prstGeom>
          <a:solidFill>
            <a:schemeClr val="accent3">
              <a:lumMod val="85000"/>
            </a:schemeClr>
          </a:solidFill>
          <a:ln w="57150">
            <a:noFill/>
          </a:ln>
        </p:spPr>
        <p:txBody>
          <a:bodyPr wrap="square" anchor="t">
            <a:spAutoFit/>
          </a:bodyPr>
          <a:lstStyle/>
          <a:p>
            <a:pPr algn="ctr"/>
            <a:r>
              <a:rPr lang="zh-CN" altLang="en-US" sz="4400" dirty="0">
                <a:solidFill>
                  <a:schemeClr val="tx1"/>
                </a:solidFill>
                <a:effectLst>
                  <a:outerShdw blurRad="38100" dist="19050" dir="2700000" algn="tl" rotWithShape="0">
                    <a:schemeClr val="dk1">
                      <a:alpha val="40000"/>
                    </a:schemeClr>
                  </a:outerShdw>
                </a:effectLst>
                <a:latin typeface="幼圆" panose="02010509060101010101" charset="-122"/>
                <a:ea typeface="幼圆" panose="02010509060101010101" charset="-122"/>
              </a:rPr>
              <a:t>课堂反馈</a:t>
            </a:r>
            <a:endParaRPr lang="zh-CN" altLang="en-US" sz="4400" dirty="0">
              <a:solidFill>
                <a:schemeClr val="tx1"/>
              </a:solidFill>
              <a:effectLst>
                <a:outerShdw blurRad="38100" dist="19050" dir="2700000" algn="tl" rotWithShape="0">
                  <a:schemeClr val="dk1">
                    <a:alpha val="40000"/>
                  </a:schemeClr>
                </a:outerShdw>
              </a:effectLst>
              <a:latin typeface="幼圆" panose="02010509060101010101" charset="-122"/>
              <a:ea typeface="幼圆" panose="02010509060101010101" charset="-122"/>
            </a:endParaRPr>
          </a:p>
        </p:txBody>
      </p:sp>
      <p:sp>
        <p:nvSpPr>
          <p:cNvPr id="5" name="文本框 4"/>
          <p:cNvSpPr txBox="1"/>
          <p:nvPr/>
        </p:nvSpPr>
        <p:spPr>
          <a:xfrm>
            <a:off x="6543040" y="1551305"/>
            <a:ext cx="579120" cy="491490"/>
          </a:xfrm>
          <a:prstGeom prst="rect">
            <a:avLst/>
          </a:prstGeom>
          <a:noFill/>
        </p:spPr>
        <p:txBody>
          <a:bodyPr wrap="none" rtlCol="0">
            <a:spAutoFit/>
          </a:bodyPr>
          <a:lstStyle/>
          <a:p>
            <a:r>
              <a:rPr lang="en-US" altLang="zh-CN">
                <a:solidFill>
                  <a:srgbClr val="FF0000"/>
                </a:solidFill>
                <a:latin typeface="Berlin Sans FB" panose="020E0602020502020306" charset="0"/>
                <a:cs typeface="Berlin Sans FB" panose="020E0602020502020306" charset="0"/>
              </a:rPr>
              <a:t>√ </a:t>
            </a:r>
            <a:endParaRPr lang="en-US" altLang="zh-CN">
              <a:solidFill>
                <a:srgbClr val="FF0000"/>
              </a:solidFill>
              <a:latin typeface="Berlin Sans FB" panose="020E0602020502020306" charset="0"/>
              <a:cs typeface="Berlin Sans FB" panose="020E0602020502020306" charset="0"/>
            </a:endParaRPr>
          </a:p>
        </p:txBody>
      </p:sp>
      <p:sp>
        <p:nvSpPr>
          <p:cNvPr id="6" name="文本框 5"/>
          <p:cNvSpPr txBox="1"/>
          <p:nvPr/>
        </p:nvSpPr>
        <p:spPr>
          <a:xfrm>
            <a:off x="6543040" y="2336800"/>
            <a:ext cx="514985" cy="491490"/>
          </a:xfrm>
          <a:prstGeom prst="rect">
            <a:avLst/>
          </a:prstGeom>
          <a:noFill/>
        </p:spPr>
        <p:txBody>
          <a:bodyPr wrap="none" rtlCol="0">
            <a:spAutoFit/>
          </a:bodyPr>
          <a:lstStyle/>
          <a:p>
            <a:r>
              <a:rPr lang="en-US" altLang="zh-CN">
                <a:solidFill>
                  <a:srgbClr val="FF0000"/>
                </a:solidFill>
                <a:latin typeface="Berlin Sans FB" panose="020E0602020502020306" charset="0"/>
                <a:cs typeface="Berlin Sans FB" panose="020E0602020502020306" charset="0"/>
              </a:rPr>
              <a:t>×</a:t>
            </a:r>
            <a:endParaRPr lang="zh-CN" altLang="en-US">
              <a:solidFill>
                <a:srgbClr val="FF0000"/>
              </a:solidFill>
            </a:endParaRPr>
          </a:p>
        </p:txBody>
      </p:sp>
      <p:sp>
        <p:nvSpPr>
          <p:cNvPr id="7" name="文本框 6"/>
          <p:cNvSpPr txBox="1"/>
          <p:nvPr/>
        </p:nvSpPr>
        <p:spPr>
          <a:xfrm>
            <a:off x="6543040" y="3100070"/>
            <a:ext cx="579120" cy="491490"/>
          </a:xfrm>
          <a:prstGeom prst="rect">
            <a:avLst/>
          </a:prstGeom>
          <a:noFill/>
        </p:spPr>
        <p:txBody>
          <a:bodyPr wrap="none" rtlCol="0">
            <a:spAutoFit/>
          </a:bodyPr>
          <a:lstStyle/>
          <a:p>
            <a:r>
              <a:rPr lang="en-US" altLang="zh-CN">
                <a:solidFill>
                  <a:srgbClr val="FF0000"/>
                </a:solidFill>
                <a:latin typeface="Berlin Sans FB" panose="020E0602020502020306" charset="0"/>
                <a:cs typeface="Berlin Sans FB" panose="020E0602020502020306" charset="0"/>
              </a:rPr>
              <a:t>√ </a:t>
            </a:r>
            <a:endParaRPr lang="en-US" altLang="zh-CN">
              <a:solidFill>
                <a:srgbClr val="FF0000"/>
              </a:solidFill>
              <a:latin typeface="Berlin Sans FB" panose="020E0602020502020306" charset="0"/>
              <a:cs typeface="Berlin Sans FB" panose="020E0602020502020306" charset="0"/>
            </a:endParaRPr>
          </a:p>
        </p:txBody>
      </p:sp>
      <p:sp>
        <p:nvSpPr>
          <p:cNvPr id="8" name="文本框 7"/>
          <p:cNvSpPr txBox="1"/>
          <p:nvPr/>
        </p:nvSpPr>
        <p:spPr>
          <a:xfrm>
            <a:off x="548640" y="5517515"/>
            <a:ext cx="514985" cy="491490"/>
          </a:xfrm>
          <a:prstGeom prst="rect">
            <a:avLst/>
          </a:prstGeom>
          <a:noFill/>
        </p:spPr>
        <p:txBody>
          <a:bodyPr wrap="none" rtlCol="0">
            <a:spAutoFit/>
          </a:bodyPr>
          <a:lstStyle/>
          <a:p>
            <a:r>
              <a:rPr lang="en-US" altLang="zh-CN">
                <a:solidFill>
                  <a:srgbClr val="FF0000"/>
                </a:solidFill>
                <a:latin typeface="Berlin Sans FB" panose="020E0602020502020306" charset="0"/>
                <a:cs typeface="Berlin Sans FB" panose="020E0602020502020306" charset="0"/>
              </a:rPr>
              <a:t>×</a:t>
            </a:r>
            <a:endParaRPr lang="zh-CN" alt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linds(horizont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blinds(horizontal)">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1769</Words>
  <Application>WPS 演示</Application>
  <PresentationFormat>全屏显示(4:3)</PresentationFormat>
  <Paragraphs>183</Paragraphs>
  <Slides>20</Slides>
  <Notes>6</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20</vt:i4>
      </vt:variant>
    </vt:vector>
  </HeadingPairs>
  <TitlesOfParts>
    <vt:vector size="36" baseType="lpstr">
      <vt:lpstr>Arial</vt:lpstr>
      <vt:lpstr>宋体</vt:lpstr>
      <vt:lpstr>Wingdings</vt:lpstr>
      <vt:lpstr>Times New Roman</vt:lpstr>
      <vt:lpstr>楷体_GB2312</vt:lpstr>
      <vt:lpstr>黑体</vt:lpstr>
      <vt:lpstr>仿宋_GB2312</vt:lpstr>
      <vt:lpstr>新宋体</vt:lpstr>
      <vt:lpstr>微软雅黑</vt:lpstr>
      <vt:lpstr>Arial Unicode MS</vt:lpstr>
      <vt:lpstr>Calibri</vt:lpstr>
      <vt:lpstr>Wingdings 2</vt:lpstr>
      <vt:lpstr>幼圆</vt:lpstr>
      <vt:lpstr>Berlin Sans FB</vt:lpstr>
      <vt:lpstr>仿宋</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质膜的“柔性”与“刚性”</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ASUS</cp:lastModifiedBy>
  <cp:revision>1208</cp:revision>
  <dcterms:created xsi:type="dcterms:W3CDTF">2016-05-07T14:05:00Z</dcterms:created>
  <dcterms:modified xsi:type="dcterms:W3CDTF">2018-10-11T05:52:12Z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2052-10.1.0.7520</vt:lpwstr>
  </property>
</Properties>
</file>