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1098" r:id="rId2"/>
    <p:sldId id="1095" r:id="rId3"/>
    <p:sldId id="1105" r:id="rId4"/>
    <p:sldId id="1097" r:id="rId5"/>
    <p:sldId id="1106" r:id="rId6"/>
    <p:sldId id="1099" r:id="rId7"/>
    <p:sldId id="1100" r:id="rId8"/>
    <p:sldId id="1101" r:id="rId9"/>
    <p:sldId id="1109" r:id="rId10"/>
    <p:sldId id="1102" r:id="rId11"/>
    <p:sldId id="1103" r:id="rId12"/>
    <p:sldId id="1104" r:id="rId13"/>
    <p:sldId id="1107" r:id="rId14"/>
    <p:sldId id="1108" r:id="rId15"/>
    <p:sldId id="1111" r:id="rId16"/>
    <p:sldId id="1110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43D"/>
    <a:srgbClr val="A2CDD2"/>
    <a:srgbClr val="7AB8BF"/>
    <a:srgbClr val="82BDFE"/>
    <a:srgbClr val="B2D6FE"/>
    <a:srgbClr val="5C92CF"/>
    <a:srgbClr val="FA938E"/>
    <a:srgbClr val="9CCBFE"/>
    <a:srgbClr val="AFD5D9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45" autoAdjust="0"/>
    <p:restoredTop sz="90941" autoAdjust="0"/>
  </p:normalViewPr>
  <p:slideViewPr>
    <p:cSldViewPr snapToGrid="0" showGuides="1">
      <p:cViewPr>
        <p:scale>
          <a:sx n="69" d="100"/>
          <a:sy n="69" d="100"/>
        </p:scale>
        <p:origin x="-318" y="-72"/>
      </p:cViewPr>
      <p:guideLst>
        <p:guide orient="horz" pos="227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765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E13E272-A017-45D1-BF50-E01C56DEC431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D5DD8BC-D6FC-4DC7-95EE-0B21F3581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867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E8C1BB4-362A-4FA9-8DB1-67ED03367B5F}" type="datetimeFigureOut">
              <a:rPr lang="zh-CN" altLang="en-US" smtClean="0"/>
              <a:t>2018/10/11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3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36955" y="137705"/>
            <a:ext cx="7070725" cy="544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82600" dist="38100" dir="2700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人大脑结构</a:t>
            </a:r>
          </a:p>
        </p:txBody>
      </p:sp>
      <p:sp>
        <p:nvSpPr>
          <p:cNvPr id="3" name="矩形 2"/>
          <p:cNvSpPr/>
          <p:nvPr/>
        </p:nvSpPr>
        <p:spPr>
          <a:xfrm>
            <a:off x="415636" y="793371"/>
            <a:ext cx="8368146" cy="1741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5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大脑皮层</a:t>
            </a: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是指覆盖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在大脑半球表面的一层</a:t>
            </a:r>
            <a:r>
              <a:rPr lang="zh-CN" altLang="en-US" sz="2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灰质</a:t>
            </a: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是神经元细胞体集中的</a:t>
            </a: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区域。</a:t>
            </a:r>
            <a:endParaRPr lang="en-US" altLang="zh-CN" sz="2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fontAlgn="auto">
              <a:lnSpc>
                <a:spcPct val="125000"/>
              </a:lnSpc>
            </a:pP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大脑皮层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之下为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白质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，由大量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神经纤维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组成。</a:t>
            </a:r>
          </a:p>
        </p:txBody>
      </p:sp>
      <p:pic>
        <p:nvPicPr>
          <p:cNvPr id="4" name="图片 3" descr="54cf210553706e35b9f1de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64" y="2565980"/>
            <a:ext cx="5652654" cy="429202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40790" y="443345"/>
            <a:ext cx="7070725" cy="544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82600" dist="38100" dir="2700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人大脑结构</a:t>
            </a:r>
          </a:p>
        </p:txBody>
      </p:sp>
      <p:grpSp>
        <p:nvGrpSpPr>
          <p:cNvPr id="13" name="组合 421889"/>
          <p:cNvGrpSpPr>
            <a:grpSpLocks/>
          </p:cNvGrpSpPr>
          <p:nvPr/>
        </p:nvGrpSpPr>
        <p:grpSpPr bwMode="auto">
          <a:xfrm>
            <a:off x="272992" y="2038146"/>
            <a:ext cx="5664922" cy="4600864"/>
            <a:chOff x="3264" y="768"/>
            <a:chExt cx="2496" cy="2496"/>
          </a:xfrm>
        </p:grpSpPr>
        <p:pic>
          <p:nvPicPr>
            <p:cNvPr id="14" name="图片 421890" descr="Image36"/>
            <p:cNvPicPr>
              <a:picLocks noChangeAspect="1" noChangeArrowheads="1"/>
            </p:cNvPicPr>
            <p:nvPr/>
          </p:nvPicPr>
          <p:blipFill>
            <a:blip r:embed="rId4">
              <a:lum contras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056"/>
              <a:ext cx="2160" cy="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直接连接符 421891"/>
            <p:cNvSpPr>
              <a:spLocks noChangeShapeType="1"/>
            </p:cNvSpPr>
            <p:nvPr/>
          </p:nvSpPr>
          <p:spPr bwMode="auto">
            <a:xfrm>
              <a:off x="3552" y="1152"/>
              <a:ext cx="0" cy="432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18" name="直接连接符 421892"/>
            <p:cNvSpPr>
              <a:spLocks noChangeShapeType="1"/>
            </p:cNvSpPr>
            <p:nvPr/>
          </p:nvSpPr>
          <p:spPr bwMode="auto">
            <a:xfrm>
              <a:off x="3552" y="1152"/>
              <a:ext cx="672" cy="0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19" name="直接连接符 421893"/>
            <p:cNvSpPr>
              <a:spLocks noChangeShapeType="1"/>
            </p:cNvSpPr>
            <p:nvPr/>
          </p:nvSpPr>
          <p:spPr bwMode="auto">
            <a:xfrm>
              <a:off x="4224" y="1152"/>
              <a:ext cx="0" cy="96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20" name="矩形 421894"/>
            <p:cNvSpPr>
              <a:spLocks noChangeArrowheads="1"/>
            </p:cNvSpPr>
            <p:nvPr/>
          </p:nvSpPr>
          <p:spPr bwMode="auto">
            <a:xfrm>
              <a:off x="3552" y="768"/>
              <a:ext cx="768" cy="288"/>
            </a:xfrm>
            <a:prstGeom prst="rect">
              <a:avLst/>
            </a:prstGeom>
            <a:solidFill>
              <a:srgbClr val="FFFF99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大脑</a:t>
              </a:r>
            </a:p>
          </p:txBody>
        </p:sp>
        <p:sp>
          <p:nvSpPr>
            <p:cNvPr id="21" name="直接连接符 421895"/>
            <p:cNvSpPr>
              <a:spLocks noChangeShapeType="1"/>
            </p:cNvSpPr>
            <p:nvPr/>
          </p:nvSpPr>
          <p:spPr bwMode="auto">
            <a:xfrm>
              <a:off x="3888" y="1056"/>
              <a:ext cx="0" cy="96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22" name="直接连接符 421896"/>
            <p:cNvSpPr>
              <a:spLocks noChangeShapeType="1"/>
            </p:cNvSpPr>
            <p:nvPr/>
          </p:nvSpPr>
          <p:spPr bwMode="auto">
            <a:xfrm>
              <a:off x="4944" y="2688"/>
              <a:ext cx="432" cy="0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23" name="矩形 421897"/>
            <p:cNvSpPr>
              <a:spLocks noChangeArrowheads="1"/>
            </p:cNvSpPr>
            <p:nvPr/>
          </p:nvSpPr>
          <p:spPr bwMode="auto">
            <a:xfrm>
              <a:off x="5376" y="2592"/>
              <a:ext cx="384" cy="240"/>
            </a:xfrm>
            <a:prstGeom prst="rect">
              <a:avLst/>
            </a:prstGeom>
            <a:solidFill>
              <a:srgbClr val="FFFF99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小脑</a:t>
              </a:r>
            </a:p>
          </p:txBody>
        </p:sp>
        <p:sp>
          <p:nvSpPr>
            <p:cNvPr id="24" name="直接连接符 421898"/>
            <p:cNvSpPr>
              <a:spLocks noChangeShapeType="1"/>
            </p:cNvSpPr>
            <p:nvPr/>
          </p:nvSpPr>
          <p:spPr bwMode="auto">
            <a:xfrm>
              <a:off x="4338" y="2352"/>
              <a:ext cx="0" cy="624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25" name="矩形 421899"/>
            <p:cNvSpPr>
              <a:spLocks noChangeArrowheads="1"/>
            </p:cNvSpPr>
            <p:nvPr/>
          </p:nvSpPr>
          <p:spPr bwMode="auto">
            <a:xfrm>
              <a:off x="4080" y="2976"/>
              <a:ext cx="624" cy="288"/>
            </a:xfrm>
            <a:prstGeom prst="rect">
              <a:avLst/>
            </a:prstGeom>
            <a:solidFill>
              <a:srgbClr val="FFFF99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脑干</a:t>
              </a:r>
            </a:p>
          </p:txBody>
        </p:sp>
        <p:sp>
          <p:nvSpPr>
            <p:cNvPr id="26" name="直接连接符 421900"/>
            <p:cNvSpPr>
              <a:spLocks noChangeShapeType="1"/>
            </p:cNvSpPr>
            <p:nvPr/>
          </p:nvSpPr>
          <p:spPr bwMode="auto">
            <a:xfrm>
              <a:off x="4848" y="2976"/>
              <a:ext cx="384" cy="0"/>
            </a:xfrm>
            <a:prstGeom prst="line">
              <a:avLst/>
            </a:prstGeom>
            <a:noFill/>
            <a:ln w="38100" cap="sq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27" name="矩形 421901"/>
            <p:cNvSpPr>
              <a:spLocks noChangeArrowheads="1"/>
            </p:cNvSpPr>
            <p:nvPr/>
          </p:nvSpPr>
          <p:spPr bwMode="auto">
            <a:xfrm>
              <a:off x="5280" y="2880"/>
              <a:ext cx="480" cy="288"/>
            </a:xfrm>
            <a:prstGeom prst="rect">
              <a:avLst/>
            </a:prstGeom>
            <a:solidFill>
              <a:srgbClr val="FFFF99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脊髓</a:t>
              </a:r>
            </a:p>
          </p:txBody>
        </p:sp>
      </p:grpSp>
      <p:sp>
        <p:nvSpPr>
          <p:cNvPr id="28" name="文本框 419843"/>
          <p:cNvSpPr txBox="1">
            <a:spLocks noChangeArrowheads="1"/>
          </p:cNvSpPr>
          <p:nvPr/>
        </p:nvSpPr>
        <p:spPr bwMode="auto">
          <a:xfrm>
            <a:off x="5672781" y="1319237"/>
            <a:ext cx="2808288" cy="762000"/>
          </a:xfrm>
          <a:prstGeom prst="rect">
            <a:avLst/>
          </a:prstGeom>
          <a:noFill/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r>
              <a:rPr lang="zh-CN" altLang="en-US" sz="4400" spc="150" dirty="0" smtClean="0">
                <a:ln w="11430"/>
                <a:solidFill>
                  <a:schemeClr val="accent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凹凸不平？</a:t>
            </a:r>
            <a:endParaRPr lang="zh-CN" altLang="en-US" sz="4400" spc="150" dirty="0">
              <a:ln w="11430"/>
              <a:solidFill>
                <a:schemeClr val="accent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0" name="文本框 419845"/>
          <p:cNvSpPr txBox="1">
            <a:spLocks noChangeArrowheads="1"/>
          </p:cNvSpPr>
          <p:nvPr/>
        </p:nvSpPr>
        <p:spPr bwMode="auto">
          <a:xfrm>
            <a:off x="5672781" y="2322762"/>
            <a:ext cx="370674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凸的是</a:t>
            </a:r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回</a:t>
            </a:r>
            <a:endParaRPr lang="en-US" altLang="zh-CN" sz="3600" dirty="0" smtClean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凹</a:t>
            </a:r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的是沟或</a:t>
            </a:r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裂</a:t>
            </a:r>
            <a:endParaRPr lang="zh-CN" altLang="en-US" sz="36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5432026" y="4028529"/>
            <a:ext cx="38335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sz="2800" b="1" dirty="0">
                <a:ea typeface="宋体" charset="-122"/>
              </a:rPr>
              <a:t>沟和回提高大脑皮层的</a:t>
            </a:r>
            <a:r>
              <a:rPr lang="zh-CN" altLang="en-US" sz="2800" b="1" dirty="0" smtClean="0">
                <a:ea typeface="宋体" charset="-122"/>
              </a:rPr>
              <a:t>面积</a:t>
            </a:r>
            <a:endParaRPr lang="zh-CN" altLang="en-US" sz="2800" b="1" dirty="0">
              <a:ea typeface="宋体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3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imgsa.baidu.com/timg?image&amp;quality=80&amp;size=b9999_10000&amp;sec=1538977863770&amp;di=85b600ded518fc279c6e11a25d6445da&amp;imgtype=0&amp;src=http%3A%2F%2Fwww.wingsbook.com%2Fckfinder%2Fuserfiles%2Fimages%2Fbrain_700p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18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pic>
        <p:nvPicPr>
          <p:cNvPr id="45" name="Picture 3" descr="皮层功能区"/>
          <p:cNvPicPr>
            <a:picLocks noChangeAspect="1" noChangeArrowheads="1"/>
          </p:cNvPicPr>
          <p:nvPr/>
        </p:nvPicPr>
        <p:blipFill>
          <a:blip r:embed="rId4">
            <a:lum bright="-36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8904" y="1409700"/>
            <a:ext cx="5334000" cy="382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7" name="AutoShape 4"/>
          <p:cNvSpPr>
            <a:spLocks noChangeArrowheads="1"/>
          </p:cNvSpPr>
          <p:nvPr/>
        </p:nvSpPr>
        <p:spPr bwMode="auto">
          <a:xfrm>
            <a:off x="6061358" y="723900"/>
            <a:ext cx="2916382" cy="685800"/>
          </a:xfrm>
          <a:prstGeom prst="wedgeRectCallout">
            <a:avLst>
              <a:gd name="adj1" fmla="val -47002"/>
              <a:gd name="adj2" fmla="val 249292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zh-CN" altLang="en-US" sz="2400" b="1" dirty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48" name="AutoShape 5"/>
          <p:cNvSpPr>
            <a:spLocks noChangeArrowheads="1"/>
          </p:cNvSpPr>
          <p:nvPr/>
        </p:nvSpPr>
        <p:spPr bwMode="auto">
          <a:xfrm>
            <a:off x="408703" y="852055"/>
            <a:ext cx="2583873" cy="685800"/>
          </a:xfrm>
          <a:prstGeom prst="wedgeRectCallout">
            <a:avLst>
              <a:gd name="adj1" fmla="val 53722"/>
              <a:gd name="adj2" fmla="val 163611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zh-CN" altLang="en-US" sz="2400" b="1" dirty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50" name="AutoShape 6"/>
          <p:cNvSpPr>
            <a:spLocks noChangeArrowheads="1"/>
          </p:cNvSpPr>
          <p:nvPr/>
        </p:nvSpPr>
        <p:spPr bwMode="auto">
          <a:xfrm>
            <a:off x="706576" y="5299364"/>
            <a:ext cx="2286000" cy="685800"/>
          </a:xfrm>
          <a:prstGeom prst="wedgeRectCallout">
            <a:avLst>
              <a:gd name="adj1" fmla="val 111675"/>
              <a:gd name="adj2" fmla="val -17368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zh-CN" altLang="en-US" sz="2400" b="1" dirty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51" name="AutoShape 7"/>
          <p:cNvSpPr>
            <a:spLocks noChangeArrowheads="1"/>
          </p:cNvSpPr>
          <p:nvPr/>
        </p:nvSpPr>
        <p:spPr bwMode="auto">
          <a:xfrm>
            <a:off x="6490849" y="5299364"/>
            <a:ext cx="2057400" cy="685800"/>
          </a:xfrm>
          <a:prstGeom prst="wedgeRectCallout">
            <a:avLst>
              <a:gd name="adj1" fmla="val -28507"/>
              <a:gd name="adj2" fmla="val -170089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zh-CN" altLang="en-US" sz="2400" b="1" dirty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6641" y="871789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+mn-ea"/>
              </a:rPr>
              <a:t>额叶</a:t>
            </a:r>
            <a:endParaRPr lang="zh-CN" altLang="en-US" sz="3600" b="1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65551" y="743634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+mn-ea"/>
              </a:rPr>
              <a:t>顶</a:t>
            </a:r>
            <a:r>
              <a:rPr lang="zh-CN" altLang="en-US" sz="3600" b="1" dirty="0" smtClean="0">
                <a:latin typeface="+mn-ea"/>
              </a:rPr>
              <a:t>叶</a:t>
            </a:r>
            <a:endParaRPr lang="zh-CN" altLang="en-US" sz="3600" b="1" dirty="0"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9041" y="5319098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+mn-ea"/>
              </a:rPr>
              <a:t>颞</a:t>
            </a:r>
            <a:r>
              <a:rPr lang="zh-CN" altLang="en-US" sz="3600" b="1" dirty="0" smtClean="0">
                <a:latin typeface="+mn-ea"/>
              </a:rPr>
              <a:t>叶</a:t>
            </a:r>
            <a:endParaRPr lang="zh-CN" altLang="en-US" sz="3600" b="1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68757" y="5338833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+mn-ea"/>
              </a:rPr>
              <a:t>枕叶</a:t>
            </a:r>
            <a:endParaRPr lang="zh-CN" altLang="en-US" sz="3600" b="1" dirty="0">
              <a:latin typeface="+mn-ea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0" grpId="0" bldLvl="0" animBg="1" autoUpdateAnimBg="0"/>
      <p:bldP spid="51" grpId="0" bldLvl="0" animBg="1" autoUpdateAnimBg="0"/>
      <p:bldP spid="2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496585" y="1469593"/>
            <a:ext cx="5486400" cy="4267200"/>
            <a:chOff x="1008" y="1104"/>
            <a:chExt cx="3456" cy="2688"/>
          </a:xfrm>
        </p:grpSpPr>
        <p:pic>
          <p:nvPicPr>
            <p:cNvPr id="4" name="图片 418818" descr="皮层功能区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1536"/>
              <a:ext cx="3152" cy="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直接连接符 418819"/>
            <p:cNvSpPr>
              <a:spLocks noChangeShapeType="1"/>
            </p:cNvSpPr>
            <p:nvPr/>
          </p:nvSpPr>
          <p:spPr bwMode="auto">
            <a:xfrm flipV="1">
              <a:off x="2640" y="1104"/>
              <a:ext cx="1392" cy="96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6" name="直接连接符 418820"/>
            <p:cNvSpPr>
              <a:spLocks noChangeShapeType="1"/>
            </p:cNvSpPr>
            <p:nvPr/>
          </p:nvSpPr>
          <p:spPr bwMode="auto">
            <a:xfrm flipV="1">
              <a:off x="2544" y="1152"/>
              <a:ext cx="0" cy="768"/>
            </a:xfrm>
            <a:prstGeom prst="line">
              <a:avLst/>
            </a:prstGeom>
            <a:noFill/>
            <a:ln w="5715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7" name="直接连接符 418821"/>
            <p:cNvSpPr>
              <a:spLocks noChangeShapeType="1"/>
            </p:cNvSpPr>
            <p:nvPr/>
          </p:nvSpPr>
          <p:spPr bwMode="auto">
            <a:xfrm>
              <a:off x="3024" y="1968"/>
              <a:ext cx="1104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8" name="直接连接符 418822"/>
            <p:cNvSpPr>
              <a:spLocks noChangeShapeType="1"/>
            </p:cNvSpPr>
            <p:nvPr/>
          </p:nvSpPr>
          <p:spPr bwMode="auto">
            <a:xfrm>
              <a:off x="2688" y="2880"/>
              <a:ext cx="0" cy="912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9" name="直接连接符 418823"/>
            <p:cNvSpPr>
              <a:spLocks noChangeShapeType="1"/>
            </p:cNvSpPr>
            <p:nvPr/>
          </p:nvSpPr>
          <p:spPr bwMode="auto">
            <a:xfrm>
              <a:off x="3984" y="3360"/>
              <a:ext cx="48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10" name="直接连接符 418824"/>
            <p:cNvSpPr>
              <a:spLocks noChangeShapeType="1"/>
            </p:cNvSpPr>
            <p:nvPr/>
          </p:nvSpPr>
          <p:spPr bwMode="auto">
            <a:xfrm flipH="1" flipV="1">
              <a:off x="1008" y="1584"/>
              <a:ext cx="960" cy="576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11" name="直接连接符 418825"/>
            <p:cNvSpPr>
              <a:spLocks noChangeShapeType="1"/>
            </p:cNvSpPr>
            <p:nvPr/>
          </p:nvSpPr>
          <p:spPr bwMode="auto">
            <a:xfrm flipV="1">
              <a:off x="3168" y="2304"/>
              <a:ext cx="1104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12" name="直接连接符 418826"/>
            <p:cNvSpPr>
              <a:spLocks noChangeShapeType="1"/>
            </p:cNvSpPr>
            <p:nvPr/>
          </p:nvSpPr>
          <p:spPr bwMode="auto">
            <a:xfrm>
              <a:off x="3504" y="2688"/>
              <a:ext cx="864" cy="0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13" name="直接连接符 418827"/>
            <p:cNvSpPr>
              <a:spLocks noChangeShapeType="1"/>
            </p:cNvSpPr>
            <p:nvPr/>
          </p:nvSpPr>
          <p:spPr bwMode="auto">
            <a:xfrm flipH="1">
              <a:off x="1008" y="2544"/>
              <a:ext cx="1104" cy="528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0" hangingPunct="0"/>
              <a:endParaRPr lang="zh-CN" altLang="en-US">
                <a:latin typeface="Times New Roman" pitchFamily="18" charset="0"/>
              </a:endParaRPr>
            </a:p>
          </p:txBody>
        </p:sp>
      </p:grpSp>
      <p:sp>
        <p:nvSpPr>
          <p:cNvPr id="14" name="文本框 418828"/>
          <p:cNvSpPr txBox="1">
            <a:spLocks noChangeArrowheads="1"/>
          </p:cNvSpPr>
          <p:nvPr/>
        </p:nvSpPr>
        <p:spPr bwMode="auto">
          <a:xfrm>
            <a:off x="6297185" y="1088593"/>
            <a:ext cx="1295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中央沟</a:t>
            </a:r>
          </a:p>
        </p:txBody>
      </p:sp>
      <p:sp>
        <p:nvSpPr>
          <p:cNvPr id="15" name="文本框 418829"/>
          <p:cNvSpPr txBox="1">
            <a:spLocks noChangeArrowheads="1"/>
          </p:cNvSpPr>
          <p:nvPr/>
        </p:nvSpPr>
        <p:spPr bwMode="auto">
          <a:xfrm>
            <a:off x="2487185" y="1012393"/>
            <a:ext cx="3048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 smtClean="0">
                <a:solidFill>
                  <a:schemeClr val="hlink"/>
                </a:solidFill>
                <a:latin typeface="Times New Roman" pitchFamily="18" charset="0"/>
                <a:ea typeface="黑体" pitchFamily="49" charset="-122"/>
                <a:hlinkClick r:id="rId4" action="ppaction://hlinksldjump"/>
              </a:rPr>
              <a:t>运动区（中央前回）</a:t>
            </a:r>
            <a:endParaRPr lang="zh-CN" altLang="en-US" sz="2800" dirty="0">
              <a:solidFill>
                <a:schemeClr val="hlink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" name="文本框 418830"/>
          <p:cNvSpPr txBox="1">
            <a:spLocks noChangeArrowheads="1"/>
          </p:cNvSpPr>
          <p:nvPr/>
        </p:nvSpPr>
        <p:spPr bwMode="auto">
          <a:xfrm>
            <a:off x="6408315" y="2585895"/>
            <a:ext cx="274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latin typeface="Times New Roman" pitchFamily="18" charset="0"/>
                <a:ea typeface="黑体" pitchFamily="49" charset="-122"/>
                <a:hlinkClick r:id="rId5" action="ppaction://hlinksldjump"/>
              </a:rPr>
              <a:t>体觉区（中央后回）</a:t>
            </a:r>
            <a:endParaRPr lang="zh-CN" altLang="en-US" sz="2400" dirty="0">
              <a:solidFill>
                <a:schemeClr val="hlink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7" name="文本框 418831"/>
          <p:cNvSpPr txBox="1">
            <a:spLocks noChangeArrowheads="1"/>
          </p:cNvSpPr>
          <p:nvPr/>
        </p:nvSpPr>
        <p:spPr bwMode="auto">
          <a:xfrm>
            <a:off x="7059185" y="4822393"/>
            <a:ext cx="1676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视觉中枢</a:t>
            </a:r>
          </a:p>
        </p:txBody>
      </p:sp>
      <p:sp>
        <p:nvSpPr>
          <p:cNvPr id="18" name="文本框 418832"/>
          <p:cNvSpPr txBox="1">
            <a:spLocks noChangeArrowheads="1"/>
          </p:cNvSpPr>
          <p:nvPr/>
        </p:nvSpPr>
        <p:spPr bwMode="auto">
          <a:xfrm>
            <a:off x="3249185" y="5660593"/>
            <a:ext cx="1905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itchFamily="18" charset="0"/>
                <a:ea typeface="黑体" pitchFamily="49" charset="-122"/>
              </a:rPr>
              <a:t>听觉中枢</a:t>
            </a:r>
          </a:p>
        </p:txBody>
      </p:sp>
      <p:sp>
        <p:nvSpPr>
          <p:cNvPr id="19" name="文本框 418833"/>
          <p:cNvSpPr txBox="1">
            <a:spLocks noChangeArrowheads="1"/>
          </p:cNvSpPr>
          <p:nvPr/>
        </p:nvSpPr>
        <p:spPr bwMode="auto">
          <a:xfrm>
            <a:off x="6601985" y="313315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itchFamily="18" charset="0"/>
                <a:ea typeface="黑体" pitchFamily="49" charset="-122"/>
                <a:hlinkClick r:id="rId6" action="ppaction://hlinksldjump"/>
              </a:rPr>
              <a:t>听觉性语言中枢</a:t>
            </a:r>
            <a:endParaRPr lang="zh-CN" altLang="en-US" sz="2400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0" name="文本框 418834"/>
          <p:cNvSpPr txBox="1">
            <a:spLocks noChangeArrowheads="1"/>
          </p:cNvSpPr>
          <p:nvPr/>
        </p:nvSpPr>
        <p:spPr bwMode="auto">
          <a:xfrm>
            <a:off x="6754385" y="3755593"/>
            <a:ext cx="2057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>
                <a:latin typeface="Times New Roman" pitchFamily="18" charset="0"/>
                <a:ea typeface="黑体" pitchFamily="49" charset="-122"/>
              </a:rPr>
              <a:t>视觉性语言中枢</a:t>
            </a:r>
          </a:p>
        </p:txBody>
      </p:sp>
      <p:sp>
        <p:nvSpPr>
          <p:cNvPr id="21" name="文本框 418835"/>
          <p:cNvSpPr txBox="1">
            <a:spLocks noChangeArrowheads="1"/>
          </p:cNvSpPr>
          <p:nvPr/>
        </p:nvSpPr>
        <p:spPr bwMode="auto">
          <a:xfrm>
            <a:off x="429785" y="1774393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>
                <a:latin typeface="Times New Roman" pitchFamily="18" charset="0"/>
                <a:ea typeface="黑体" pitchFamily="49" charset="-122"/>
              </a:rPr>
              <a:t>书写语言中枢</a:t>
            </a:r>
          </a:p>
        </p:txBody>
      </p:sp>
      <p:sp>
        <p:nvSpPr>
          <p:cNvPr id="22" name="文本框 418836"/>
          <p:cNvSpPr txBox="1">
            <a:spLocks noChangeArrowheads="1"/>
          </p:cNvSpPr>
          <p:nvPr/>
        </p:nvSpPr>
        <p:spPr bwMode="auto">
          <a:xfrm>
            <a:off x="201185" y="4746193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itchFamily="18" charset="0"/>
                <a:ea typeface="黑体" pitchFamily="49" charset="-122"/>
                <a:hlinkClick r:id="rId6" action="ppaction://hlinksldjump"/>
              </a:rPr>
              <a:t>运动性语言中枢</a:t>
            </a:r>
            <a:endParaRPr lang="zh-CN" altLang="en-US" sz="2400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文本框 418837"/>
          <p:cNvSpPr txBox="1">
            <a:spLocks noChangeArrowheads="1"/>
          </p:cNvSpPr>
          <p:nvPr/>
        </p:nvSpPr>
        <p:spPr bwMode="auto">
          <a:xfrm>
            <a:off x="2141115" y="155864"/>
            <a:ext cx="426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3600" dirty="0">
                <a:latin typeface="Times New Roman" pitchFamily="18" charset="0"/>
                <a:ea typeface="黑体" pitchFamily="49" charset="-122"/>
              </a:rPr>
              <a:t>人脑的高级功能</a:t>
            </a:r>
          </a:p>
        </p:txBody>
      </p:sp>
    </p:spTree>
    <p:extLst>
      <p:ext uri="{BB962C8B-B14F-4D97-AF65-F5344CB8AC3E}">
        <p14:creationId xmlns:p14="http://schemas.microsoft.com/office/powerpoint/2010/main" val="312283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pic>
        <p:nvPicPr>
          <p:cNvPr id="14" name="Picture 3" descr="皮层功能区"/>
          <p:cNvPicPr>
            <a:picLocks noChangeAspect="1" noChangeArrowheads="1"/>
          </p:cNvPicPr>
          <p:nvPr/>
        </p:nvPicPr>
        <p:blipFill>
          <a:blip r:embed="rId4">
            <a:lum bright="-36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858965"/>
            <a:ext cx="4038600" cy="289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457200" y="1620965"/>
            <a:ext cx="358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zh-CN" altLang="en-US">
              <a:ea typeface="宋体" charset="-122"/>
            </a:endParaRPr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981125"/>
            <a:ext cx="3511550" cy="3816350"/>
          </a:xfrm>
          <a:prstGeom prst="rect">
            <a:avLst/>
          </a:prstGeom>
          <a:noFill/>
        </p:spPr>
      </p:pic>
      <p:sp>
        <p:nvSpPr>
          <p:cNvPr id="20" name="AutoShape 7"/>
          <p:cNvSpPr>
            <a:spLocks noChangeArrowheads="1"/>
          </p:cNvSpPr>
          <p:nvPr/>
        </p:nvSpPr>
        <p:spPr bwMode="auto">
          <a:xfrm>
            <a:off x="7315200" y="706565"/>
            <a:ext cx="1447800" cy="381000"/>
          </a:xfrm>
          <a:prstGeom prst="wedgeRectCallout">
            <a:avLst>
              <a:gd name="adj1" fmla="val -91093"/>
              <a:gd name="adj2" fmla="val 1810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zh-CN" altLang="en-US" sz="2400" b="1">
                <a:ea typeface="宋体" charset="-122"/>
              </a:rPr>
              <a:t>中央沟</a:t>
            </a:r>
          </a:p>
        </p:txBody>
      </p:sp>
      <p:sp>
        <p:nvSpPr>
          <p:cNvPr id="21" name="AutoShape 8"/>
          <p:cNvSpPr>
            <a:spLocks noChangeArrowheads="1"/>
          </p:cNvSpPr>
          <p:nvPr/>
        </p:nvSpPr>
        <p:spPr bwMode="auto">
          <a:xfrm>
            <a:off x="685800" y="935165"/>
            <a:ext cx="3733800" cy="685800"/>
          </a:xfrm>
          <a:prstGeom prst="wedgeRectCallout">
            <a:avLst>
              <a:gd name="adj1" fmla="val 104193"/>
              <a:gd name="adj2" fmla="val 43384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FF0000"/>
                </a:solidFill>
                <a:ea typeface="宋体" charset="-122"/>
                <a:hlinkClick r:id="rId6" action="ppaction://hlinksldjump"/>
              </a:rPr>
              <a:t>躯体运动区（中央前回）</a:t>
            </a:r>
            <a:endParaRPr lang="zh-CN" altLang="en-US" sz="2400" b="1" dirty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4419600" y="3719640"/>
            <a:ext cx="43434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sz="2800" b="1" dirty="0">
                <a:ea typeface="微软雅黑" pitchFamily="34" charset="-122"/>
              </a:rPr>
              <a:t>躯体运动区的</a:t>
            </a:r>
            <a:r>
              <a:rPr lang="zh-CN" altLang="en-US" sz="2800" b="1" dirty="0">
                <a:solidFill>
                  <a:srgbClr val="FF0000"/>
                </a:solidFill>
                <a:ea typeface="微软雅黑" pitchFamily="34" charset="-122"/>
              </a:rPr>
              <a:t>特点</a:t>
            </a:r>
            <a:r>
              <a:rPr lang="zh-CN" altLang="en-US" sz="2800" b="1" dirty="0">
                <a:ea typeface="微软雅黑" pitchFamily="34" charset="-122"/>
              </a:rPr>
              <a:t>：</a:t>
            </a:r>
          </a:p>
          <a:p>
            <a:r>
              <a:rPr lang="zh-CN" altLang="en-US" sz="2800" b="1" dirty="0">
                <a:ea typeface="宋体" charset="-122"/>
                <a:sym typeface="宋体" charset="-122"/>
              </a:rPr>
              <a:t>①</a:t>
            </a:r>
            <a:r>
              <a:rPr lang="zh-CN" altLang="en-US" sz="2800" b="1" dirty="0">
                <a:ea typeface="宋体" charset="-122"/>
              </a:rPr>
              <a:t>倒置</a:t>
            </a:r>
            <a:r>
              <a:rPr lang="zh-CN" altLang="en-US" sz="2800" b="1" dirty="0" smtClean="0">
                <a:ea typeface="宋体" charset="-122"/>
              </a:rPr>
              <a:t>性（口面部除外）</a:t>
            </a:r>
            <a:endParaRPr lang="zh-CN" altLang="en-US" sz="2800" b="1" dirty="0">
              <a:ea typeface="宋体" charset="-122"/>
            </a:endParaRPr>
          </a:p>
          <a:p>
            <a:r>
              <a:rPr lang="zh-CN" altLang="en-US" sz="2800" b="1" dirty="0">
                <a:ea typeface="宋体" charset="-122"/>
                <a:sym typeface="宋体" charset="-122"/>
              </a:rPr>
              <a:t>②</a:t>
            </a:r>
            <a:r>
              <a:rPr lang="zh-CN" altLang="en-US" sz="2800" b="1" dirty="0">
                <a:ea typeface="宋体" charset="-122"/>
              </a:rPr>
              <a:t>对侧性</a:t>
            </a:r>
          </a:p>
          <a:p>
            <a:r>
              <a:rPr lang="zh-CN" altLang="en-US" sz="2800" b="1" dirty="0">
                <a:ea typeface="宋体" charset="-122"/>
                <a:sym typeface="宋体" charset="-122"/>
              </a:rPr>
              <a:t>③</a:t>
            </a:r>
            <a:r>
              <a:rPr lang="zh-CN" altLang="en-US" sz="2800" b="1" dirty="0">
                <a:ea typeface="宋体" charset="-122"/>
              </a:rPr>
              <a:t>范围大小与躯体大小无关，而与躯体运动的</a:t>
            </a:r>
            <a:r>
              <a:rPr lang="zh-CN" altLang="en-US" sz="2800" b="1" dirty="0">
                <a:solidFill>
                  <a:srgbClr val="FF0000"/>
                </a:solidFill>
                <a:ea typeface="宋体" charset="-122"/>
              </a:rPr>
              <a:t>精细复杂程度</a:t>
            </a:r>
            <a:r>
              <a:rPr lang="zh-CN" altLang="en-US" sz="2800" b="1" dirty="0">
                <a:ea typeface="宋体" charset="-122"/>
              </a:rPr>
              <a:t>有关。</a:t>
            </a: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609600" y="5735765"/>
            <a:ext cx="34290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zh-CN" altLang="en-US">
                <a:ea typeface="宋体" charset="-122"/>
              </a:rPr>
              <a:t>躯体运动区</a:t>
            </a: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pic>
        <p:nvPicPr>
          <p:cNvPr id="13" name="Picture 3" descr="皮层功能区"/>
          <p:cNvPicPr>
            <a:picLocks noChangeAspect="1" noChangeArrowheads="1"/>
          </p:cNvPicPr>
          <p:nvPr/>
        </p:nvPicPr>
        <p:blipFill>
          <a:blip r:embed="rId4">
            <a:lum bright="-36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875" y="817405"/>
            <a:ext cx="4038600" cy="289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5075" y="1579405"/>
            <a:ext cx="4014788" cy="4527550"/>
          </a:xfrm>
          <a:prstGeom prst="rect">
            <a:avLst/>
          </a:prstGeom>
          <a:noFill/>
        </p:spPr>
      </p:pic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4641275" y="893605"/>
            <a:ext cx="3733800" cy="685800"/>
          </a:xfrm>
          <a:prstGeom prst="wedgeRectCallout">
            <a:avLst>
              <a:gd name="adj1" fmla="val -105282"/>
              <a:gd name="adj2" fmla="val 3796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FF0000"/>
                </a:solidFill>
                <a:ea typeface="宋体" charset="-122"/>
                <a:hlinkClick r:id="rId6" action="ppaction://hlinksldjump"/>
              </a:rPr>
              <a:t>躯体体觉区（中央后回）</a:t>
            </a:r>
            <a:endParaRPr lang="zh-CN" altLang="en-US" sz="2400" b="1" dirty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221675" y="817405"/>
            <a:ext cx="1447800" cy="381000"/>
          </a:xfrm>
          <a:prstGeom prst="wedgeRectCallout">
            <a:avLst>
              <a:gd name="adj1" fmla="val 95440"/>
              <a:gd name="adj2" fmla="val 1465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zh-CN" altLang="en-US" sz="2400" b="1">
                <a:ea typeface="宋体" charset="-122"/>
              </a:rPr>
              <a:t>中央沟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526475" y="3560605"/>
            <a:ext cx="401955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sz="2800" b="1" dirty="0">
                <a:ea typeface="微软雅黑" pitchFamily="34" charset="-122"/>
              </a:rPr>
              <a:t>躯体体觉区的</a:t>
            </a:r>
            <a:r>
              <a:rPr lang="zh-CN" altLang="en-US" sz="2800" b="1" dirty="0">
                <a:solidFill>
                  <a:srgbClr val="FF0000"/>
                </a:solidFill>
                <a:ea typeface="微软雅黑" pitchFamily="34" charset="-122"/>
              </a:rPr>
              <a:t>特点</a:t>
            </a:r>
            <a:r>
              <a:rPr lang="zh-CN" altLang="en-US" sz="2800" b="1" dirty="0">
                <a:ea typeface="微软雅黑" pitchFamily="34" charset="-122"/>
              </a:rPr>
              <a:t>：</a:t>
            </a:r>
          </a:p>
          <a:p>
            <a:r>
              <a:rPr lang="zh-CN" altLang="en-US" sz="2800" b="1" dirty="0">
                <a:ea typeface="宋体" charset="-122"/>
                <a:sym typeface="宋体" charset="-122"/>
              </a:rPr>
              <a:t>①</a:t>
            </a:r>
            <a:r>
              <a:rPr lang="zh-CN" altLang="en-US" sz="2800" b="1" dirty="0">
                <a:ea typeface="宋体" charset="-122"/>
              </a:rPr>
              <a:t>倒置</a:t>
            </a:r>
            <a:r>
              <a:rPr lang="zh-CN" altLang="en-US" sz="2800" b="1" dirty="0" smtClean="0">
                <a:ea typeface="宋体" charset="-122"/>
              </a:rPr>
              <a:t>性（口面部除外）</a:t>
            </a:r>
            <a:endParaRPr lang="zh-CN" altLang="en-US" sz="2800" b="1" dirty="0">
              <a:ea typeface="宋体" charset="-122"/>
            </a:endParaRPr>
          </a:p>
          <a:p>
            <a:r>
              <a:rPr lang="zh-CN" altLang="en-US" sz="2800" b="1" dirty="0">
                <a:ea typeface="宋体" charset="-122"/>
                <a:sym typeface="宋体" charset="-122"/>
              </a:rPr>
              <a:t>②</a:t>
            </a:r>
            <a:r>
              <a:rPr lang="zh-CN" altLang="en-US" sz="2800" b="1" dirty="0">
                <a:ea typeface="宋体" charset="-122"/>
              </a:rPr>
              <a:t>对侧性</a:t>
            </a:r>
          </a:p>
          <a:p>
            <a:r>
              <a:rPr lang="zh-CN" altLang="en-US" sz="2800" b="1" dirty="0">
                <a:ea typeface="宋体" charset="-122"/>
                <a:sym typeface="宋体" charset="-122"/>
              </a:rPr>
              <a:t>③</a:t>
            </a:r>
            <a:r>
              <a:rPr lang="zh-CN" altLang="en-US" sz="2800" b="1" dirty="0">
                <a:ea typeface="宋体" charset="-122"/>
              </a:rPr>
              <a:t>范围大小与躯体大小无关，而与躯体</a:t>
            </a:r>
            <a:r>
              <a:rPr lang="zh-CN" altLang="en-US" sz="2800" b="1" dirty="0">
                <a:solidFill>
                  <a:srgbClr val="FF0000"/>
                </a:solidFill>
                <a:ea typeface="宋体" charset="-122"/>
              </a:rPr>
              <a:t>体觉的敏感程度</a:t>
            </a:r>
            <a:r>
              <a:rPr lang="zh-CN" altLang="en-US" sz="2800" b="1" dirty="0">
                <a:ea typeface="宋体" charset="-122"/>
              </a:rPr>
              <a:t>有关。</a:t>
            </a: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pic>
        <p:nvPicPr>
          <p:cNvPr id="13" name="图片 4444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700" y="1724890"/>
            <a:ext cx="4757738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444418"/>
          <p:cNvSpPr txBox="1">
            <a:spLocks noChangeArrowheads="1"/>
          </p:cNvSpPr>
          <p:nvPr/>
        </p:nvSpPr>
        <p:spPr bwMode="auto">
          <a:xfrm>
            <a:off x="270144" y="632871"/>
            <a:ext cx="43157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dirty="0">
                <a:ea typeface="黑体" pitchFamily="49" charset="-122"/>
              </a:rPr>
              <a:t>W</a:t>
            </a:r>
            <a:r>
              <a:rPr lang="zh-CN" altLang="en-US" sz="3600" dirty="0">
                <a:ea typeface="黑体" pitchFamily="49" charset="-122"/>
              </a:rPr>
              <a:t>区</a:t>
            </a:r>
            <a:r>
              <a:rPr lang="zh-CN" altLang="en-US" sz="2800" dirty="0" smtClean="0">
                <a:solidFill>
                  <a:srgbClr val="0902F6"/>
                </a:solidFill>
                <a:ea typeface="黑体" pitchFamily="49" charset="-122"/>
              </a:rPr>
              <a:t>（</a:t>
            </a:r>
            <a:r>
              <a:rPr lang="zh-CN" altLang="en-US" sz="2800" dirty="0">
                <a:solidFill>
                  <a:schemeClr val="accent1"/>
                </a:solidFill>
                <a:latin typeface="Times New Roman" pitchFamily="18" charset="0"/>
                <a:ea typeface="黑体" pitchFamily="2" charset="-122"/>
              </a:rPr>
              <a:t>书写性</a:t>
            </a:r>
            <a:r>
              <a:rPr lang="zh-CN" altLang="en-US" sz="2800" dirty="0" smtClean="0">
                <a:ea typeface="黑体" pitchFamily="49" charset="-122"/>
              </a:rPr>
              <a:t>语言</a:t>
            </a:r>
            <a:r>
              <a:rPr lang="zh-CN" altLang="en-US" sz="2800" dirty="0">
                <a:ea typeface="黑体" pitchFamily="49" charset="-122"/>
              </a:rPr>
              <a:t>中枢</a:t>
            </a:r>
            <a:r>
              <a:rPr lang="zh-CN" altLang="en-US" sz="2800" dirty="0">
                <a:solidFill>
                  <a:schemeClr val="hlink"/>
                </a:solidFill>
                <a:ea typeface="黑体" pitchFamily="49" charset="-122"/>
              </a:rPr>
              <a:t>）</a:t>
            </a:r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 flipV="1">
            <a:off x="5590300" y="1496290"/>
            <a:ext cx="12954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/>
            <a:endParaRPr lang="zh-CN" altLang="en-US">
              <a:latin typeface="Times New Roman" pitchFamily="18" charset="0"/>
            </a:endParaRPr>
          </a:p>
        </p:txBody>
      </p: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2161300" y="1343890"/>
            <a:ext cx="14478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/>
            <a:endParaRPr lang="zh-CN" altLang="en-US">
              <a:latin typeface="Times New Roman" pitchFamily="18" charset="0"/>
            </a:endParaRPr>
          </a:p>
        </p:txBody>
      </p:sp>
      <p:sp>
        <p:nvSpPr>
          <p:cNvPr id="19" name="直接连接符 18"/>
          <p:cNvSpPr>
            <a:spLocks noChangeShapeType="1"/>
          </p:cNvSpPr>
          <p:nvPr/>
        </p:nvSpPr>
        <p:spPr bwMode="auto">
          <a:xfrm>
            <a:off x="4815600" y="3782290"/>
            <a:ext cx="14605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/>
            <a:endParaRPr lang="zh-CN" altLang="en-US">
              <a:latin typeface="Times New Roman" pitchFamily="18" charset="0"/>
            </a:endParaRPr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 flipV="1">
            <a:off x="1856500" y="3566390"/>
            <a:ext cx="1168400" cy="1282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/>
            <a:endParaRPr lang="zh-CN" altLang="en-US">
              <a:latin typeface="Times New Roman" pitchFamily="18" charset="0"/>
            </a:endParaRPr>
          </a:p>
        </p:txBody>
      </p:sp>
      <p:sp>
        <p:nvSpPr>
          <p:cNvPr id="21" name="文本框 444423"/>
          <p:cNvSpPr txBox="1">
            <a:spLocks noChangeArrowheads="1"/>
          </p:cNvSpPr>
          <p:nvPr/>
        </p:nvSpPr>
        <p:spPr bwMode="auto">
          <a:xfrm>
            <a:off x="180099" y="4772890"/>
            <a:ext cx="39624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dirty="0">
                <a:ea typeface="黑体" pitchFamily="49" charset="-122"/>
              </a:rPr>
              <a:t>S</a:t>
            </a:r>
            <a:r>
              <a:rPr lang="zh-CN" altLang="en-US" sz="3600" dirty="0">
                <a:ea typeface="黑体" pitchFamily="49" charset="-122"/>
              </a:rPr>
              <a:t>区</a:t>
            </a:r>
            <a:r>
              <a:rPr lang="zh-CN" altLang="en-US" sz="2800" dirty="0">
                <a:solidFill>
                  <a:srgbClr val="0902F6"/>
                </a:solidFill>
                <a:ea typeface="黑体" pitchFamily="49" charset="-122"/>
              </a:rPr>
              <a:t>（运动性</a:t>
            </a:r>
            <a:r>
              <a:rPr lang="zh-CN" altLang="en-US" sz="2800" dirty="0">
                <a:ea typeface="黑体" pitchFamily="49" charset="-122"/>
              </a:rPr>
              <a:t>语言中枢</a:t>
            </a:r>
            <a:r>
              <a:rPr lang="zh-CN" altLang="en-US" sz="2800" dirty="0">
                <a:solidFill>
                  <a:srgbClr val="0902F6"/>
                </a:solidFill>
                <a:ea typeface="黑体" pitchFamily="49" charset="-122"/>
              </a:rPr>
              <a:t>）</a:t>
            </a:r>
          </a:p>
        </p:txBody>
      </p:sp>
      <p:sp>
        <p:nvSpPr>
          <p:cNvPr id="22" name="文本框 444424"/>
          <p:cNvSpPr txBox="1">
            <a:spLocks noChangeArrowheads="1"/>
          </p:cNvSpPr>
          <p:nvPr/>
        </p:nvSpPr>
        <p:spPr bwMode="auto">
          <a:xfrm>
            <a:off x="408704" y="1330035"/>
            <a:ext cx="1752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rgbClr val="FF3737"/>
                </a:solidFill>
                <a:ea typeface="黑体" pitchFamily="49" charset="-122"/>
              </a:rPr>
              <a:t>（写）</a:t>
            </a:r>
          </a:p>
        </p:txBody>
      </p:sp>
      <p:sp>
        <p:nvSpPr>
          <p:cNvPr id="23" name="文本框 444425"/>
          <p:cNvSpPr txBox="1">
            <a:spLocks noChangeArrowheads="1"/>
          </p:cNvSpPr>
          <p:nvPr/>
        </p:nvSpPr>
        <p:spPr bwMode="auto">
          <a:xfrm>
            <a:off x="2351785" y="5389708"/>
            <a:ext cx="159676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rgbClr val="FF3737"/>
                </a:solidFill>
                <a:ea typeface="黑体" pitchFamily="49" charset="-122"/>
              </a:rPr>
              <a:t>（说）</a:t>
            </a:r>
          </a:p>
        </p:txBody>
      </p:sp>
      <p:sp>
        <p:nvSpPr>
          <p:cNvPr id="24" name="文本框 444426"/>
          <p:cNvSpPr txBox="1">
            <a:spLocks noChangeArrowheads="1"/>
          </p:cNvSpPr>
          <p:nvPr/>
        </p:nvSpPr>
        <p:spPr bwMode="auto">
          <a:xfrm>
            <a:off x="5261254" y="697559"/>
            <a:ext cx="40593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dirty="0">
                <a:ea typeface="黑体" pitchFamily="49" charset="-122"/>
              </a:rPr>
              <a:t>V</a:t>
            </a:r>
            <a:r>
              <a:rPr lang="zh-CN" altLang="en-US" sz="3600" dirty="0">
                <a:ea typeface="黑体" pitchFamily="49" charset="-122"/>
              </a:rPr>
              <a:t>区</a:t>
            </a:r>
            <a:r>
              <a:rPr lang="zh-CN" altLang="en-US" sz="2800" dirty="0">
                <a:solidFill>
                  <a:srgbClr val="0902F6"/>
                </a:solidFill>
                <a:ea typeface="黑体" pitchFamily="49" charset="-122"/>
              </a:rPr>
              <a:t>（视觉性</a:t>
            </a:r>
            <a:r>
              <a:rPr lang="zh-CN" altLang="en-US" sz="2800" dirty="0">
                <a:ea typeface="黑体" pitchFamily="49" charset="-122"/>
              </a:rPr>
              <a:t>语言中枢</a:t>
            </a:r>
            <a:r>
              <a:rPr lang="zh-CN" altLang="en-US" sz="2800" dirty="0">
                <a:solidFill>
                  <a:srgbClr val="0902F6"/>
                </a:solidFill>
                <a:ea typeface="黑体" pitchFamily="49" charset="-122"/>
              </a:rPr>
              <a:t>）</a:t>
            </a:r>
          </a:p>
        </p:txBody>
      </p:sp>
      <p:sp>
        <p:nvSpPr>
          <p:cNvPr id="25" name="文本框 444427"/>
          <p:cNvSpPr txBox="1">
            <a:spLocks noChangeArrowheads="1"/>
          </p:cNvSpPr>
          <p:nvPr/>
        </p:nvSpPr>
        <p:spPr bwMode="auto">
          <a:xfrm>
            <a:off x="6657100" y="1343890"/>
            <a:ext cx="1752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>
                <a:solidFill>
                  <a:srgbClr val="FF3737"/>
                </a:solidFill>
                <a:ea typeface="黑体" pitchFamily="49" charset="-122"/>
              </a:rPr>
              <a:t>（读）</a:t>
            </a:r>
          </a:p>
        </p:txBody>
      </p:sp>
      <p:sp>
        <p:nvSpPr>
          <p:cNvPr id="26" name="文本框 444428"/>
          <p:cNvSpPr txBox="1">
            <a:spLocks noChangeArrowheads="1"/>
          </p:cNvSpPr>
          <p:nvPr/>
        </p:nvSpPr>
        <p:spPr bwMode="auto">
          <a:xfrm>
            <a:off x="4932219" y="4810990"/>
            <a:ext cx="41156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dirty="0">
                <a:ea typeface="黑体" pitchFamily="49" charset="-122"/>
              </a:rPr>
              <a:t>H</a:t>
            </a:r>
            <a:r>
              <a:rPr lang="zh-CN" altLang="en-US" sz="3600" dirty="0">
                <a:ea typeface="黑体" pitchFamily="49" charset="-122"/>
              </a:rPr>
              <a:t>区</a:t>
            </a:r>
            <a:r>
              <a:rPr lang="zh-CN" altLang="en-US" sz="2800" dirty="0">
                <a:solidFill>
                  <a:srgbClr val="0902F6"/>
                </a:solidFill>
                <a:ea typeface="黑体" pitchFamily="49" charset="-122"/>
              </a:rPr>
              <a:t>（听觉性</a:t>
            </a:r>
            <a:r>
              <a:rPr lang="zh-CN" altLang="en-US" sz="2800" dirty="0">
                <a:ea typeface="黑体" pitchFamily="49" charset="-122"/>
              </a:rPr>
              <a:t>语言中枢</a:t>
            </a:r>
            <a:r>
              <a:rPr lang="zh-CN" altLang="en-US" sz="2800" dirty="0">
                <a:solidFill>
                  <a:srgbClr val="0902F6"/>
                </a:solidFill>
                <a:ea typeface="黑体" pitchFamily="49" charset="-122"/>
              </a:rPr>
              <a:t>）</a:t>
            </a:r>
          </a:p>
        </p:txBody>
      </p:sp>
      <p:sp>
        <p:nvSpPr>
          <p:cNvPr id="27" name="文本框 444429"/>
          <p:cNvSpPr txBox="1">
            <a:spLocks noChangeArrowheads="1"/>
          </p:cNvSpPr>
          <p:nvPr/>
        </p:nvSpPr>
        <p:spPr bwMode="auto">
          <a:xfrm>
            <a:off x="7290945" y="5362035"/>
            <a:ext cx="1752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rgbClr val="FF3737"/>
                </a:solidFill>
                <a:ea typeface="黑体" pitchFamily="49" charset="-122"/>
              </a:rPr>
              <a:t>（听）</a:t>
            </a:r>
          </a:p>
        </p:txBody>
      </p:sp>
      <p:sp>
        <p:nvSpPr>
          <p:cNvPr id="28" name="文本框 444430"/>
          <p:cNvSpPr txBox="1">
            <a:spLocks noChangeArrowheads="1"/>
          </p:cNvSpPr>
          <p:nvPr/>
        </p:nvSpPr>
        <p:spPr bwMode="auto">
          <a:xfrm>
            <a:off x="270144" y="5389708"/>
            <a:ext cx="2272145" cy="646331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/>
            <a:r>
              <a:rPr lang="zh-CN" altLang="en-US" sz="3600" dirty="0">
                <a:solidFill>
                  <a:schemeClr val="bg1"/>
                </a:solidFill>
                <a:ea typeface="黑体" pitchFamily="49" charset="-122"/>
              </a:rPr>
              <a:t>白洛嘉区</a:t>
            </a:r>
          </a:p>
        </p:txBody>
      </p:sp>
      <p:sp>
        <p:nvSpPr>
          <p:cNvPr id="29" name="文本框 444431"/>
          <p:cNvSpPr txBox="1">
            <a:spLocks noChangeArrowheads="1"/>
          </p:cNvSpPr>
          <p:nvPr/>
        </p:nvSpPr>
        <p:spPr bwMode="auto">
          <a:xfrm>
            <a:off x="5261254" y="5361998"/>
            <a:ext cx="2237518" cy="650875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/>
            <a:r>
              <a:rPr lang="zh-CN" altLang="en-US" sz="3600" dirty="0">
                <a:solidFill>
                  <a:schemeClr val="bg1"/>
                </a:solidFill>
                <a:ea typeface="黑体" pitchFamily="49" charset="-122"/>
              </a:rPr>
              <a:t>韦尼克区</a:t>
            </a:r>
          </a:p>
        </p:txBody>
      </p:sp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1285004" y="6172200"/>
            <a:ext cx="2095490" cy="461665"/>
          </a:xfrm>
          <a:prstGeom prst="rect">
            <a:avLst/>
          </a:prstGeom>
          <a:solidFill>
            <a:srgbClr val="FFFF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zh-CN" altLang="en-US" sz="2400" b="1" dirty="0" smtClean="0"/>
              <a:t>表达性失语症</a:t>
            </a:r>
            <a:endParaRPr lang="zh-CN" altLang="en-US" sz="2400" b="1" dirty="0"/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5290262" y="6172200"/>
            <a:ext cx="2243138" cy="466725"/>
          </a:xfrm>
          <a:prstGeom prst="rect">
            <a:avLst/>
          </a:prstGeom>
          <a:solidFill>
            <a:srgbClr val="FFFF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zh-CN" altLang="en-US" sz="2400" b="1" dirty="0"/>
              <a:t>听觉性失语症</a:t>
            </a: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bldLvl="0" animBg="1"/>
      <p:bldP spid="29" grpId="0" bldLvl="0" animBg="1"/>
      <p:bldP spid="30" grpId="0" animBg="1" autoUpdateAnimBg="0"/>
      <p:bldP spid="31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42900" y="1419225"/>
            <a:ext cx="449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marL="0" indent="0">
              <a:spcBef>
                <a:spcPct val="50000"/>
              </a:spcBef>
              <a:buClr>
                <a:schemeClr val="hlink"/>
              </a:buClr>
              <a:buSzPct val="75000"/>
            </a:pP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什么叫人的体温？</a:t>
            </a:r>
          </a:p>
        </p:txBody>
      </p:sp>
      <p:sp>
        <p:nvSpPr>
          <p:cNvPr id="3" name="文本框 415746"/>
          <p:cNvSpPr txBox="1">
            <a:spLocks noChangeArrowheads="1"/>
          </p:cNvSpPr>
          <p:nvPr/>
        </p:nvSpPr>
        <p:spPr bwMode="auto">
          <a:xfrm>
            <a:off x="4076700" y="1449387"/>
            <a:ext cx="4191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/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人身体内部的温度。</a:t>
            </a:r>
          </a:p>
        </p:txBody>
      </p:sp>
      <p:sp>
        <p:nvSpPr>
          <p:cNvPr id="5" name="文本框 415748"/>
          <p:cNvSpPr txBox="1">
            <a:spLocks noChangeArrowheads="1"/>
          </p:cNvSpPr>
          <p:nvPr/>
        </p:nvSpPr>
        <p:spPr bwMode="auto">
          <a:xfrm>
            <a:off x="644237" y="2164352"/>
            <a:ext cx="1551709" cy="46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>
              <a:spcBef>
                <a:spcPct val="20000"/>
              </a:spcBef>
            </a:pPr>
            <a:r>
              <a:rPr lang="zh-CN" altLang="en-US" sz="2400" dirty="0" smtClean="0">
                <a:latin typeface="黑体" pitchFamily="49" charset="-122"/>
                <a:ea typeface="黑体" pitchFamily="49" charset="-122"/>
              </a:rPr>
              <a:t>直肠温度</a:t>
            </a:r>
            <a:endParaRPr lang="zh-CN" altLang="en-US" sz="24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415749"/>
          <p:cNvSpPr>
            <a:spLocks noChangeArrowheads="1"/>
          </p:cNvSpPr>
          <p:nvPr/>
        </p:nvSpPr>
        <p:spPr bwMode="auto">
          <a:xfrm>
            <a:off x="644237" y="271895"/>
            <a:ext cx="8001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marL="1117600" indent="-1117600"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zh-CN" altLang="en-US" sz="4400" dirty="0" smtClean="0">
                <a:latin typeface="黑体" pitchFamily="49" charset="-122"/>
                <a:ea typeface="黑体" pitchFamily="49" charset="-122"/>
              </a:rPr>
              <a:t>体温调节</a:t>
            </a:r>
            <a:endParaRPr lang="zh-CN" altLang="en-US" sz="44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文本框 415750"/>
          <p:cNvSpPr txBox="1">
            <a:spLocks noChangeArrowheads="1"/>
          </p:cNvSpPr>
          <p:nvPr/>
        </p:nvSpPr>
        <p:spPr bwMode="auto">
          <a:xfrm>
            <a:off x="5521037" y="2181250"/>
            <a:ext cx="2971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>
              <a:spcBef>
                <a:spcPct val="20000"/>
              </a:spcBef>
            </a:pPr>
            <a:r>
              <a:rPr lang="zh-CN" altLang="en-US" sz="2400" dirty="0" smtClean="0">
                <a:latin typeface="黑体" pitchFamily="49" charset="-122"/>
                <a:ea typeface="黑体" pitchFamily="49" charset="-122"/>
              </a:rPr>
              <a:t>平均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为</a:t>
            </a:r>
            <a:r>
              <a:rPr lang="en-US" altLang="zh-CN" sz="24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37.5℃</a:t>
            </a:r>
          </a:p>
        </p:txBody>
      </p:sp>
      <p:sp>
        <p:nvSpPr>
          <p:cNvPr id="8" name="文本框 415751"/>
          <p:cNvSpPr txBox="1">
            <a:spLocks noChangeArrowheads="1"/>
          </p:cNvSpPr>
          <p:nvPr/>
        </p:nvSpPr>
        <p:spPr bwMode="auto">
          <a:xfrm>
            <a:off x="2078182" y="2164351"/>
            <a:ext cx="3304309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400" dirty="0" smtClean="0">
                <a:latin typeface="黑体" pitchFamily="49" charset="-122"/>
                <a:ea typeface="黑体" pitchFamily="49" charset="-122"/>
              </a:rPr>
              <a:t>最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接近人体内部温度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05246" y="2958523"/>
            <a:ext cx="5867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</a:pPr>
            <a:r>
              <a:rPr lang="zh-CN" altLang="en-US" sz="3200" dirty="0">
                <a:latin typeface="黑体" pitchFamily="49" charset="-122"/>
                <a:ea typeface="黑体" pitchFamily="49" charset="-122"/>
              </a:rPr>
              <a:t>体温过低或过高有何危害？</a:t>
            </a:r>
          </a:p>
        </p:txBody>
      </p:sp>
      <p:sp>
        <p:nvSpPr>
          <p:cNvPr id="11" name="文本框 414723"/>
          <p:cNvSpPr txBox="1">
            <a:spLocks noChangeArrowheads="1"/>
          </p:cNvSpPr>
          <p:nvPr/>
        </p:nvSpPr>
        <p:spPr bwMode="auto">
          <a:xfrm>
            <a:off x="644237" y="3769013"/>
            <a:ext cx="7848600" cy="238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just">
              <a:spcBef>
                <a:spcPct val="40000"/>
              </a:spcBef>
            </a:pP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）低于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28℃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时，人会丧失意识</a:t>
            </a:r>
          </a:p>
          <a:p>
            <a:pPr algn="just">
              <a:spcBef>
                <a:spcPct val="40000"/>
              </a:spcBef>
            </a:pP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）低于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22℃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时，可能导致死亡</a:t>
            </a:r>
          </a:p>
          <a:p>
            <a:pPr algn="just">
              <a:spcBef>
                <a:spcPct val="40000"/>
              </a:spcBef>
            </a:pP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）高于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41℃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时，引起中枢神经系统障碍，出现说胡话，神志不清等症状</a:t>
            </a:r>
          </a:p>
          <a:p>
            <a:pPr algn="just">
              <a:spcBef>
                <a:spcPct val="40000"/>
              </a:spcBef>
            </a:pP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4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）高于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43℃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时，有生命</a:t>
            </a:r>
            <a:r>
              <a:rPr lang="zh-CN" altLang="en-US" sz="2400" dirty="0" smtClean="0">
                <a:latin typeface="黑体" pitchFamily="49" charset="-122"/>
                <a:ea typeface="黑体" pitchFamily="49" charset="-122"/>
              </a:rPr>
              <a:t>危险</a:t>
            </a:r>
            <a:endParaRPr lang="zh-CN" altLang="en-US" sz="2400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474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build="p"/>
      <p:bldP spid="7" grpId="0" build="p"/>
      <p:bldP spid="8" grpId="0" animBg="1"/>
      <p:bldP spid="10" grpId="0"/>
      <p:bldP spid="1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495300" y="1136068"/>
            <a:ext cx="815340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ea typeface="黑体" pitchFamily="2" charset="-122"/>
              </a:rPr>
              <a:t>产热：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ea typeface="宋体" charset="-122"/>
              </a:rPr>
              <a:t>主要来自细胞中有机物的氧化分解放能（尤其骨骼肌和肝脏产热为多</a:t>
            </a:r>
            <a:r>
              <a:rPr lang="zh-CN" altLang="en-US" sz="2400" b="1" dirty="0" smtClean="0">
                <a:ea typeface="宋体" charset="-122"/>
              </a:rPr>
              <a:t>）</a:t>
            </a:r>
            <a:endParaRPr lang="en-US" altLang="zh-CN" sz="2400" b="1" dirty="0" smtClean="0">
              <a:ea typeface="宋体" charset="-122"/>
            </a:endParaRPr>
          </a:p>
          <a:p>
            <a:pPr eaLnBrk="1" hangingPunct="1">
              <a:spcBef>
                <a:spcPct val="50000"/>
              </a:spcBef>
            </a:pPr>
            <a:endParaRPr lang="en-US" altLang="zh-CN" sz="2400" b="1" dirty="0">
              <a:ea typeface="宋体" charset="-122"/>
            </a:endParaRPr>
          </a:p>
          <a:p>
            <a:pPr eaLnBrk="1" hangingPunct="1">
              <a:spcBef>
                <a:spcPct val="50000"/>
              </a:spcBef>
            </a:pPr>
            <a:endParaRPr lang="en-US" altLang="zh-CN" sz="2400" b="1" dirty="0" smtClean="0">
              <a:ea typeface="宋体" charset="-122"/>
            </a:endParaRPr>
          </a:p>
          <a:p>
            <a:pPr eaLnBrk="1" hangingPunct="1">
              <a:spcBef>
                <a:spcPct val="50000"/>
              </a:spcBef>
            </a:pPr>
            <a:endParaRPr lang="zh-CN" altLang="en-US" sz="2400" b="1" dirty="0">
              <a:ea typeface="宋体" charset="-122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zh-CN" sz="2400" b="1" dirty="0" smtClean="0">
              <a:solidFill>
                <a:srgbClr val="FF0000"/>
              </a:solidFill>
              <a:ea typeface="黑体" pitchFamily="2" charset="-122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971800" y="207813"/>
            <a:ext cx="3581400" cy="58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产热与散热的平衡</a:t>
            </a:r>
          </a:p>
        </p:txBody>
      </p:sp>
      <p:sp>
        <p:nvSpPr>
          <p:cNvPr id="18" name="文本框 409602"/>
          <p:cNvSpPr txBox="1">
            <a:spLocks noChangeArrowheads="1"/>
          </p:cNvSpPr>
          <p:nvPr/>
        </p:nvSpPr>
        <p:spPr bwMode="auto">
          <a:xfrm>
            <a:off x="643731" y="3280387"/>
            <a:ext cx="1622425" cy="52863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r>
              <a:rPr lang="zh-CN" altLang="en-US" sz="2800">
                <a:latin typeface="黑体" pitchFamily="49" charset="-122"/>
                <a:ea typeface="黑体" pitchFamily="49" charset="-122"/>
              </a:rPr>
              <a:t>产热器官</a:t>
            </a:r>
          </a:p>
        </p:txBody>
      </p:sp>
      <p:sp>
        <p:nvSpPr>
          <p:cNvPr id="19" name="文本框 409603"/>
          <p:cNvSpPr txBox="1">
            <a:spLocks noChangeArrowheads="1"/>
          </p:cNvSpPr>
          <p:nvPr/>
        </p:nvSpPr>
        <p:spPr bwMode="auto">
          <a:xfrm>
            <a:off x="2588419" y="2707300"/>
            <a:ext cx="6408737" cy="952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r>
              <a:rPr lang="zh-CN" altLang="en-US" sz="2800">
                <a:latin typeface="黑体" pitchFamily="49" charset="-122"/>
                <a:ea typeface="黑体" pitchFamily="49" charset="-122"/>
              </a:rPr>
              <a:t>安静状态：主要是</a:t>
            </a:r>
            <a:r>
              <a:rPr lang="zh-CN" altLang="en-US" sz="28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内脏、肌肉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和</a:t>
            </a:r>
            <a:r>
              <a:rPr lang="zh-CN" altLang="en-US" sz="28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脑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。</a:t>
            </a:r>
            <a:br>
              <a:rPr lang="zh-CN" altLang="en-US" sz="2800">
                <a:latin typeface="黑体" pitchFamily="49" charset="-122"/>
                <a:ea typeface="黑体" pitchFamily="49" charset="-122"/>
              </a:rPr>
            </a:br>
            <a:r>
              <a:rPr lang="zh-CN" altLang="en-US" sz="2800">
                <a:latin typeface="黑体" pitchFamily="49" charset="-122"/>
                <a:ea typeface="黑体" pitchFamily="49" charset="-122"/>
              </a:rPr>
              <a:t>          </a:t>
            </a:r>
            <a:r>
              <a:rPr lang="zh-CN" altLang="en-US" sz="28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肝脏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产热</a:t>
            </a:r>
            <a:r>
              <a:rPr lang="zh-CN" altLang="en-US" sz="28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最多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 </a:t>
            </a:r>
          </a:p>
        </p:txBody>
      </p:sp>
      <p:sp>
        <p:nvSpPr>
          <p:cNvPr id="20" name="文本框 409604"/>
          <p:cNvSpPr txBox="1">
            <a:spLocks noChangeArrowheads="1"/>
          </p:cNvSpPr>
          <p:nvPr/>
        </p:nvSpPr>
        <p:spPr bwMode="auto">
          <a:xfrm>
            <a:off x="2588419" y="4009050"/>
            <a:ext cx="6060281" cy="519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r>
              <a:rPr lang="zh-CN" altLang="en-US" sz="2800">
                <a:latin typeface="黑体" pitchFamily="49" charset="-122"/>
                <a:ea typeface="黑体" pitchFamily="49" charset="-122"/>
              </a:rPr>
              <a:t>运动状态：主要是</a:t>
            </a:r>
            <a:r>
              <a:rPr lang="zh-CN" altLang="en-US" sz="28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肌肉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21" name="左大括号 20"/>
          <p:cNvSpPr>
            <a:spLocks/>
          </p:cNvSpPr>
          <p:nvPr/>
        </p:nvSpPr>
        <p:spPr bwMode="auto">
          <a:xfrm>
            <a:off x="2320131" y="2872400"/>
            <a:ext cx="268288" cy="1368425"/>
          </a:xfrm>
          <a:prstGeom prst="leftBrace">
            <a:avLst>
              <a:gd name="adj1" fmla="val 42103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/>
            <a:endParaRPr lang="zh-CN" altLang="en-US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bldLvl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971800" y="207813"/>
            <a:ext cx="3581400" cy="58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产热与散热的平衡</a:t>
            </a:r>
          </a:p>
        </p:txBody>
      </p:sp>
      <p:sp>
        <p:nvSpPr>
          <p:cNvPr id="6" name="矩形 5"/>
          <p:cNvSpPr/>
          <p:nvPr/>
        </p:nvSpPr>
        <p:spPr>
          <a:xfrm>
            <a:off x="-90055" y="942107"/>
            <a:ext cx="93241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ea typeface="黑体" pitchFamily="2" charset="-122"/>
              </a:rPr>
              <a:t>散热：</a:t>
            </a:r>
          </a:p>
          <a:p>
            <a:pPr algn="ctr">
              <a:spcBef>
                <a:spcPct val="50000"/>
              </a:spcBef>
            </a:pPr>
            <a:r>
              <a:rPr lang="zh-CN" altLang="en-US" sz="2400" b="1" dirty="0">
                <a:ea typeface="宋体" charset="-122"/>
              </a:rPr>
              <a:t>主要通过汗腺分泌汗液的蒸发和皮肤内毛细血管的物理散热</a:t>
            </a:r>
          </a:p>
        </p:txBody>
      </p:sp>
      <p:sp>
        <p:nvSpPr>
          <p:cNvPr id="15" name="圆角矩形标注 14"/>
          <p:cNvSpPr/>
          <p:nvPr/>
        </p:nvSpPr>
        <p:spPr>
          <a:xfrm>
            <a:off x="3277538" y="3990125"/>
            <a:ext cx="3547017" cy="609600"/>
          </a:xfrm>
          <a:prstGeom prst="wedgeRoundRectCallout">
            <a:avLst>
              <a:gd name="adj1" fmla="val -109621"/>
              <a:gd name="adj2" fmla="val 16116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</a:pPr>
            <a:r>
              <a:rPr lang="zh-CN" altLang="en-US" sz="2000" b="1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人体表面温度</a:t>
            </a:r>
            <a:r>
              <a:rPr lang="en-US" altLang="zh-CN" sz="2000" b="1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&gt;</a:t>
            </a:r>
            <a:r>
              <a:rPr lang="zh-CN" altLang="en-US" sz="2000" b="1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环境温度时</a:t>
            </a:r>
            <a:endParaRPr lang="zh-CN" altLang="en-US" sz="2000" b="1" noProof="1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81000" y="2142585"/>
            <a:ext cx="3254375" cy="6096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散热途径：</a:t>
            </a:r>
            <a:endParaRPr lang="zh-CN" altLang="en-US" sz="240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文本框 408580"/>
          <p:cNvSpPr txBox="1"/>
          <p:nvPr/>
        </p:nvSpPr>
        <p:spPr>
          <a:xfrm>
            <a:off x="762000" y="2616093"/>
            <a:ext cx="6096000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eaLnBrk="0">
              <a:buClr>
                <a:srgbClr val="000000"/>
              </a:buClr>
            </a:pPr>
            <a:r>
              <a:rPr lang="en-US" altLang="zh-CN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1</a:t>
            </a: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）</a:t>
            </a:r>
            <a:r>
              <a:rPr lang="zh-CN" altLang="en-US" sz="2400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皮肤（主要）</a:t>
            </a:r>
            <a:endParaRPr lang="zh-CN" altLang="en-US" sz="2400" noProof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>
              <a:buClr>
                <a:srgbClr val="000000"/>
              </a:buClr>
            </a:pPr>
            <a:r>
              <a:rPr lang="en-US" altLang="zh-CN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2</a:t>
            </a: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）</a:t>
            </a:r>
            <a:r>
              <a:rPr lang="zh-CN" altLang="en-US" sz="2400" noProof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呼吸道加温空气和蒸发水分</a:t>
            </a:r>
            <a:endParaRPr lang="zh-CN" altLang="en-US" sz="2400" noProof="1">
              <a:solidFill>
                <a:schemeClr val="accent1">
                  <a:lumMod val="75000"/>
                </a:schemeClr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>
              <a:buClr>
                <a:srgbClr val="000000"/>
              </a:buClr>
            </a:pPr>
            <a:r>
              <a:rPr lang="en-US" altLang="zh-CN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3</a:t>
            </a: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）随尿和粪便的排出</a:t>
            </a:r>
            <a:endParaRPr lang="zh-CN" altLang="en-US" sz="240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1000" y="3990125"/>
            <a:ext cx="4335463" cy="6096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342900" indent="-342900">
              <a:spcBef>
                <a:spcPct val="5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皮肤散热的方式：</a:t>
            </a:r>
            <a:endParaRPr lang="zh-CN" altLang="en-US" sz="240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1" name="文本框 408582"/>
          <p:cNvSpPr txBox="1"/>
          <p:nvPr/>
        </p:nvSpPr>
        <p:spPr>
          <a:xfrm>
            <a:off x="685800" y="5183925"/>
            <a:ext cx="1905000" cy="1348061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eaLnBrk="0">
              <a:spcBef>
                <a:spcPct val="20000"/>
              </a:spcBef>
              <a:buClr>
                <a:srgbClr val="000000"/>
              </a:buClr>
            </a:pP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直接散热</a:t>
            </a:r>
            <a:endParaRPr lang="zh-CN" altLang="en-US" sz="240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>
              <a:spcBef>
                <a:spcPct val="20000"/>
              </a:spcBef>
              <a:buClr>
                <a:srgbClr val="000000"/>
              </a:buClr>
            </a:pPr>
            <a:endParaRPr lang="zh-CN" altLang="en-US" sz="240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>
              <a:spcBef>
                <a:spcPct val="20000"/>
              </a:spcBef>
              <a:buClr>
                <a:srgbClr val="000000"/>
              </a:buClr>
            </a:pPr>
            <a:r>
              <a:rPr lang="zh-CN" altLang="en-US" sz="2400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蒸发散热</a:t>
            </a:r>
            <a:endParaRPr lang="zh-CN" altLang="en-US" sz="2400" noProof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" name="左大括号 21"/>
          <p:cNvSpPr>
            <a:spLocks/>
          </p:cNvSpPr>
          <p:nvPr/>
        </p:nvSpPr>
        <p:spPr bwMode="auto">
          <a:xfrm>
            <a:off x="474518" y="5231855"/>
            <a:ext cx="228600" cy="1219200"/>
          </a:xfrm>
          <a:prstGeom prst="leftBrace">
            <a:avLst>
              <a:gd name="adj1" fmla="val 44025"/>
              <a:gd name="adj2" fmla="val 50000"/>
            </a:avLst>
          </a:prstGeom>
          <a:noFill/>
          <a:ln w="381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/>
            <a:endParaRPr lang="zh-CN" altLang="en-US" sz="1400">
              <a:latin typeface="Times New Roman" pitchFamily="18" charset="0"/>
            </a:endParaRPr>
          </a:p>
        </p:txBody>
      </p:sp>
      <p:sp>
        <p:nvSpPr>
          <p:cNvPr id="23" name="文本框 408584"/>
          <p:cNvSpPr txBox="1"/>
          <p:nvPr/>
        </p:nvSpPr>
        <p:spPr>
          <a:xfrm>
            <a:off x="2257569" y="4799925"/>
            <a:ext cx="2039938" cy="1348061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eaLnBrk="0">
              <a:spcBef>
                <a:spcPct val="20000"/>
              </a:spcBef>
              <a:buClr>
                <a:srgbClr val="000000"/>
              </a:buClr>
            </a:pP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辐射散热</a:t>
            </a:r>
            <a:endParaRPr lang="zh-CN" altLang="en-US" sz="240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>
              <a:spcBef>
                <a:spcPct val="20000"/>
              </a:spcBef>
              <a:buClr>
                <a:srgbClr val="000000"/>
              </a:buClr>
            </a:pP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对流散热</a:t>
            </a:r>
            <a:endParaRPr lang="zh-CN" altLang="en-US" sz="240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0">
              <a:spcBef>
                <a:spcPct val="20000"/>
              </a:spcBef>
              <a:buClr>
                <a:srgbClr val="000000"/>
              </a:buClr>
            </a:pPr>
            <a:r>
              <a:rPr lang="zh-CN" altLang="en-US" sz="240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传导散热</a:t>
            </a:r>
            <a:endParaRPr lang="zh-CN" altLang="en-US" sz="240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4" name="左大括号 23"/>
          <p:cNvSpPr>
            <a:spLocks/>
          </p:cNvSpPr>
          <p:nvPr/>
        </p:nvSpPr>
        <p:spPr bwMode="auto">
          <a:xfrm>
            <a:off x="2028969" y="4864326"/>
            <a:ext cx="228600" cy="1143000"/>
          </a:xfrm>
          <a:prstGeom prst="leftBrace">
            <a:avLst>
              <a:gd name="adj1" fmla="val 41273"/>
              <a:gd name="adj2" fmla="val 50000"/>
            </a:avLst>
          </a:prstGeom>
          <a:noFill/>
          <a:ln w="381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0" hangingPunct="0"/>
            <a:endParaRPr lang="zh-CN" altLang="en-US" sz="1400">
              <a:latin typeface="Times New Roman" pitchFamily="18" charset="0"/>
            </a:endParaRPr>
          </a:p>
        </p:txBody>
      </p:sp>
      <p:sp>
        <p:nvSpPr>
          <p:cNvPr id="25" name="圆角矩形标注 24"/>
          <p:cNvSpPr/>
          <p:nvPr/>
        </p:nvSpPr>
        <p:spPr>
          <a:xfrm>
            <a:off x="2891883" y="6158408"/>
            <a:ext cx="3741233" cy="533400"/>
          </a:xfrm>
          <a:prstGeom prst="wedgeRoundRectCallout">
            <a:avLst>
              <a:gd name="adj1" fmla="val -70665"/>
              <a:gd name="adj2" fmla="val -1731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</a:pPr>
            <a:r>
              <a:rPr lang="zh-CN" altLang="en-US" sz="2000" b="1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体温</a:t>
            </a:r>
            <a:r>
              <a:rPr lang="en-US" altLang="zh-CN" sz="2400" b="1" noProof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=</a:t>
            </a:r>
            <a:r>
              <a:rPr lang="zh-CN" altLang="en-US" sz="2000" b="1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环境温度，唯一散热方式</a:t>
            </a:r>
            <a:endParaRPr lang="zh-CN" altLang="en-US" sz="2000" b="1" noProof="1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19" grpId="0" build="p"/>
      <p:bldP spid="20" grpId="0"/>
      <p:bldP spid="21" grpId="0" build="p"/>
      <p:bldP spid="23" grpId="0" build="p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smtClean="0"/>
              <a:t>人体体温调节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6019800" y="3657600"/>
            <a:ext cx="2362200" cy="10144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/>
              <a:t>皮肤血管</a:t>
            </a:r>
            <a:r>
              <a:rPr lang="zh-CN" altLang="en-US" sz="2400" b="1">
                <a:solidFill>
                  <a:srgbClr val="FF0000"/>
                </a:solidFill>
              </a:rPr>
              <a:t>扩张</a:t>
            </a:r>
          </a:p>
          <a:p>
            <a:pPr algn="ctr" eaLnBrk="1" hangingPunct="1">
              <a:spcBef>
                <a:spcPct val="50000"/>
              </a:spcBef>
            </a:pPr>
            <a:r>
              <a:rPr lang="zh-CN" altLang="en-US" sz="2400" b="1"/>
              <a:t>汗腺</a:t>
            </a:r>
            <a:r>
              <a:rPr lang="zh-CN" altLang="en-US" sz="2400" b="1">
                <a:solidFill>
                  <a:srgbClr val="FF0000"/>
                </a:solidFill>
              </a:rPr>
              <a:t>分泌增加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38200" y="5257800"/>
            <a:ext cx="24384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sz="2400" b="1" dirty="0" smtClean="0"/>
              <a:t>甲状腺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泌</a:t>
            </a:r>
            <a:r>
              <a:rPr lang="zh-CN" altLang="en-US" sz="2400" b="1" dirty="0">
                <a:solidFill>
                  <a:srgbClr val="FF0000"/>
                </a:solidFill>
              </a:rPr>
              <a:t>增加分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124200" y="2590800"/>
            <a:ext cx="3124200" cy="4953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zh-CN" altLang="en-US" sz="2400" b="1"/>
              <a:t>下丘脑体温调节中枢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1446213"/>
            <a:ext cx="838200" cy="466725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zh-CN" altLang="en-US" sz="2400" b="1"/>
              <a:t>寒冷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2438400" y="1447800"/>
            <a:ext cx="1828800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zh-CN" altLang="en-US" sz="2400" b="1"/>
              <a:t>冷觉感受器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7467600" y="1446213"/>
            <a:ext cx="914400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zh-CN" altLang="en-US" sz="2400" b="1"/>
              <a:t>炎热</a:t>
            </a: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4800600" y="1447800"/>
            <a:ext cx="1792288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温觉感受器</a:t>
            </a: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838200" y="3276600"/>
            <a:ext cx="2438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sz="2400" b="1" dirty="0">
                <a:hlinkClick r:id="rId4" action="ppaction://hlinksldjump"/>
              </a:rPr>
              <a:t>立毛肌</a:t>
            </a:r>
            <a:r>
              <a:rPr lang="zh-CN" altLang="en-US" sz="2400" b="1" dirty="0">
                <a:solidFill>
                  <a:srgbClr val="FF0000"/>
                </a:solidFill>
                <a:hlinkClick r:id="rId4" action="ppaction://hlinksldjump"/>
              </a:rPr>
              <a:t>收缩</a:t>
            </a:r>
          </a:p>
          <a:p>
            <a:pPr algn="ctr" eaLnBrk="1" hangingPunct="1"/>
            <a:r>
              <a:rPr lang="zh-CN" altLang="en-US" sz="2400" b="1" dirty="0">
                <a:hlinkClick r:id="rId4" action="ppaction://hlinksldjump"/>
              </a:rPr>
              <a:t>骨骼肌</a:t>
            </a:r>
            <a:r>
              <a:rPr lang="zh-CN" altLang="en-US" sz="2400" b="1" dirty="0">
                <a:solidFill>
                  <a:srgbClr val="FF0000"/>
                </a:solidFill>
                <a:hlinkClick r:id="rId4" action="ppaction://hlinksldjump"/>
              </a:rPr>
              <a:t>颤栗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838200" y="4267200"/>
            <a:ext cx="2438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sz="2400" b="1" dirty="0"/>
              <a:t>皮肤血管</a:t>
            </a:r>
            <a:r>
              <a:rPr lang="zh-CN" altLang="en-US" sz="2400" b="1" dirty="0">
                <a:solidFill>
                  <a:srgbClr val="FF0000"/>
                </a:solidFill>
              </a:rPr>
              <a:t>收缩</a:t>
            </a:r>
          </a:p>
          <a:p>
            <a:pPr algn="ctr" eaLnBrk="1" hangingPunct="1"/>
            <a:r>
              <a:rPr lang="zh-CN" altLang="en-US" sz="2400" b="1" dirty="0"/>
              <a:t>汗腺</a:t>
            </a:r>
            <a:r>
              <a:rPr lang="zh-CN" altLang="en-US" sz="2400" b="1" dirty="0">
                <a:solidFill>
                  <a:srgbClr val="FF0000"/>
                </a:solidFill>
              </a:rPr>
              <a:t>分泌减少</a:t>
            </a: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1447800" y="5867400"/>
            <a:ext cx="1676400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sz="2400" b="1"/>
              <a:t>产热增加</a:t>
            </a:r>
          </a:p>
          <a:p>
            <a:pPr algn="ctr" eaLnBrk="1" hangingPunct="1"/>
            <a:r>
              <a:rPr lang="zh-CN" altLang="en-US" sz="2400" b="1"/>
              <a:t>散热减少</a:t>
            </a: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6477000" y="5638800"/>
            <a:ext cx="1676400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/>
              <a:t>散热增加</a:t>
            </a:r>
          </a:p>
        </p:txBody>
      </p:sp>
      <p:sp>
        <p:nvSpPr>
          <p:cNvPr id="27" name="AutoShape 14"/>
          <p:cNvSpPr>
            <a:spLocks noChangeArrowheads="1"/>
          </p:cNvSpPr>
          <p:nvPr/>
        </p:nvSpPr>
        <p:spPr bwMode="auto">
          <a:xfrm>
            <a:off x="1600200" y="1524000"/>
            <a:ext cx="882650" cy="304800"/>
          </a:xfrm>
          <a:prstGeom prst="rightArrow">
            <a:avLst>
              <a:gd name="adj1" fmla="val 50000"/>
              <a:gd name="adj2" fmla="val 7239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zh-CN" altLang="en-US"/>
          </a:p>
        </p:txBody>
      </p:sp>
      <p:sp>
        <p:nvSpPr>
          <p:cNvPr id="28" name="AutoShape 15"/>
          <p:cNvSpPr>
            <a:spLocks noChangeArrowheads="1"/>
          </p:cNvSpPr>
          <p:nvPr/>
        </p:nvSpPr>
        <p:spPr bwMode="auto">
          <a:xfrm>
            <a:off x="6705600" y="1447800"/>
            <a:ext cx="782638" cy="457200"/>
          </a:xfrm>
          <a:prstGeom prst="leftArrow">
            <a:avLst>
              <a:gd name="adj1" fmla="val 50000"/>
              <a:gd name="adj2" fmla="val 4279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zh-CN" altLang="en-US"/>
          </a:p>
        </p:txBody>
      </p:sp>
      <p:sp>
        <p:nvSpPr>
          <p:cNvPr id="29" name="未知"/>
          <p:cNvSpPr>
            <a:spLocks/>
          </p:cNvSpPr>
          <p:nvPr/>
        </p:nvSpPr>
        <p:spPr bwMode="auto">
          <a:xfrm>
            <a:off x="3352800" y="3200400"/>
            <a:ext cx="685800" cy="457200"/>
          </a:xfrm>
          <a:custGeom>
            <a:avLst/>
            <a:gdLst>
              <a:gd name="T0" fmla="*/ 1088707500 w 432"/>
              <a:gd name="T1" fmla="*/ 0 h 288"/>
              <a:gd name="T2" fmla="*/ 1060986575 w 432"/>
              <a:gd name="T3" fmla="*/ 725805000 h 288"/>
              <a:gd name="T4" fmla="*/ 0 w 432"/>
              <a:gd name="T5" fmla="*/ 725805000 h 2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" h="288">
                <a:moveTo>
                  <a:pt x="432" y="0"/>
                </a:moveTo>
                <a:lnTo>
                  <a:pt x="421" y="288"/>
                </a:lnTo>
                <a:lnTo>
                  <a:pt x="0" y="288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未知"/>
          <p:cNvSpPr>
            <a:spLocks/>
          </p:cNvSpPr>
          <p:nvPr/>
        </p:nvSpPr>
        <p:spPr bwMode="auto">
          <a:xfrm>
            <a:off x="3276600" y="3124200"/>
            <a:ext cx="990600" cy="1546225"/>
          </a:xfrm>
          <a:custGeom>
            <a:avLst/>
            <a:gdLst>
              <a:gd name="T0" fmla="*/ 1572577500 w 624"/>
              <a:gd name="T1" fmla="*/ 0 h 974"/>
              <a:gd name="T2" fmla="*/ 1552416250 w 624"/>
              <a:gd name="T3" fmla="*/ 2147483647 h 974"/>
              <a:gd name="T4" fmla="*/ 0 w 624"/>
              <a:gd name="T5" fmla="*/ 2147483647 h 97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24" h="974">
                <a:moveTo>
                  <a:pt x="624" y="0"/>
                </a:moveTo>
                <a:lnTo>
                  <a:pt x="616" y="974"/>
                </a:lnTo>
                <a:lnTo>
                  <a:pt x="0" y="960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未知"/>
          <p:cNvSpPr>
            <a:spLocks/>
          </p:cNvSpPr>
          <p:nvPr/>
        </p:nvSpPr>
        <p:spPr bwMode="auto">
          <a:xfrm>
            <a:off x="3352800" y="3106738"/>
            <a:ext cx="1179513" cy="2460625"/>
          </a:xfrm>
          <a:custGeom>
            <a:avLst/>
            <a:gdLst>
              <a:gd name="T0" fmla="*/ 1872477681 w 743"/>
              <a:gd name="T1" fmla="*/ 0 h 1550"/>
              <a:gd name="T2" fmla="*/ 1849795472 w 743"/>
              <a:gd name="T3" fmla="*/ 2147483647 h 1550"/>
              <a:gd name="T4" fmla="*/ 0 w 743"/>
              <a:gd name="T5" fmla="*/ 2147483647 h 15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43" h="1550">
                <a:moveTo>
                  <a:pt x="743" y="0"/>
                </a:moveTo>
                <a:lnTo>
                  <a:pt x="734" y="1550"/>
                </a:lnTo>
                <a:lnTo>
                  <a:pt x="0" y="1547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Line 19"/>
          <p:cNvSpPr>
            <a:spLocks noChangeShapeType="1"/>
          </p:cNvSpPr>
          <p:nvPr/>
        </p:nvSpPr>
        <p:spPr bwMode="auto">
          <a:xfrm>
            <a:off x="3962400" y="19812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638800" y="19812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未知"/>
          <p:cNvSpPr>
            <a:spLocks/>
          </p:cNvSpPr>
          <p:nvPr/>
        </p:nvSpPr>
        <p:spPr bwMode="auto">
          <a:xfrm>
            <a:off x="215900" y="3733800"/>
            <a:ext cx="1222375" cy="2733675"/>
          </a:xfrm>
          <a:custGeom>
            <a:avLst/>
            <a:gdLst>
              <a:gd name="T0" fmla="*/ 929938450 w 770"/>
              <a:gd name="T1" fmla="*/ 0 h 1722"/>
              <a:gd name="T2" fmla="*/ 0 w 770"/>
              <a:gd name="T3" fmla="*/ 7561263 h 1722"/>
              <a:gd name="T4" fmla="*/ 40322500 w 770"/>
              <a:gd name="T5" fmla="*/ 2147483647 h 1722"/>
              <a:gd name="T6" fmla="*/ 1940520313 w 770"/>
              <a:gd name="T7" fmla="*/ 2147483647 h 172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70" h="1722">
                <a:moveTo>
                  <a:pt x="369" y="0"/>
                </a:moveTo>
                <a:lnTo>
                  <a:pt x="0" y="3"/>
                </a:lnTo>
                <a:lnTo>
                  <a:pt x="16" y="1722"/>
                </a:lnTo>
                <a:lnTo>
                  <a:pt x="770" y="1714"/>
                </a:ln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未知"/>
          <p:cNvSpPr>
            <a:spLocks/>
          </p:cNvSpPr>
          <p:nvPr/>
        </p:nvSpPr>
        <p:spPr bwMode="auto">
          <a:xfrm>
            <a:off x="363538" y="4724400"/>
            <a:ext cx="1074737" cy="1568450"/>
          </a:xfrm>
          <a:custGeom>
            <a:avLst/>
            <a:gdLst>
              <a:gd name="T0" fmla="*/ 753525574 w 677"/>
              <a:gd name="T1" fmla="*/ 0 h 988"/>
              <a:gd name="T2" fmla="*/ 0 w 677"/>
              <a:gd name="T3" fmla="*/ 15120938 h 988"/>
              <a:gd name="T4" fmla="*/ 42841843 w 677"/>
              <a:gd name="T5" fmla="*/ 2147483647 h 988"/>
              <a:gd name="T6" fmla="*/ 1706144194 w 677"/>
              <a:gd name="T7" fmla="*/ 2147483647 h 9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77" h="988">
                <a:moveTo>
                  <a:pt x="299" y="0"/>
                </a:moveTo>
                <a:lnTo>
                  <a:pt x="0" y="6"/>
                </a:lnTo>
                <a:lnTo>
                  <a:pt x="17" y="988"/>
                </a:lnTo>
                <a:lnTo>
                  <a:pt x="677" y="980"/>
                </a:ln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未知"/>
          <p:cNvSpPr>
            <a:spLocks/>
          </p:cNvSpPr>
          <p:nvPr/>
        </p:nvSpPr>
        <p:spPr bwMode="auto">
          <a:xfrm>
            <a:off x="550863" y="5486400"/>
            <a:ext cx="896937" cy="609600"/>
          </a:xfrm>
          <a:custGeom>
            <a:avLst/>
            <a:gdLst>
              <a:gd name="T0" fmla="*/ 456147233 w 565"/>
              <a:gd name="T1" fmla="*/ 0 h 384"/>
              <a:gd name="T2" fmla="*/ 0 w 565"/>
              <a:gd name="T3" fmla="*/ 20161250 h 384"/>
              <a:gd name="T4" fmla="*/ 0 w 565"/>
              <a:gd name="T5" fmla="*/ 960180325 h 384"/>
              <a:gd name="T6" fmla="*/ 1423886694 w 565"/>
              <a:gd name="T7" fmla="*/ 967740000 h 38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5" h="384">
                <a:moveTo>
                  <a:pt x="181" y="0"/>
                </a:moveTo>
                <a:lnTo>
                  <a:pt x="0" y="8"/>
                </a:lnTo>
                <a:lnTo>
                  <a:pt x="0" y="381"/>
                </a:lnTo>
                <a:lnTo>
                  <a:pt x="565" y="384"/>
                </a:ln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未知"/>
          <p:cNvSpPr>
            <a:spLocks/>
          </p:cNvSpPr>
          <p:nvPr/>
        </p:nvSpPr>
        <p:spPr bwMode="auto">
          <a:xfrm>
            <a:off x="5334000" y="3124200"/>
            <a:ext cx="685800" cy="1071563"/>
          </a:xfrm>
          <a:custGeom>
            <a:avLst/>
            <a:gdLst>
              <a:gd name="T0" fmla="*/ 0 w 432"/>
              <a:gd name="T1" fmla="*/ 0 h 675"/>
              <a:gd name="T2" fmla="*/ 7561263 w 432"/>
              <a:gd name="T3" fmla="*/ 1701107056 h 675"/>
              <a:gd name="T4" fmla="*/ 1088707500 w 432"/>
              <a:gd name="T5" fmla="*/ 1693545790 h 6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" h="675">
                <a:moveTo>
                  <a:pt x="0" y="0"/>
                </a:moveTo>
                <a:lnTo>
                  <a:pt x="3" y="675"/>
                </a:lnTo>
                <a:lnTo>
                  <a:pt x="432" y="672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Line 25"/>
          <p:cNvSpPr>
            <a:spLocks noChangeShapeType="1"/>
          </p:cNvSpPr>
          <p:nvPr/>
        </p:nvSpPr>
        <p:spPr bwMode="auto">
          <a:xfrm>
            <a:off x="7162800" y="4724400"/>
            <a:ext cx="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AutoShape 26"/>
          <p:cNvSpPr>
            <a:spLocks noChangeArrowheads="1"/>
          </p:cNvSpPr>
          <p:nvPr/>
        </p:nvSpPr>
        <p:spPr bwMode="auto">
          <a:xfrm>
            <a:off x="457200" y="2286000"/>
            <a:ext cx="2438400" cy="457200"/>
          </a:xfrm>
          <a:prstGeom prst="wedgeRoundRectCallout">
            <a:avLst>
              <a:gd name="adj1" fmla="val 64259"/>
              <a:gd name="adj2" fmla="val -12569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b="1"/>
              <a:t>存在于皮肤、黏膜</a:t>
            </a: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utoUpdateAnimBg="0"/>
      <p:bldP spid="15" grpId="0" animBg="1" autoUpdateAnimBg="0"/>
      <p:bldP spid="18" grpId="0" animBg="1" autoUpdateAnimBg="0"/>
      <p:bldP spid="20" grpId="0" animBg="1" autoUpdateAnimBg="0"/>
      <p:bldP spid="21" grpId="0" animBg="1" autoUpdateAnimBg="0"/>
      <p:bldP spid="22" grpId="0" animBg="1" autoUpdateAnimBg="0"/>
      <p:bldP spid="23" grpId="0" animBg="1" autoUpdateAnimBg="0"/>
      <p:bldP spid="24" grpId="0" animBg="1" autoUpdateAnimBg="0"/>
      <p:bldP spid="25" grpId="0" animBg="1" autoUpdateAnimBg="0"/>
      <p:bldP spid="26" grpId="0" animBg="1" autoUpdateAnimBg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pic>
        <p:nvPicPr>
          <p:cNvPr id="3" name="Picture 2" descr="皮肤对寒冷的反应示意图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"/>
            <a:ext cx="6858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971800" y="563880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latin typeface="Times New Roman" pitchFamily="18" charset="0"/>
              </a:rPr>
              <a:t>皮肤对寒冷的反应示意图</a:t>
            </a:r>
          </a:p>
        </p:txBody>
      </p:sp>
    </p:spTree>
    <p:extLst>
      <p:ext uri="{BB962C8B-B14F-4D97-AF65-F5344CB8AC3E}">
        <p14:creationId xmlns:p14="http://schemas.microsoft.com/office/powerpoint/2010/main" val="101005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pic>
        <p:nvPicPr>
          <p:cNvPr id="3" name="Picture 2" descr="皮肤对炎热的反应示意图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09600"/>
            <a:ext cx="6248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286000" y="51054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latin typeface="Times New Roman" pitchFamily="18" charset="0"/>
              </a:rPr>
              <a:t>皮肤对炎热的反应示意图</a:t>
            </a:r>
          </a:p>
        </p:txBody>
      </p:sp>
      <p:sp>
        <p:nvSpPr>
          <p:cNvPr id="5" name="AutoShap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001000" y="6172200"/>
            <a:ext cx="914400" cy="533400"/>
          </a:xfrm>
          <a:prstGeom prst="foldedCorner">
            <a:avLst>
              <a:gd name="adj" fmla="val 3142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zh-CN" altLang="en-US" b="1" dirty="0">
                <a:hlinkClick r:id="rId6" action="ppaction://hlinksldjump"/>
              </a:rPr>
              <a:t>返回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85124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0195" y="498764"/>
            <a:ext cx="6684843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400" b="1" dirty="0" smtClean="0"/>
              <a:t>下列关于人体体温调节的叙述错误的是（    ）</a:t>
            </a:r>
            <a:endParaRPr lang="en-US" altLang="zh-CN" sz="2400" b="1" dirty="0" smtClean="0"/>
          </a:p>
          <a:p>
            <a:pPr>
              <a:lnSpc>
                <a:spcPct val="250000"/>
              </a:lnSpc>
            </a:pPr>
            <a:r>
              <a:rPr lang="en-US" altLang="zh-CN" sz="2400" b="1" dirty="0" smtClean="0"/>
              <a:t>A </a:t>
            </a:r>
            <a:r>
              <a:rPr lang="zh-CN" altLang="en-US" sz="2400" b="1" dirty="0" smtClean="0"/>
              <a:t>人体和无机物都通过物理方式散热</a:t>
            </a:r>
            <a:endParaRPr lang="en-US" altLang="zh-CN" sz="2400" b="1" dirty="0" smtClean="0"/>
          </a:p>
          <a:p>
            <a:pPr>
              <a:lnSpc>
                <a:spcPct val="250000"/>
              </a:lnSpc>
            </a:pPr>
            <a:r>
              <a:rPr lang="en-US" altLang="zh-CN" sz="2400" b="1" dirty="0" smtClean="0"/>
              <a:t>B </a:t>
            </a:r>
            <a:r>
              <a:rPr lang="zh-CN" altLang="en-US" sz="2400" b="1" dirty="0" smtClean="0"/>
              <a:t>恒温动物从高温转至低温环境，散热量减少</a:t>
            </a:r>
            <a:endParaRPr lang="en-US" altLang="zh-CN" sz="2400" b="1" dirty="0" smtClean="0"/>
          </a:p>
          <a:p>
            <a:pPr>
              <a:lnSpc>
                <a:spcPct val="250000"/>
              </a:lnSpc>
            </a:pPr>
            <a:r>
              <a:rPr lang="en-US" altLang="zh-CN" sz="2400" b="1" dirty="0" smtClean="0"/>
              <a:t>C </a:t>
            </a:r>
            <a:r>
              <a:rPr lang="zh-CN" altLang="en-US" sz="2400" b="1" dirty="0" smtClean="0"/>
              <a:t>肌肉和内脏是人在安静时的主要产热器官</a:t>
            </a:r>
            <a:endParaRPr lang="en-US" altLang="zh-CN" sz="2400" b="1" dirty="0" smtClean="0"/>
          </a:p>
          <a:p>
            <a:pPr>
              <a:lnSpc>
                <a:spcPct val="250000"/>
              </a:lnSpc>
            </a:pPr>
            <a:r>
              <a:rPr lang="en-US" altLang="zh-CN" sz="2400" b="1" dirty="0" smtClean="0"/>
              <a:t>D </a:t>
            </a:r>
            <a:r>
              <a:rPr lang="zh-CN" altLang="en-US" sz="2400" b="1" dirty="0" smtClean="0"/>
              <a:t>皮肤是人体主要的散热器官</a:t>
            </a:r>
            <a:endParaRPr lang="zh-CN" alt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764041" y="757305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B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40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10"/>
            <a:ext cx="9144000" cy="6915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089" y="678874"/>
            <a:ext cx="900438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400" b="1" dirty="0" smtClean="0">
                <a:latin typeface="+mn-ea"/>
              </a:rPr>
              <a:t>人体和动物正常生存需要合适的温度，下列叙述错误的是（   ）</a:t>
            </a:r>
            <a:endParaRPr lang="en-US" altLang="zh-CN" sz="2400" b="1" dirty="0" smtClean="0"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en-US" altLang="zh-CN" sz="2400" b="1" dirty="0" smtClean="0">
                <a:latin typeface="+mn-ea"/>
              </a:rPr>
              <a:t>A </a:t>
            </a:r>
            <a:r>
              <a:rPr lang="zh-CN" altLang="en-US" sz="2400" b="1" dirty="0" smtClean="0">
                <a:latin typeface="+mn-ea"/>
              </a:rPr>
              <a:t>人体主要是依靠增加肌肉活动来增加热量的</a:t>
            </a:r>
            <a:endParaRPr lang="en-US" altLang="zh-CN" sz="2400" b="1" dirty="0" smtClean="0"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en-US" altLang="zh-CN" sz="2400" b="1" dirty="0" smtClean="0">
                <a:latin typeface="+mn-ea"/>
              </a:rPr>
              <a:t>B </a:t>
            </a:r>
            <a:r>
              <a:rPr lang="zh-CN" altLang="en-US" sz="2400" b="1" dirty="0" smtClean="0">
                <a:latin typeface="+mn-ea"/>
              </a:rPr>
              <a:t>蒸发是人体有效的散热方式，皮肤是主要的散热调节器官</a:t>
            </a:r>
            <a:endParaRPr lang="en-US" altLang="zh-CN" sz="2400" b="1" dirty="0" smtClean="0"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en-US" altLang="zh-CN" sz="2400" b="1" dirty="0" smtClean="0">
                <a:latin typeface="+mn-ea"/>
              </a:rPr>
              <a:t>C </a:t>
            </a:r>
            <a:r>
              <a:rPr lang="zh-CN" altLang="en-US" sz="2400" b="1" dirty="0" smtClean="0">
                <a:latin typeface="+mn-ea"/>
              </a:rPr>
              <a:t>恒温动物时刻耗散着大量的热量，体重净增</a:t>
            </a:r>
            <a:r>
              <a:rPr lang="zh-CN" altLang="en-US" sz="2400" b="1" smtClean="0">
                <a:latin typeface="+mn-ea"/>
              </a:rPr>
              <a:t>长比非恒温动物</a:t>
            </a:r>
            <a:r>
              <a:rPr lang="zh-CN" altLang="en-US" sz="2400" b="1" dirty="0" smtClean="0">
                <a:latin typeface="+mn-ea"/>
              </a:rPr>
              <a:t>少</a:t>
            </a:r>
            <a:endParaRPr lang="en-US" altLang="zh-CN" sz="2400" b="1" dirty="0" smtClean="0"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en-US" altLang="zh-CN" sz="2400" b="1" dirty="0" smtClean="0">
                <a:latin typeface="+mn-ea"/>
              </a:rPr>
              <a:t>D 35</a:t>
            </a:r>
            <a:r>
              <a:rPr lang="zh-CN" altLang="en-US" sz="2400" b="1" dirty="0" smtClean="0">
                <a:latin typeface="+mn-ea"/>
              </a:rPr>
              <a:t>℃以上的环境里，出汗是哺乳动物和鸟类最佳的散热机制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89938" y="102360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D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</TotalTime>
  <Words>621</Words>
  <Application>Microsoft Office PowerPoint</Application>
  <PresentationFormat>全屏显示(4:3)</PresentationFormat>
  <Paragraphs>127</Paragraphs>
  <Slides>16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小清新毕业答辩</dc:title>
  <dc:creator>zjc</dc:creator>
  <cp:lastModifiedBy>ASUS</cp:lastModifiedBy>
  <cp:revision>504</cp:revision>
  <dcterms:created xsi:type="dcterms:W3CDTF">2018-01-07T13:00:00Z</dcterms:created>
  <dcterms:modified xsi:type="dcterms:W3CDTF">2018-10-11T08:24:35Z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