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275" r:id="rId3"/>
    <p:sldId id="258" r:id="rId4"/>
    <p:sldId id="259" r:id="rId5"/>
    <p:sldId id="261" r:id="rId6"/>
    <p:sldId id="262" r:id="rId7"/>
    <p:sldId id="294" r:id="rId8"/>
    <p:sldId id="268" r:id="rId9"/>
    <p:sldId id="264" r:id="rId10"/>
    <p:sldId id="269" r:id="rId11"/>
    <p:sldId id="270" r:id="rId12"/>
    <p:sldId id="267" r:id="rId13"/>
    <p:sldId id="271" r:id="rId14"/>
    <p:sldId id="266" r:id="rId15"/>
    <p:sldId id="272" r:id="rId16"/>
    <p:sldId id="292" r:id="rId17"/>
    <p:sldId id="274" r:id="rId18"/>
    <p:sldId id="278" r:id="rId19"/>
    <p:sldId id="279" r:id="rId20"/>
    <p:sldId id="280" r:id="rId21"/>
    <p:sldId id="276" r:id="rId22"/>
    <p:sldId id="281" r:id="rId23"/>
    <p:sldId id="282" r:id="rId24"/>
    <p:sldId id="283" r:id="rId25"/>
    <p:sldId id="284" r:id="rId26"/>
    <p:sldId id="286" r:id="rId27"/>
    <p:sldId id="285" r:id="rId28"/>
    <p:sldId id="287" r:id="rId29"/>
    <p:sldId id="288" r:id="rId30"/>
    <p:sldId id="289" r:id="rId31"/>
    <p:sldId id="291" r:id="rId32"/>
    <p:sldId id="293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4E5B"/>
    <a:srgbClr val="1F4C6B"/>
    <a:srgbClr val="E869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7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ADBBB62D-1249-4039-9C6B-1D60FEE333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FB79B0-6776-4612-A701-43B4AAAB53C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CA36C-042E-4680-9FFC-5B2717100EB8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54AA0CEC-E063-4382-8003-A9D9272192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69BDC9FD-B895-4B40-901F-59F017204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F30BCC5-A97A-4943-96F0-334505CA3E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274B56-6687-49A0-8698-A916C58C7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2E882-BAE8-4CBA-8AE0-FE2768F4E3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0" dirty="0">
                <a:solidFill>
                  <a:srgbClr val="000000"/>
                </a:solidFill>
                <a:latin typeface="黑体" panose="02010609060101010101" pitchFamily="49" charset="-122"/>
              </a:rPr>
              <a:t>“海拉细胞”来自名叫海拉的一位女癌症患者。这位患者已死去近四十年，但从她身上取下的癌细胞却在实验室一代代地传了下来，成为研究癌症的材料。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8FFA5-7367-49F9-8CD2-3D0BD59B1F1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459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451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423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7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108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289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48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8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316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09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63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07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F0E8-0FBE-46E7-8832-BC9A5B2126D0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FDD5-F883-46EA-8E24-0F9FD3C2A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35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sinocord.com/Library/wzgg/20052169511644.as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1ABAF78-9965-4725-BBE3-C5E8EFB9FEBC}"/>
              </a:ext>
            </a:extLst>
          </p:cNvPr>
          <p:cNvGrpSpPr/>
          <p:nvPr/>
        </p:nvGrpSpPr>
        <p:grpSpPr>
          <a:xfrm>
            <a:off x="-13855" y="0"/>
            <a:ext cx="9171709" cy="2086567"/>
            <a:chOff x="1028775" y="442745"/>
            <a:chExt cx="8445243" cy="2086567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1DE9D56-2EED-48C3-B517-82D6BC2DB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75" y="447973"/>
              <a:ext cx="8445012" cy="2081339"/>
            </a:xfrm>
            <a:custGeom>
              <a:avLst/>
              <a:gdLst>
                <a:gd name="T0" fmla="*/ 0 w 5687"/>
                <a:gd name="T1" fmla="*/ 0 h 920"/>
                <a:gd name="T2" fmla="*/ 5687 w 5687"/>
                <a:gd name="T3" fmla="*/ 0 h 920"/>
                <a:gd name="T4" fmla="*/ 5687 w 5687"/>
                <a:gd name="T5" fmla="*/ 920 h 920"/>
                <a:gd name="T6" fmla="*/ 0 w 5687"/>
                <a:gd name="T7" fmla="*/ 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7" h="920">
                  <a:moveTo>
                    <a:pt x="0" y="0"/>
                  </a:moveTo>
                  <a:lnTo>
                    <a:pt x="5687" y="0"/>
                  </a:lnTo>
                  <a:lnTo>
                    <a:pt x="5687" y="9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F4C6B">
                    <a:shade val="30000"/>
                    <a:satMod val="115000"/>
                  </a:srgbClr>
                </a:gs>
                <a:gs pos="50000">
                  <a:srgbClr val="1F4C6B">
                    <a:shade val="67500"/>
                    <a:satMod val="115000"/>
                  </a:srgbClr>
                </a:gs>
                <a:gs pos="100000">
                  <a:srgbClr val="1F4C6B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F0E60F0-CEEA-44B8-A267-F9841F0A6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006" y="442745"/>
              <a:ext cx="8445012" cy="2081339"/>
            </a:xfrm>
            <a:custGeom>
              <a:avLst/>
              <a:gdLst>
                <a:gd name="T0" fmla="*/ 0 w 5687"/>
                <a:gd name="T1" fmla="*/ 0 h 920"/>
                <a:gd name="T2" fmla="*/ 5687 w 5687"/>
                <a:gd name="T3" fmla="*/ 920 h 920"/>
                <a:gd name="T4" fmla="*/ 0 w 5687"/>
                <a:gd name="T5" fmla="*/ 320 h 920"/>
                <a:gd name="T6" fmla="*/ 0 w 5687"/>
                <a:gd name="T7" fmla="*/ 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7" h="920">
                  <a:moveTo>
                    <a:pt x="0" y="0"/>
                  </a:moveTo>
                  <a:lnTo>
                    <a:pt x="5687" y="920"/>
                  </a:lnTo>
                  <a:lnTo>
                    <a:pt x="0" y="3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4E5B">
                    <a:shade val="30000"/>
                    <a:satMod val="115000"/>
                  </a:srgbClr>
                </a:gs>
                <a:gs pos="50000">
                  <a:srgbClr val="D14E5B">
                    <a:shade val="67500"/>
                    <a:satMod val="115000"/>
                  </a:srgbClr>
                </a:gs>
                <a:gs pos="100000">
                  <a:srgbClr val="D14E5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80FF4837-02BD-448A-BF5C-2FC9A07A9936}"/>
              </a:ext>
            </a:extLst>
          </p:cNvPr>
          <p:cNvSpPr>
            <a:spLocks/>
          </p:cNvSpPr>
          <p:nvPr/>
        </p:nvSpPr>
        <p:spPr bwMode="auto">
          <a:xfrm>
            <a:off x="-13856" y="5301673"/>
            <a:ext cx="7809347" cy="1551099"/>
          </a:xfrm>
          <a:custGeom>
            <a:avLst/>
            <a:gdLst>
              <a:gd name="T0" fmla="*/ 2 w 4183"/>
              <a:gd name="T1" fmla="*/ 0 h 904"/>
              <a:gd name="T2" fmla="*/ 4183 w 4183"/>
              <a:gd name="T3" fmla="*/ 902 h 904"/>
              <a:gd name="T4" fmla="*/ 0 w 4183"/>
              <a:gd name="T5" fmla="*/ 904 h 904"/>
              <a:gd name="T6" fmla="*/ 2 w 4183"/>
              <a:gd name="T7" fmla="*/ 0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3" h="904">
                <a:moveTo>
                  <a:pt x="2" y="0"/>
                </a:moveTo>
                <a:lnTo>
                  <a:pt x="4183" y="902"/>
                </a:lnTo>
                <a:lnTo>
                  <a:pt x="0" y="904"/>
                </a:lnTo>
                <a:lnTo>
                  <a:pt x="2" y="0"/>
                </a:lnTo>
                <a:close/>
              </a:path>
            </a:pathLst>
          </a:custGeom>
          <a:gradFill flip="none" rotWithShape="1">
            <a:gsLst>
              <a:gs pos="0">
                <a:srgbClr val="1F4C6B">
                  <a:shade val="30000"/>
                  <a:satMod val="115000"/>
                </a:srgbClr>
              </a:gs>
              <a:gs pos="50000">
                <a:srgbClr val="1F4C6B">
                  <a:shade val="67500"/>
                  <a:satMod val="115000"/>
                </a:srgbClr>
              </a:gs>
              <a:gs pos="100000">
                <a:srgbClr val="1F4C6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1" rIns="128580" bIns="6429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FF43BA-66BC-4D84-9523-59B98C0140EB}"/>
              </a:ext>
            </a:extLst>
          </p:cNvPr>
          <p:cNvSpPr txBox="1"/>
          <p:nvPr/>
        </p:nvSpPr>
        <p:spPr>
          <a:xfrm>
            <a:off x="1838036" y="2967335"/>
            <a:ext cx="579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第二节  细胞分化</a:t>
            </a:r>
          </a:p>
        </p:txBody>
      </p:sp>
    </p:spTree>
    <p:extLst>
      <p:ext uri="{BB962C8B-B14F-4D97-AF65-F5344CB8AC3E}">
        <p14:creationId xmlns:p14="http://schemas.microsoft.com/office/powerpoint/2010/main" val="3147673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E388BCA-4030-460F-936B-9175FA12C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328" y="1497157"/>
            <a:ext cx="6299344" cy="46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2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10（2）">
            <a:extLst>
              <a:ext uri="{FF2B5EF4-FFF2-40B4-BE49-F238E27FC236}">
                <a16:creationId xmlns:a16="http://schemas.microsoft.com/office/drawing/2014/main" id="{DE145338-56A2-46BA-A2FB-6553F8A11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1169265"/>
            <a:ext cx="6130925" cy="531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39925EC-D688-4791-8067-D18EEDA0D122}"/>
              </a:ext>
            </a:extLst>
          </p:cNvPr>
          <p:cNvSpPr/>
          <p:nvPr/>
        </p:nvSpPr>
        <p:spPr>
          <a:xfrm>
            <a:off x="6194281" y="3523527"/>
            <a:ext cx="28217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成年人体大约含有10</a:t>
            </a:r>
            <a:r>
              <a:rPr lang="zh-CN" altLang="zh-CN" sz="3600" b="1" baseline="30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zh-CN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个，</a:t>
            </a:r>
          </a:p>
          <a:p>
            <a:r>
              <a:rPr lang="zh-CN" altLang="zh-CN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200多种细胞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7988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C137DD4-44B1-42EC-B782-50415E12CD28}"/>
              </a:ext>
            </a:extLst>
          </p:cNvPr>
          <p:cNvSpPr txBox="1"/>
          <p:nvPr/>
        </p:nvSpPr>
        <p:spPr>
          <a:xfrm>
            <a:off x="655781" y="5338618"/>
            <a:ext cx="8146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定义：细胞的后代在</a:t>
            </a:r>
            <a:r>
              <a:rPr lang="zh-CN" altLang="en-US" sz="36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形态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36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结构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36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功能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上发生差异的过程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DE604DB-7E44-47AB-872D-B8287C57AD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09C8F"/>
              </a:clrFrom>
              <a:clrTo>
                <a:srgbClr val="E09C8F">
                  <a:alpha val="0"/>
                </a:srgbClr>
              </a:clrTo>
            </a:clrChange>
          </a:blip>
          <a:srcRect l="1063" b="1164"/>
          <a:stretch/>
        </p:blipFill>
        <p:spPr>
          <a:xfrm>
            <a:off x="1653310" y="886691"/>
            <a:ext cx="5652654" cy="443676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9DB81EF8-0279-4B6F-9AD1-46CB7FDF2FDF}"/>
              </a:ext>
            </a:extLst>
          </p:cNvPr>
          <p:cNvGrpSpPr/>
          <p:nvPr/>
        </p:nvGrpSpPr>
        <p:grpSpPr>
          <a:xfrm>
            <a:off x="0" y="186385"/>
            <a:ext cx="9144000" cy="707886"/>
            <a:chOff x="0" y="186385"/>
            <a:chExt cx="9144000" cy="70788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09DB9144-90BC-41CC-8F9B-75C28C15DE6F}"/>
                </a:ext>
              </a:extLst>
            </p:cNvPr>
            <p:cNvSpPr/>
            <p:nvPr/>
          </p:nvSpPr>
          <p:spPr>
            <a:xfrm>
              <a:off x="0" y="230909"/>
              <a:ext cx="9144000" cy="655782"/>
            </a:xfrm>
            <a:prstGeom prst="rect">
              <a:avLst/>
            </a:prstGeom>
            <a:gradFill flip="none" rotWithShape="1">
              <a:gsLst>
                <a:gs pos="0">
                  <a:srgbClr val="D14E5B">
                    <a:shade val="30000"/>
                    <a:satMod val="115000"/>
                  </a:srgbClr>
                </a:gs>
                <a:gs pos="50000">
                  <a:srgbClr val="D14E5B">
                    <a:shade val="67500"/>
                    <a:satMod val="115000"/>
                  </a:srgbClr>
                </a:gs>
                <a:gs pos="100000">
                  <a:srgbClr val="D14E5B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B6D129C-99C9-4570-BDEB-CC7527A70768}"/>
                </a:ext>
              </a:extLst>
            </p:cNvPr>
            <p:cNvSpPr txBox="1"/>
            <p:nvPr/>
          </p:nvSpPr>
          <p:spPr>
            <a:xfrm>
              <a:off x="312738" y="186385"/>
              <a:ext cx="25412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细胞分化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154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A4755BB-6B1D-4984-967F-F2E2EC0EAB4A}"/>
              </a:ext>
            </a:extLst>
          </p:cNvPr>
          <p:cNvSpPr txBox="1"/>
          <p:nvPr/>
        </p:nvSpPr>
        <p:spPr>
          <a:xfrm>
            <a:off x="312738" y="186385"/>
            <a:ext cx="2541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细胞分化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72C9CFB2-42E5-4667-BBDC-79FF97A8D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" y="1013216"/>
            <a:ext cx="34275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6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细胞分化的特征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ACE3046-2361-452A-BEAA-02652DAAF08B}"/>
              </a:ext>
            </a:extLst>
          </p:cNvPr>
          <p:cNvSpPr/>
          <p:nvPr/>
        </p:nvSpPr>
        <p:spPr>
          <a:xfrm>
            <a:off x="304151" y="1786072"/>
            <a:ext cx="8535698" cy="1456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1.除了多细胞动物体内存在着细胞分化，自然界多细胞植物也存在细胞分化，可以说细胞分化普遍存在于自然界。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44CABC-70A9-4200-97F0-27B4AC903372}"/>
              </a:ext>
            </a:extLst>
          </p:cNvPr>
          <p:cNvSpPr/>
          <p:nvPr/>
        </p:nvSpPr>
        <p:spPr>
          <a:xfrm>
            <a:off x="312737" y="5387230"/>
            <a:ext cx="8535698" cy="982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3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.细胞分化发生在整个生命进程，人从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受精卵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开始一直到死亡，一生都进行着细胞分化。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7A601E4-785A-4159-8902-03B7936BDAF1}"/>
              </a:ext>
            </a:extLst>
          </p:cNvPr>
          <p:cNvSpPr/>
          <p:nvPr/>
        </p:nvSpPr>
        <p:spPr>
          <a:xfrm>
            <a:off x="304151" y="3236450"/>
            <a:ext cx="8535697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.一般来说，已分化细胞将一直保持分化后的状态直至死亡，且不会变成其他类型的细胞，如黑色素细胞在体外培养30多代后仍能合成黑色素；离体培养的上皮细胞，始终保持为上皮细胞。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A6A84053-F020-4169-A008-5F73C47A8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4214" y="2720920"/>
            <a:ext cx="14398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3200" b="1" dirty="0">
                <a:solidFill>
                  <a:srgbClr val="D14E5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普遍性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34BCB5DA-598E-4F50-9846-1D8F61911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6023" y="5846717"/>
            <a:ext cx="14398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3200" b="1" dirty="0">
                <a:solidFill>
                  <a:srgbClr val="D14E5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持久性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81A48BA3-5EFC-4AB5-B35C-C0AFACE39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2995" y="4702636"/>
            <a:ext cx="146605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3200" b="1" dirty="0">
                <a:solidFill>
                  <a:srgbClr val="D14E5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稳定性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F28E90FB-8080-44E4-BB26-CD7D67030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9052" y="4702636"/>
            <a:ext cx="205112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3200" b="1" dirty="0">
                <a:solidFill>
                  <a:srgbClr val="D14E5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不可逆性</a:t>
            </a:r>
          </a:p>
        </p:txBody>
      </p:sp>
    </p:spTree>
    <p:extLst>
      <p:ext uri="{BB962C8B-B14F-4D97-AF65-F5344CB8AC3E}">
        <p14:creationId xmlns:p14="http://schemas.microsoft.com/office/powerpoint/2010/main" val="343052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8" y="186385"/>
            <a:ext cx="2541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细胞分化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560F3F3-F451-4A3B-B1A2-CCF43754A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91" y="1058429"/>
            <a:ext cx="6343015" cy="499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A52375FA-F39C-47D8-B35A-0B53D3D73B82}"/>
              </a:ext>
            </a:extLst>
          </p:cNvPr>
          <p:cNvGrpSpPr/>
          <p:nvPr/>
        </p:nvGrpSpPr>
        <p:grpSpPr>
          <a:xfrm>
            <a:off x="4623751" y="3020287"/>
            <a:ext cx="3786909" cy="1911930"/>
            <a:chOff x="4623751" y="3020287"/>
            <a:chExt cx="3786909" cy="1911930"/>
          </a:xfrm>
        </p:grpSpPr>
        <p:sp>
          <p:nvSpPr>
            <p:cNvPr id="2" name="思想气泡: 云 1">
              <a:extLst>
                <a:ext uri="{FF2B5EF4-FFF2-40B4-BE49-F238E27FC236}">
                  <a16:creationId xmlns:a16="http://schemas.microsoft.com/office/drawing/2014/main" id="{5E6E965A-3B33-4783-8971-3A89B268D50B}"/>
                </a:ext>
              </a:extLst>
            </p:cNvPr>
            <p:cNvSpPr/>
            <p:nvPr/>
          </p:nvSpPr>
          <p:spPr>
            <a:xfrm>
              <a:off x="4623751" y="3020287"/>
              <a:ext cx="3786909" cy="1911930"/>
            </a:xfrm>
            <a:prstGeom prst="cloudCallout">
              <a:avLst/>
            </a:prstGeom>
            <a:solidFill>
              <a:srgbClr val="1F4C6B">
                <a:alpha val="84000"/>
              </a:srgb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E1A66F9-CE07-4792-8E8B-8F0C63D2EDAB}"/>
                </a:ext>
              </a:extLst>
            </p:cNvPr>
            <p:cNvSpPr txBox="1"/>
            <p:nvPr/>
          </p:nvSpPr>
          <p:spPr>
            <a:xfrm>
              <a:off x="5403272" y="3429000"/>
              <a:ext cx="261389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遗传物质没有改变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054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8" y="186385"/>
            <a:ext cx="2541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细胞分化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AE1F01FD-35C3-47A4-80EB-D1CAC85B8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938795"/>
            <a:ext cx="49672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zh-CN" sz="3600" dirty="0">
                <a:solidFill>
                  <a:srgbClr val="1F4C6B"/>
                </a:solidFill>
                <a:latin typeface="黑体" panose="02010609060101010101" pitchFamily="49" charset="-122"/>
              </a:rPr>
              <a:t>细胞分化的原因？</a:t>
            </a: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0A08C85E-93D6-4630-8B35-3FF3EECB0E1B}"/>
              </a:ext>
            </a:extLst>
          </p:cNvPr>
          <p:cNvGrpSpPr>
            <a:grpSpLocks/>
          </p:cNvGrpSpPr>
          <p:nvPr/>
        </p:nvGrpSpPr>
        <p:grpSpPr bwMode="auto">
          <a:xfrm>
            <a:off x="1643131" y="1457376"/>
            <a:ext cx="5857738" cy="2159707"/>
            <a:chOff x="0" y="0"/>
            <a:chExt cx="11876" cy="4760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A436C25-67C6-4CC9-B4AE-528935FF9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" y="2070"/>
              <a:ext cx="120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zh-CN" sz="5400" b="0">
                <a:ea typeface="宋体" panose="02010600030101010101" pitchFamily="2" charset="-122"/>
              </a:endParaRPr>
            </a:p>
          </p:txBody>
        </p:sp>
        <p:pic>
          <p:nvPicPr>
            <p:cNvPr id="12" name="Picture 15" descr="20050216004">
              <a:hlinkClick r:id="rId2"/>
              <a:extLst>
                <a:ext uri="{FF2B5EF4-FFF2-40B4-BE49-F238E27FC236}">
                  <a16:creationId xmlns:a16="http://schemas.microsoft.com/office/drawing/2014/main" id="{E8349A5C-1066-47A3-995A-7DDB7AD3FE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70"/>
              <a:ext cx="3297" cy="2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3" name="Picture 10" descr="hongxibao">
              <a:extLst>
                <a:ext uri="{FF2B5EF4-FFF2-40B4-BE49-F238E27FC236}">
                  <a16:creationId xmlns:a16="http://schemas.microsoft.com/office/drawing/2014/main" id="{F75260C7-5834-41FC-ABE4-49A55B70A9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106"/>
            <a:stretch>
              <a:fillRect/>
            </a:stretch>
          </p:blipFill>
          <p:spPr bwMode="auto">
            <a:xfrm>
              <a:off x="4195" y="2070"/>
              <a:ext cx="3327" cy="25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4" name="Picture 13" descr="20050624221015504">
              <a:extLst>
                <a:ext uri="{FF2B5EF4-FFF2-40B4-BE49-F238E27FC236}">
                  <a16:creationId xmlns:a16="http://schemas.microsoft.com/office/drawing/2014/main" id="{4DCB3030-E7A1-4030-9E3C-F53FA36B04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-60000" contrast="7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09"/>
            <a:stretch>
              <a:fillRect/>
            </a:stretch>
          </p:blipFill>
          <p:spPr bwMode="auto">
            <a:xfrm>
              <a:off x="8390" y="2070"/>
              <a:ext cx="3487" cy="2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19" descr="人早胚发育2">
              <a:extLst>
                <a:ext uri="{FF2B5EF4-FFF2-40B4-BE49-F238E27FC236}">
                  <a16:creationId xmlns:a16="http://schemas.microsoft.com/office/drawing/2014/main" id="{3FFEE2E9-C028-4653-8B8D-AB9F3C6B6D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7" y="0"/>
              <a:ext cx="2090" cy="1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cxnSp>
          <p:nvCxnSpPr>
            <p:cNvPr id="16" name="直接箭头连接符 11">
              <a:extLst>
                <a:ext uri="{FF2B5EF4-FFF2-40B4-BE49-F238E27FC236}">
                  <a16:creationId xmlns:a16="http://schemas.microsoft.com/office/drawing/2014/main" id="{0D7972FF-F26A-40DB-AEB3-AB2BD01E2CB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947" y="1248"/>
              <a:ext cx="893" cy="64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7" name="直接箭头连接符 13">
              <a:extLst>
                <a:ext uri="{FF2B5EF4-FFF2-40B4-BE49-F238E27FC236}">
                  <a16:creationId xmlns:a16="http://schemas.microsoft.com/office/drawing/2014/main" id="{0046B070-048B-498B-B76D-844B4FB4F21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327" y="1588"/>
              <a:ext cx="120" cy="39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8" name="直接箭头连接符 15">
              <a:extLst>
                <a:ext uri="{FF2B5EF4-FFF2-40B4-BE49-F238E27FC236}">
                  <a16:creationId xmlns:a16="http://schemas.microsoft.com/office/drawing/2014/main" id="{C2ED7E12-7D11-4B45-A0B0-99517BCA474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142" y="1248"/>
              <a:ext cx="1085" cy="83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0" name="TextBox 2">
            <a:extLst>
              <a:ext uri="{FF2B5EF4-FFF2-40B4-BE49-F238E27FC236}">
                <a16:creationId xmlns:a16="http://schemas.microsoft.com/office/drawing/2014/main" id="{28DC2962-5C41-4A02-A3BE-F731A63FE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2785" y="3617083"/>
            <a:ext cx="49672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D14E5B"/>
                </a:solidFill>
                <a:latin typeface="黑体" panose="02010609060101010101" pitchFamily="49" charset="-122"/>
              </a:rPr>
              <a:t>基因选择性表达</a:t>
            </a:r>
            <a:endParaRPr lang="zh-CN" altLang="zh-CN" sz="3600" dirty="0">
              <a:solidFill>
                <a:srgbClr val="D14E5B"/>
              </a:solidFill>
              <a:latin typeface="黑体" panose="02010609060101010101" pitchFamily="49" charset="-122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24885CEC-3EB0-40C5-9480-762A2A5F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" y="4398968"/>
            <a:ext cx="49672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zh-CN" sz="3600" dirty="0">
                <a:solidFill>
                  <a:srgbClr val="1F4C6B"/>
                </a:solidFill>
                <a:latin typeface="黑体" panose="02010609060101010101" pitchFamily="49" charset="-122"/>
              </a:rPr>
              <a:t>细胞分化的</a:t>
            </a:r>
            <a:r>
              <a:rPr lang="zh-CN" altLang="en-US" sz="3600" dirty="0">
                <a:solidFill>
                  <a:srgbClr val="1F4C6B"/>
                </a:solidFill>
                <a:latin typeface="黑体" panose="02010609060101010101" pitchFamily="49" charset="-122"/>
              </a:rPr>
              <a:t>意义</a:t>
            </a:r>
            <a:r>
              <a:rPr lang="zh-CN" altLang="zh-CN" sz="3600" dirty="0">
                <a:solidFill>
                  <a:srgbClr val="1F4C6B"/>
                </a:solidFill>
                <a:latin typeface="黑体" panose="02010609060101010101" pitchFamily="49" charset="-122"/>
              </a:rPr>
              <a:t>？</a:t>
            </a: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9095FAB0-1A39-4795-80A8-B0A446A10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826" y="5097403"/>
            <a:ext cx="49672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3600" dirty="0">
                <a:solidFill>
                  <a:srgbClr val="D14E5B"/>
                </a:solidFill>
                <a:latin typeface="黑体" panose="02010609060101010101" pitchFamily="49" charset="-122"/>
              </a:rPr>
              <a:t>1.</a:t>
            </a:r>
            <a:r>
              <a:rPr lang="zh-CN" altLang="en-US" sz="3600" dirty="0">
                <a:solidFill>
                  <a:srgbClr val="D14E5B"/>
                </a:solidFill>
                <a:latin typeface="黑体" panose="02010609060101010101" pitchFamily="49" charset="-122"/>
              </a:rPr>
              <a:t>细胞功能专门化 </a:t>
            </a:r>
            <a:endParaRPr lang="en-US" altLang="zh-CN" sz="3600" dirty="0">
              <a:solidFill>
                <a:srgbClr val="D14E5B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en-US" altLang="zh-CN" sz="3600" dirty="0">
                <a:solidFill>
                  <a:srgbClr val="D14E5B"/>
                </a:solidFill>
                <a:latin typeface="黑体" panose="02010609060101010101" pitchFamily="49" charset="-122"/>
              </a:rPr>
              <a:t>2.</a:t>
            </a:r>
            <a:r>
              <a:rPr lang="zh-CN" altLang="en-US" sz="3600" dirty="0">
                <a:solidFill>
                  <a:srgbClr val="D14E5B"/>
                </a:solidFill>
                <a:latin typeface="黑体" panose="02010609060101010101" pitchFamily="49" charset="-122"/>
              </a:rPr>
              <a:t>个体发育的基础</a:t>
            </a:r>
            <a:endParaRPr lang="zh-CN" altLang="zh-CN" sz="3600" dirty="0">
              <a:solidFill>
                <a:srgbClr val="D14E5B"/>
              </a:solidFill>
              <a:latin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38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8" y="186385"/>
            <a:ext cx="2541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细胞分化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1A66F9-CE07-4792-8E8B-8F0C63D2EDAB}"/>
              </a:ext>
            </a:extLst>
          </p:cNvPr>
          <p:cNvSpPr txBox="1"/>
          <p:nvPr/>
        </p:nvSpPr>
        <p:spPr>
          <a:xfrm>
            <a:off x="5403272" y="3429000"/>
            <a:ext cx="2613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遗物质没有改变</a:t>
            </a:r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FABC3529-C8DA-45EC-BFB0-48E9F8665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" y="1013216"/>
            <a:ext cx="15744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小结：</a:t>
            </a:r>
            <a:endParaRPr lang="zh-CN" altLang="zh-CN" sz="3600" b="1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09666C1-0827-4E93-8AC1-9D490942C8E7}"/>
              </a:ext>
            </a:extLst>
          </p:cNvPr>
          <p:cNvSpPr txBox="1"/>
          <p:nvPr/>
        </p:nvSpPr>
        <p:spPr>
          <a:xfrm>
            <a:off x="651163" y="1659547"/>
            <a:ext cx="7994073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）生物的个体</a:t>
            </a:r>
            <a:r>
              <a:rPr lang="zh-CN" altLang="en-US" sz="28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发育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是通过</a:t>
            </a:r>
            <a:r>
              <a:rPr lang="zh-CN" altLang="en-US" sz="28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细胞分化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过程来实</a:t>
            </a:r>
            <a:endParaRPr lang="en-US" altLang="zh-CN" sz="2800" b="1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现的，个体</a:t>
            </a:r>
            <a:r>
              <a:rPr lang="zh-CN" altLang="en-US" sz="28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生长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</a:t>
            </a:r>
            <a:r>
              <a:rPr lang="zh-CN" altLang="en-US" sz="28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细胞增殖（分裂）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实现</a:t>
            </a:r>
            <a:endParaRPr lang="en-US" altLang="zh-CN" sz="2800" b="1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6773B77-FFC4-492E-8BFD-FC3C21F08E2E}"/>
              </a:ext>
            </a:extLst>
          </p:cNvPr>
          <p:cNvSpPr txBox="1"/>
          <p:nvPr/>
        </p:nvSpPr>
        <p:spPr>
          <a:xfrm>
            <a:off x="651163" y="3204480"/>
            <a:ext cx="7596910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）同一个体的每个体细胞拥有全套相同遗传</a:t>
            </a:r>
            <a:endParaRPr lang="en-US" altLang="zh-CN" sz="2800" b="1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物质，但不同细胞中</a:t>
            </a:r>
            <a:r>
              <a:rPr lang="zh-CN" altLang="en-US" sz="28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基因表达不同</a:t>
            </a:r>
            <a:endParaRPr lang="en-US" altLang="zh-CN" sz="2800" b="1" dirty="0">
              <a:solidFill>
                <a:srgbClr val="D14E5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0FD6C87-1C3A-42EA-A210-0C98B50A9FB4}"/>
              </a:ext>
            </a:extLst>
          </p:cNvPr>
          <p:cNvSpPr/>
          <p:nvPr/>
        </p:nvSpPr>
        <p:spPr>
          <a:xfrm>
            <a:off x="651162" y="4730738"/>
            <a:ext cx="7790873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）细胞分化能力与分裂能力呈</a:t>
            </a:r>
            <a:r>
              <a:rPr lang="zh-CN" altLang="en-US" sz="28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正比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，细胞分</a:t>
            </a:r>
            <a:endParaRPr lang="en-US" altLang="zh-CN" sz="2800" b="1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化程度与分裂能力成</a:t>
            </a:r>
            <a:r>
              <a:rPr lang="zh-CN" altLang="en-US" sz="28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反比</a:t>
            </a:r>
          </a:p>
        </p:txBody>
      </p:sp>
    </p:spTree>
    <p:extLst>
      <p:ext uri="{BB962C8B-B14F-4D97-AF65-F5344CB8AC3E}">
        <p14:creationId xmlns:p14="http://schemas.microsoft.com/office/powerpoint/2010/main" val="395580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异常的分化</a:t>
            </a:r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1A66F9-CE07-4792-8E8B-8F0C63D2EDAB}"/>
              </a:ext>
            </a:extLst>
          </p:cNvPr>
          <p:cNvSpPr txBox="1"/>
          <p:nvPr/>
        </p:nvSpPr>
        <p:spPr>
          <a:xfrm>
            <a:off x="5403272" y="3429000"/>
            <a:ext cx="2613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遗物质没有改变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44090C4-AF93-4D1E-B394-42EF51F855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7" t="966" r="1114" b="4826"/>
          <a:stretch/>
        </p:blipFill>
        <p:spPr>
          <a:xfrm>
            <a:off x="788949" y="1418043"/>
            <a:ext cx="3783049" cy="275130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411BAC2-C5C2-4F28-A64F-3D8E9EDB1DF4}"/>
              </a:ext>
            </a:extLst>
          </p:cNvPr>
          <p:cNvSpPr txBox="1"/>
          <p:nvPr/>
        </p:nvSpPr>
        <p:spPr>
          <a:xfrm>
            <a:off x="1776273" y="4359578"/>
            <a:ext cx="180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乳腺癌细胞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9B3B169-D07C-4A76-8EAC-F24D38C71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595" y="1418043"/>
            <a:ext cx="3783049" cy="2751308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0B86A083-E5ED-45FF-9F75-9292B37244AA}"/>
              </a:ext>
            </a:extLst>
          </p:cNvPr>
          <p:cNvSpPr/>
          <p:nvPr/>
        </p:nvSpPr>
        <p:spPr>
          <a:xfrm>
            <a:off x="6107169" y="4350356"/>
            <a:ext cx="14518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肺癌细胞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039D909-25AE-4649-85AD-3B16C9B184A3}"/>
              </a:ext>
            </a:extLst>
          </p:cNvPr>
          <p:cNvSpPr txBox="1"/>
          <p:nvPr/>
        </p:nvSpPr>
        <p:spPr>
          <a:xfrm>
            <a:off x="1246909" y="5002248"/>
            <a:ext cx="6770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癌变定义：正常细胞</a:t>
            </a:r>
            <a:r>
              <a:rPr lang="zh-CN" altLang="en-US" sz="36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突变</a:t>
            </a:r>
            <a:r>
              <a:rPr lang="zh-CN" altLang="en-US" sz="36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形成癌</a:t>
            </a:r>
            <a:endParaRPr lang="en-US" altLang="zh-CN" sz="360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6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</a:t>
            </a:r>
            <a:r>
              <a:rPr lang="zh-CN" altLang="en-US" sz="36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细胞的过程</a:t>
            </a:r>
          </a:p>
        </p:txBody>
      </p:sp>
    </p:spTree>
    <p:extLst>
      <p:ext uri="{BB962C8B-B14F-4D97-AF65-F5344CB8AC3E}">
        <p14:creationId xmlns:p14="http://schemas.microsoft.com/office/powerpoint/2010/main" val="199444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异常的分化</a:t>
            </a:r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</a:t>
            </a:r>
          </a:p>
        </p:txBody>
      </p:sp>
      <p:pic>
        <p:nvPicPr>
          <p:cNvPr id="11" name="Picture 6" descr="海拉细胞系">
            <a:extLst>
              <a:ext uri="{FF2B5EF4-FFF2-40B4-BE49-F238E27FC236}">
                <a16:creationId xmlns:a16="http://schemas.microsoft.com/office/drawing/2014/main" id="{951C690A-ECF3-4696-B40E-185BA1855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65" y="1473957"/>
            <a:ext cx="4909185" cy="4104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id="{D5120DA4-A922-4FB7-BC25-4C481C279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4832" y="5578884"/>
            <a:ext cx="2042053" cy="45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海拉细胞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系</a:t>
            </a: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140284-0759-4D3C-B92B-824F2F9F6003}"/>
              </a:ext>
            </a:extLst>
          </p:cNvPr>
          <p:cNvSpPr txBox="1"/>
          <p:nvPr/>
        </p:nvSpPr>
        <p:spPr>
          <a:xfrm>
            <a:off x="5381250" y="2810270"/>
            <a:ext cx="33286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“海拉细胞系”源自于一位美国黑人女性，这名妇女于</a:t>
            </a:r>
            <a:r>
              <a:rPr lang="en-US" altLang="zh-CN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1951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年死于宫颈癌。</a:t>
            </a:r>
          </a:p>
        </p:txBody>
      </p:sp>
    </p:spTree>
    <p:extLst>
      <p:ext uri="{BB962C8B-B14F-4D97-AF65-F5344CB8AC3E}">
        <p14:creationId xmlns:p14="http://schemas.microsoft.com/office/powerpoint/2010/main" val="2070656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异常的分化</a:t>
            </a:r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9E16ECB-9605-44C9-BE4C-459CD05FC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8" y="938795"/>
            <a:ext cx="7348104" cy="579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257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异常的分化</a:t>
            </a:r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1A66F9-CE07-4792-8E8B-8F0C63D2EDAB}"/>
              </a:ext>
            </a:extLst>
          </p:cNvPr>
          <p:cNvSpPr txBox="1"/>
          <p:nvPr/>
        </p:nvSpPr>
        <p:spPr>
          <a:xfrm>
            <a:off x="5403272" y="3429000"/>
            <a:ext cx="2613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遗物质没有改变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E93FCA7-695A-43F5-918C-4DE3D5127FA0}"/>
              </a:ext>
            </a:extLst>
          </p:cNvPr>
          <p:cNvSpPr txBox="1"/>
          <p:nvPr/>
        </p:nvSpPr>
        <p:spPr>
          <a:xfrm>
            <a:off x="628072" y="938795"/>
            <a:ext cx="648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引起癌变的因素</a:t>
            </a:r>
            <a:r>
              <a:rPr lang="en-US" altLang="zh-CN" sz="36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6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致癌因素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6D9D04E-321A-418A-9134-D8FA7CB55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65" y="2085418"/>
            <a:ext cx="3549074" cy="281796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486EC66-4E6F-4B96-BF9A-C3CAC215C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854" y="1688254"/>
            <a:ext cx="3873490" cy="281796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0748B13-E0C3-4721-BE1A-571D0B7A3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56" y="3284132"/>
            <a:ext cx="3638550" cy="32385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ABA393B-629F-40D2-9558-E1AF1930A5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8667"/>
          <a:stretch/>
        </p:blipFill>
        <p:spPr>
          <a:xfrm>
            <a:off x="4773472" y="3287736"/>
            <a:ext cx="387349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8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异常的分化</a:t>
            </a:r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CEAD33F-ACB5-4901-806F-064A2449B603}"/>
              </a:ext>
            </a:extLst>
          </p:cNvPr>
          <p:cNvSpPr txBox="1"/>
          <p:nvPr/>
        </p:nvSpPr>
        <p:spPr>
          <a:xfrm>
            <a:off x="785092" y="1007777"/>
            <a:ext cx="471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怎样预防癌症的发生？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9190E2-D899-4E2B-BF40-7D13F9C91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18" y="2103221"/>
            <a:ext cx="5155259" cy="3515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930DD66-6A93-4246-9C06-45E71D6CC110}"/>
              </a:ext>
            </a:extLst>
          </p:cNvPr>
          <p:cNvSpPr txBox="1"/>
          <p:nvPr/>
        </p:nvSpPr>
        <p:spPr>
          <a:xfrm>
            <a:off x="5975927" y="2185119"/>
            <a:ext cx="250305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抗癌食物：</a:t>
            </a:r>
            <a:endParaRPr lang="en-US" altLang="zh-CN" sz="2800" b="1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甘薯、芦笋、花菜、芹菜、茄子、甜椒、黄瓜、番茄、藕、黄花菜、胡萝卜</a:t>
            </a:r>
            <a:r>
              <a:rPr lang="en-US" altLang="zh-CN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599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异常的分化</a:t>
            </a:r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1A66F9-CE07-4792-8E8B-8F0C63D2EDAB}"/>
              </a:ext>
            </a:extLst>
          </p:cNvPr>
          <p:cNvSpPr txBox="1"/>
          <p:nvPr/>
        </p:nvSpPr>
        <p:spPr>
          <a:xfrm>
            <a:off x="5403272" y="3429000"/>
            <a:ext cx="2613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遗物质没有改变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B86A083-E5ED-45FF-9F75-9292B37244AA}"/>
              </a:ext>
            </a:extLst>
          </p:cNvPr>
          <p:cNvSpPr/>
          <p:nvPr/>
        </p:nvSpPr>
        <p:spPr>
          <a:xfrm>
            <a:off x="1434944" y="5358762"/>
            <a:ext cx="2789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宫颈癌细胞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61F2DB4-FC4D-42BF-B022-E658891C16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81"/>
          <a:stretch/>
        </p:blipFill>
        <p:spPr>
          <a:xfrm>
            <a:off x="312737" y="2219212"/>
            <a:ext cx="4165579" cy="30283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89DEB96-52CE-4220-82AB-30245C150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29" y="1214934"/>
            <a:ext cx="3903555" cy="20085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5332555-7A94-42E2-903D-01364C879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7473" y="3429000"/>
            <a:ext cx="4260272" cy="319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9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异常的分化</a:t>
            </a:r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1A66F9-CE07-4792-8E8B-8F0C63D2EDAB}"/>
              </a:ext>
            </a:extLst>
          </p:cNvPr>
          <p:cNvSpPr txBox="1"/>
          <p:nvPr/>
        </p:nvSpPr>
        <p:spPr>
          <a:xfrm>
            <a:off x="5403272" y="3429000"/>
            <a:ext cx="2613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遗物质没有改变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E081D20-32C9-45C2-9063-173BA95CD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88" y="938795"/>
            <a:ext cx="4754532" cy="363147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DFB2623-9FF5-48F7-A3DD-52480E1AC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947" y="3591502"/>
            <a:ext cx="5219565" cy="30355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A2A075E-AC0D-417A-A69A-52FCE4694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01" y="931215"/>
            <a:ext cx="5765838" cy="577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1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异常的分化</a:t>
            </a:r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癌变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1A66F9-CE07-4792-8E8B-8F0C63D2EDAB}"/>
              </a:ext>
            </a:extLst>
          </p:cNvPr>
          <p:cNvSpPr txBox="1"/>
          <p:nvPr/>
        </p:nvSpPr>
        <p:spPr>
          <a:xfrm>
            <a:off x="5403272" y="3429000"/>
            <a:ext cx="2613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遗物质没有改变</a:t>
            </a:r>
          </a:p>
        </p:txBody>
      </p:sp>
      <p:pic>
        <p:nvPicPr>
          <p:cNvPr id="9" name="Picture 5" descr="紫杉醇2">
            <a:extLst>
              <a:ext uri="{FF2B5EF4-FFF2-40B4-BE49-F238E27FC236}">
                <a16:creationId xmlns:a16="http://schemas.microsoft.com/office/drawing/2014/main" id="{B43BE399-4FDE-4B8B-AF04-C47DDF555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125538"/>
            <a:ext cx="2654300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紫杉醇">
            <a:extLst>
              <a:ext uri="{FF2B5EF4-FFF2-40B4-BE49-F238E27FC236}">
                <a16:creationId xmlns:a16="http://schemas.microsoft.com/office/drawing/2014/main" id="{089907E7-CDEE-417B-AADC-B89CBBD8C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1773238"/>
            <a:ext cx="3413125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红豆杉">
            <a:extLst>
              <a:ext uri="{FF2B5EF4-FFF2-40B4-BE49-F238E27FC236}">
                <a16:creationId xmlns:a16="http://schemas.microsoft.com/office/drawing/2014/main" id="{D6DE25C8-960D-4A26-8CE4-3A64CA0DB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997200"/>
            <a:ext cx="324008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2AD345A8-8FC0-4B39-BF43-2563BDAC8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5350" y="1685925"/>
            <a:ext cx="37560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zh-CN" sz="2800" b="0" dirty="0"/>
              <a:t>癌症治疗药物</a:t>
            </a:r>
            <a:r>
              <a:rPr lang="zh-CN" altLang="zh-CN" sz="2800" b="0" dirty="0">
                <a:latin typeface="黑体" panose="02010609060101010101" pitchFamily="49" charset="-122"/>
              </a:rPr>
              <a:t>—</a:t>
            </a:r>
            <a:r>
              <a:rPr lang="zh-CN" altLang="zh-CN" sz="2800" b="0" dirty="0"/>
              <a:t>紫杉醇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D7F64C65-F0ED-4165-A673-65AE6BAC0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5373688"/>
            <a:ext cx="4464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zh-CN" sz="2800" b="0" dirty="0"/>
              <a:t>国家一级保护植物</a:t>
            </a:r>
            <a:r>
              <a:rPr lang="zh-CN" altLang="zh-CN" sz="2800" b="0" dirty="0">
                <a:latin typeface="黑体" panose="02010609060101010101" pitchFamily="49" charset="-122"/>
              </a:rPr>
              <a:t>—</a:t>
            </a:r>
            <a:r>
              <a:rPr lang="zh-CN" altLang="zh-CN" sz="2800" b="0" dirty="0"/>
              <a:t>红豆杉</a:t>
            </a:r>
          </a:p>
        </p:txBody>
      </p:sp>
    </p:spTree>
    <p:extLst>
      <p:ext uri="{BB962C8B-B14F-4D97-AF65-F5344CB8AC3E}">
        <p14:creationId xmlns:p14="http://schemas.microsoft.com/office/powerpoint/2010/main" val="291666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utoUpdateAnimBg="0"/>
      <p:bldP spid="12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细胞的全能性示意图">
            <a:extLst>
              <a:ext uri="{FF2B5EF4-FFF2-40B4-BE49-F238E27FC236}">
                <a16:creationId xmlns:a16="http://schemas.microsoft.com/office/drawing/2014/main" id="{142E232B-0901-4244-A0D9-A90F460AB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>
            <a:fillRect/>
          </a:stretch>
        </p:blipFill>
        <p:spPr bwMode="auto">
          <a:xfrm>
            <a:off x="1194344" y="1140691"/>
            <a:ext cx="4477366" cy="548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5">
            <a:extLst>
              <a:ext uri="{FF2B5EF4-FFF2-40B4-BE49-F238E27FC236}">
                <a16:creationId xmlns:a16="http://schemas.microsoft.com/office/drawing/2014/main" id="{9827F7D8-F18D-480A-A87E-46670A0F6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2986" y="4381065"/>
            <a:ext cx="349794" cy="41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240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B068119B-3086-47B9-9654-27B7DC6CB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092" y="6260139"/>
            <a:ext cx="316564" cy="41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240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30" name="Text Box 7">
            <a:extLst>
              <a:ext uri="{FF2B5EF4-FFF2-40B4-BE49-F238E27FC236}">
                <a16:creationId xmlns:a16="http://schemas.microsoft.com/office/drawing/2014/main" id="{DD4C64DC-E519-4657-9871-1E64C5E73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620" y="6065831"/>
            <a:ext cx="346879" cy="41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240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31" name="Text Box 8">
            <a:extLst>
              <a:ext uri="{FF2B5EF4-FFF2-40B4-BE49-F238E27FC236}">
                <a16:creationId xmlns:a16="http://schemas.microsoft.com/office/drawing/2014/main" id="{F2BB8648-41CD-4C87-9454-6F4C6CF3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9714" y="4811400"/>
            <a:ext cx="322977" cy="41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2400"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32" name="Text Box 9">
            <a:extLst>
              <a:ext uri="{FF2B5EF4-FFF2-40B4-BE49-F238E27FC236}">
                <a16:creationId xmlns:a16="http://schemas.microsoft.com/office/drawing/2014/main" id="{992AB239-B0DD-4FB5-8704-8DBD4DC95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186" y="3084915"/>
            <a:ext cx="330556" cy="41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2400"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5FE642D0-B041-4EDB-840D-BFECE749C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56" y="3126063"/>
            <a:ext cx="489712" cy="41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2400"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D04CC946-0D71-4D8D-8B8E-C23F4BCF2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640" y="4481648"/>
            <a:ext cx="1892970" cy="46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400" dirty="0">
                <a:ea typeface="宋体" panose="02010600030101010101" pitchFamily="2" charset="-122"/>
              </a:rPr>
              <a:t>（</a:t>
            </a:r>
            <a:r>
              <a:rPr lang="zh-CN" altLang="zh-CN" sz="24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愈伤组织</a:t>
            </a:r>
            <a:r>
              <a:rPr lang="zh-CN" altLang="zh-CN" sz="2400" dirty="0">
                <a:ea typeface="宋体" panose="02010600030101010101" pitchFamily="2" charset="-122"/>
              </a:rPr>
              <a:t>）</a:t>
            </a:r>
          </a:p>
        </p:txBody>
      </p:sp>
      <p:sp>
        <p:nvSpPr>
          <p:cNvPr id="35" name="Text Box 12">
            <a:extLst>
              <a:ext uri="{FF2B5EF4-FFF2-40B4-BE49-F238E27FC236}">
                <a16:creationId xmlns:a16="http://schemas.microsoft.com/office/drawing/2014/main" id="{EACEAE47-7494-402B-B411-F259BE91A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5594" y="2400265"/>
            <a:ext cx="1430658" cy="46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zh-CN" sz="24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（胚状体）</a:t>
            </a:r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F50D4BCE-32A7-4B5B-A23D-558C8EFFE2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536" y="5548057"/>
            <a:ext cx="991667" cy="4000"/>
          </a:xfrm>
          <a:prstGeom prst="line">
            <a:avLst/>
          </a:prstGeom>
          <a:noFill/>
          <a:ln w="25400" cap="flat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Line 14">
            <a:extLst>
              <a:ext uri="{FF2B5EF4-FFF2-40B4-BE49-F238E27FC236}">
                <a16:creationId xmlns:a16="http://schemas.microsoft.com/office/drawing/2014/main" id="{BABD0103-8DA0-4307-942D-3E4C572F08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745" y="4164469"/>
            <a:ext cx="991667" cy="4000"/>
          </a:xfrm>
          <a:prstGeom prst="line">
            <a:avLst/>
          </a:prstGeom>
          <a:noFill/>
          <a:ln w="25400" cap="flat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Text Box 15">
            <a:extLst>
              <a:ext uri="{FF2B5EF4-FFF2-40B4-BE49-F238E27FC236}">
                <a16:creationId xmlns:a16="http://schemas.microsoft.com/office/drawing/2014/main" id="{144CB1D2-3F0E-47B8-A726-7A9ED84CC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40" y="3703976"/>
            <a:ext cx="134335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6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再分化</a:t>
            </a:r>
          </a:p>
        </p:txBody>
      </p:sp>
      <p:sp>
        <p:nvSpPr>
          <p:cNvPr id="37" name="Text Box 16">
            <a:extLst>
              <a:ext uri="{FF2B5EF4-FFF2-40B4-BE49-F238E27FC236}">
                <a16:creationId xmlns:a16="http://schemas.microsoft.com/office/drawing/2014/main" id="{C9C5A95E-B2A8-4B5C-8CCC-0C524D14E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090" y="5094209"/>
            <a:ext cx="121007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zh-CN" sz="26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脱分化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细胞全能性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579B8CE-FD02-411A-B985-F4A66CC8BD4C}"/>
              </a:ext>
            </a:extLst>
          </p:cNvPr>
          <p:cNvSpPr txBox="1"/>
          <p:nvPr/>
        </p:nvSpPr>
        <p:spPr>
          <a:xfrm>
            <a:off x="6178863" y="3331801"/>
            <a:ext cx="3241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植物组织培养</a:t>
            </a:r>
          </a:p>
        </p:txBody>
      </p:sp>
    </p:spTree>
    <p:extLst>
      <p:ext uri="{BB962C8B-B14F-4D97-AF65-F5344CB8AC3E}">
        <p14:creationId xmlns:p14="http://schemas.microsoft.com/office/powerpoint/2010/main" val="143016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细胞全能性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C1CEE80-A0AC-49B7-AD26-ABAE642AE77C}"/>
              </a:ext>
            </a:extLst>
          </p:cNvPr>
          <p:cNvGrpSpPr/>
          <p:nvPr/>
        </p:nvGrpSpPr>
        <p:grpSpPr>
          <a:xfrm>
            <a:off x="312737" y="1026795"/>
            <a:ext cx="4142646" cy="2402205"/>
            <a:chOff x="6062" y="25934"/>
            <a:chExt cx="7648" cy="5102"/>
          </a:xfrm>
        </p:grpSpPr>
        <p:pic>
          <p:nvPicPr>
            <p:cNvPr id="40" name="图片 39" descr="C:\Users\ADMINI~1\AppData\Local\Temp\WeChat Files\85747068975989216.jpg">
              <a:extLst>
                <a:ext uri="{FF2B5EF4-FFF2-40B4-BE49-F238E27FC236}">
                  <a16:creationId xmlns:a16="http://schemas.microsoft.com/office/drawing/2014/main" id="{94ECBF0E-0B2F-4BD1-84BC-39D1875F9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9883" y="25934"/>
              <a:ext cx="3827" cy="5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图片 40" descr="C:\Users\ADMINI~1\AppData\Local\Temp\WeChat Files\321465256636233942.jpg">
              <a:extLst>
                <a:ext uri="{FF2B5EF4-FFF2-40B4-BE49-F238E27FC236}">
                  <a16:creationId xmlns:a16="http://schemas.microsoft.com/office/drawing/2014/main" id="{A2530995-745E-4FB5-8F73-3C710A83FB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6062" y="25934"/>
              <a:ext cx="3827" cy="5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2BDF6B07-6EF7-4A57-BC4C-888D47C1AD62}"/>
              </a:ext>
            </a:extLst>
          </p:cNvPr>
          <p:cNvGrpSpPr/>
          <p:nvPr/>
        </p:nvGrpSpPr>
        <p:grpSpPr>
          <a:xfrm>
            <a:off x="4737290" y="1026795"/>
            <a:ext cx="4142646" cy="2402204"/>
            <a:chOff x="6287" y="58530"/>
            <a:chExt cx="7678" cy="5106"/>
          </a:xfrm>
        </p:grpSpPr>
        <p:pic>
          <p:nvPicPr>
            <p:cNvPr id="43" name="图片 42" descr="921832610606944029">
              <a:extLst>
                <a:ext uri="{FF2B5EF4-FFF2-40B4-BE49-F238E27FC236}">
                  <a16:creationId xmlns:a16="http://schemas.microsoft.com/office/drawing/2014/main" id="{52A73509-EC41-45F2-97DC-5A92FFD4C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87" y="58534"/>
              <a:ext cx="3827" cy="5102"/>
            </a:xfrm>
            <a:prstGeom prst="rect">
              <a:avLst/>
            </a:prstGeom>
          </p:spPr>
        </p:pic>
        <p:pic>
          <p:nvPicPr>
            <p:cNvPr id="44" name="图片 43" descr="636638745410991320">
              <a:extLst>
                <a:ext uri="{FF2B5EF4-FFF2-40B4-BE49-F238E27FC236}">
                  <a16:creationId xmlns:a16="http://schemas.microsoft.com/office/drawing/2014/main" id="{A7CC5256-C8AD-4357-B2FB-6621E7231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38" y="58530"/>
              <a:ext cx="3827" cy="5102"/>
            </a:xfrm>
            <a:prstGeom prst="rect">
              <a:avLst/>
            </a:prstGeom>
          </p:spPr>
        </p:pic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9D090615-29AE-4B86-A4F5-C4461F700DB7}"/>
              </a:ext>
            </a:extLst>
          </p:cNvPr>
          <p:cNvGrpSpPr/>
          <p:nvPr/>
        </p:nvGrpSpPr>
        <p:grpSpPr>
          <a:xfrm>
            <a:off x="312737" y="3922977"/>
            <a:ext cx="4142646" cy="2400321"/>
            <a:chOff x="5522" y="126818"/>
            <a:chExt cx="7667" cy="5112"/>
          </a:xfrm>
        </p:grpSpPr>
        <p:pic>
          <p:nvPicPr>
            <p:cNvPr id="46" name="图片 45" descr="138212049650647404">
              <a:extLst>
                <a:ext uri="{FF2B5EF4-FFF2-40B4-BE49-F238E27FC236}">
                  <a16:creationId xmlns:a16="http://schemas.microsoft.com/office/drawing/2014/main" id="{1F7A53BC-8735-46CE-A5BB-96A55321F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22" y="126818"/>
              <a:ext cx="3827" cy="5102"/>
            </a:xfrm>
            <a:prstGeom prst="rect">
              <a:avLst/>
            </a:prstGeom>
          </p:spPr>
        </p:pic>
        <p:pic>
          <p:nvPicPr>
            <p:cNvPr id="47" name="图片 46" descr="462372599132880454">
              <a:extLst>
                <a:ext uri="{FF2B5EF4-FFF2-40B4-BE49-F238E27FC236}">
                  <a16:creationId xmlns:a16="http://schemas.microsoft.com/office/drawing/2014/main" id="{3226575E-F0A1-4709-B1A3-C3AA81FFF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62" y="126828"/>
              <a:ext cx="3827" cy="5102"/>
            </a:xfrm>
            <a:prstGeom prst="rect">
              <a:avLst/>
            </a:prstGeom>
          </p:spPr>
        </p:pic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202ECF45-926D-4A9B-8479-24B069A8F0FE}"/>
              </a:ext>
            </a:extLst>
          </p:cNvPr>
          <p:cNvGrpSpPr/>
          <p:nvPr/>
        </p:nvGrpSpPr>
        <p:grpSpPr>
          <a:xfrm>
            <a:off x="4737290" y="3922977"/>
            <a:ext cx="4139134" cy="2395626"/>
            <a:chOff x="6527" y="137566"/>
            <a:chExt cx="7696" cy="5102"/>
          </a:xfrm>
        </p:grpSpPr>
        <p:pic>
          <p:nvPicPr>
            <p:cNvPr id="49" name="图片 48" descr="IMG_6204">
              <a:extLst>
                <a:ext uri="{FF2B5EF4-FFF2-40B4-BE49-F238E27FC236}">
                  <a16:creationId xmlns:a16="http://schemas.microsoft.com/office/drawing/2014/main" id="{3FD5181E-4B30-4D7A-8E2A-C5FC21252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27" y="137566"/>
              <a:ext cx="3826" cy="5102"/>
            </a:xfrm>
            <a:prstGeom prst="rect">
              <a:avLst/>
            </a:prstGeom>
          </p:spPr>
        </p:pic>
        <p:pic>
          <p:nvPicPr>
            <p:cNvPr id="50" name="图片 49" descr="IMG_6207">
              <a:extLst>
                <a:ext uri="{FF2B5EF4-FFF2-40B4-BE49-F238E27FC236}">
                  <a16:creationId xmlns:a16="http://schemas.microsoft.com/office/drawing/2014/main" id="{8D6A8BEC-845C-4F82-A3EF-DADF8AF34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97" y="137566"/>
              <a:ext cx="3826" cy="5102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3E034401-03D7-481E-ADFE-E0B1199F3211}"/>
              </a:ext>
            </a:extLst>
          </p:cNvPr>
          <p:cNvSpPr txBox="1"/>
          <p:nvPr/>
        </p:nvSpPr>
        <p:spPr>
          <a:xfrm>
            <a:off x="1769463" y="3388276"/>
            <a:ext cx="131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第一周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A4DAB65-7D58-4B08-9FCE-6A556C4A189A}"/>
              </a:ext>
            </a:extLst>
          </p:cNvPr>
          <p:cNvSpPr txBox="1"/>
          <p:nvPr/>
        </p:nvSpPr>
        <p:spPr>
          <a:xfrm>
            <a:off x="6171138" y="3388276"/>
            <a:ext cx="131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第二周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B775709-3E40-4626-AB9D-9428166B90B7}"/>
              </a:ext>
            </a:extLst>
          </p:cNvPr>
          <p:cNvSpPr txBox="1"/>
          <p:nvPr/>
        </p:nvSpPr>
        <p:spPr>
          <a:xfrm>
            <a:off x="1869836" y="6275505"/>
            <a:ext cx="131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第三周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B5F771B-95C7-42FA-8B23-DDC9FF07DD4A}"/>
              </a:ext>
            </a:extLst>
          </p:cNvPr>
          <p:cNvSpPr txBox="1"/>
          <p:nvPr/>
        </p:nvSpPr>
        <p:spPr>
          <a:xfrm>
            <a:off x="6156343" y="6259381"/>
            <a:ext cx="131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第四周</a:t>
            </a:r>
          </a:p>
        </p:txBody>
      </p:sp>
    </p:spTree>
    <p:extLst>
      <p:ext uri="{BB962C8B-B14F-4D97-AF65-F5344CB8AC3E}">
        <p14:creationId xmlns:p14="http://schemas.microsoft.com/office/powerpoint/2010/main" val="1038470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细胞全能性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E034401-03D7-481E-ADFE-E0B1199F3211}"/>
              </a:ext>
            </a:extLst>
          </p:cNvPr>
          <p:cNvSpPr txBox="1"/>
          <p:nvPr/>
        </p:nvSpPr>
        <p:spPr>
          <a:xfrm>
            <a:off x="1769463" y="3388276"/>
            <a:ext cx="131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第五周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A4DAB65-7D58-4B08-9FCE-6A556C4A189A}"/>
              </a:ext>
            </a:extLst>
          </p:cNvPr>
          <p:cNvSpPr txBox="1"/>
          <p:nvPr/>
        </p:nvSpPr>
        <p:spPr>
          <a:xfrm>
            <a:off x="6171138" y="3388276"/>
            <a:ext cx="131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第六周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B775709-3E40-4626-AB9D-9428166B90B7}"/>
              </a:ext>
            </a:extLst>
          </p:cNvPr>
          <p:cNvSpPr txBox="1"/>
          <p:nvPr/>
        </p:nvSpPr>
        <p:spPr>
          <a:xfrm>
            <a:off x="1869836" y="6275505"/>
            <a:ext cx="131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第七周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B5F771B-95C7-42FA-8B23-DDC9FF07DD4A}"/>
              </a:ext>
            </a:extLst>
          </p:cNvPr>
          <p:cNvSpPr txBox="1"/>
          <p:nvPr/>
        </p:nvSpPr>
        <p:spPr>
          <a:xfrm>
            <a:off x="6156343" y="6259381"/>
            <a:ext cx="131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第八周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3B91A18-586C-4218-B716-EEC20CE6BD5D}"/>
              </a:ext>
            </a:extLst>
          </p:cNvPr>
          <p:cNvGrpSpPr/>
          <p:nvPr/>
        </p:nvGrpSpPr>
        <p:grpSpPr>
          <a:xfrm>
            <a:off x="312737" y="1019186"/>
            <a:ext cx="4093974" cy="2415540"/>
            <a:chOff x="7247" y="104404"/>
            <a:chExt cx="5685" cy="3804"/>
          </a:xfrm>
        </p:grpSpPr>
        <p:pic>
          <p:nvPicPr>
            <p:cNvPr id="21" name="图片 20" descr="IMG_6389(1)">
              <a:extLst>
                <a:ext uri="{FF2B5EF4-FFF2-40B4-BE49-F238E27FC236}">
                  <a16:creationId xmlns:a16="http://schemas.microsoft.com/office/drawing/2014/main" id="{C6D4A721-269E-40FD-AF3F-54B540D3B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97" y="104427"/>
              <a:ext cx="2835" cy="3781"/>
            </a:xfrm>
            <a:prstGeom prst="rect">
              <a:avLst/>
            </a:prstGeom>
          </p:spPr>
        </p:pic>
        <p:pic>
          <p:nvPicPr>
            <p:cNvPr id="23" name="图片 22" descr="IMG_6387(1)">
              <a:extLst>
                <a:ext uri="{FF2B5EF4-FFF2-40B4-BE49-F238E27FC236}">
                  <a16:creationId xmlns:a16="http://schemas.microsoft.com/office/drawing/2014/main" id="{5D55CC4C-138B-45C6-9445-4D0E4D279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7" y="104404"/>
              <a:ext cx="2835" cy="3781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70FD18B-D137-456D-A7FF-F83685613078}"/>
              </a:ext>
            </a:extLst>
          </p:cNvPr>
          <p:cNvGrpSpPr/>
          <p:nvPr/>
        </p:nvGrpSpPr>
        <p:grpSpPr>
          <a:xfrm>
            <a:off x="4688032" y="1013132"/>
            <a:ext cx="4143231" cy="2402404"/>
            <a:chOff x="6467" y="121275"/>
            <a:chExt cx="5121" cy="3413"/>
          </a:xfrm>
        </p:grpSpPr>
        <p:pic>
          <p:nvPicPr>
            <p:cNvPr id="25" name="图片 24" descr="IMG_6444(2)">
              <a:extLst>
                <a:ext uri="{FF2B5EF4-FFF2-40B4-BE49-F238E27FC236}">
                  <a16:creationId xmlns:a16="http://schemas.microsoft.com/office/drawing/2014/main" id="{45C79C27-F953-48CC-9D75-D5F2D43DB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37" y="121275"/>
              <a:ext cx="2551" cy="3402"/>
            </a:xfrm>
            <a:prstGeom prst="rect">
              <a:avLst/>
            </a:prstGeom>
          </p:spPr>
        </p:pic>
        <p:pic>
          <p:nvPicPr>
            <p:cNvPr id="26" name="图片 25" descr="IMG_6442(3)">
              <a:extLst>
                <a:ext uri="{FF2B5EF4-FFF2-40B4-BE49-F238E27FC236}">
                  <a16:creationId xmlns:a16="http://schemas.microsoft.com/office/drawing/2014/main" id="{535C2F39-DBA6-4DF8-BD62-C1E8FD3B0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67" y="121286"/>
              <a:ext cx="2551" cy="3402"/>
            </a:xfrm>
            <a:prstGeom prst="rect">
              <a:avLst/>
            </a:prstGeom>
          </p:spPr>
        </p:pic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573EDBF-8CA3-4471-9EB2-BE6995FFF7AC}"/>
              </a:ext>
            </a:extLst>
          </p:cNvPr>
          <p:cNvGrpSpPr/>
          <p:nvPr/>
        </p:nvGrpSpPr>
        <p:grpSpPr>
          <a:xfrm>
            <a:off x="312737" y="3911495"/>
            <a:ext cx="4093974" cy="2407107"/>
            <a:chOff x="5897" y="138663"/>
            <a:chExt cx="5131" cy="3430"/>
          </a:xfrm>
        </p:grpSpPr>
        <p:pic>
          <p:nvPicPr>
            <p:cNvPr id="28" name="图片 27" descr="IMG_6522">
              <a:extLst>
                <a:ext uri="{FF2B5EF4-FFF2-40B4-BE49-F238E27FC236}">
                  <a16:creationId xmlns:a16="http://schemas.microsoft.com/office/drawing/2014/main" id="{80D34AD4-D287-451E-81B7-D6121BB46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97" y="138691"/>
              <a:ext cx="2551" cy="3402"/>
            </a:xfrm>
            <a:prstGeom prst="rect">
              <a:avLst/>
            </a:prstGeom>
          </p:spPr>
        </p:pic>
        <p:pic>
          <p:nvPicPr>
            <p:cNvPr id="29" name="图片 28" descr="IMG_6526">
              <a:extLst>
                <a:ext uri="{FF2B5EF4-FFF2-40B4-BE49-F238E27FC236}">
                  <a16:creationId xmlns:a16="http://schemas.microsoft.com/office/drawing/2014/main" id="{FD609F00-7493-4B71-93AA-BB2F72E1A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77" y="138663"/>
              <a:ext cx="2551" cy="3402"/>
            </a:xfrm>
            <a:prstGeom prst="rect">
              <a:avLst/>
            </a:prstGeom>
          </p:spPr>
        </p:pic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6CA3C82-5CC1-4831-B02D-54063FAE7CE8}"/>
              </a:ext>
            </a:extLst>
          </p:cNvPr>
          <p:cNvGrpSpPr/>
          <p:nvPr/>
        </p:nvGrpSpPr>
        <p:grpSpPr>
          <a:xfrm>
            <a:off x="4688275" y="3931145"/>
            <a:ext cx="4142988" cy="2387457"/>
            <a:chOff x="5492" y="147861"/>
            <a:chExt cx="5131" cy="3415"/>
          </a:xfrm>
        </p:grpSpPr>
        <p:pic>
          <p:nvPicPr>
            <p:cNvPr id="31" name="图片 30" descr="IMG_6593">
              <a:extLst>
                <a:ext uri="{FF2B5EF4-FFF2-40B4-BE49-F238E27FC236}">
                  <a16:creationId xmlns:a16="http://schemas.microsoft.com/office/drawing/2014/main" id="{79582974-D0D2-49D1-800D-8379145CF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72" y="147874"/>
              <a:ext cx="2551" cy="3402"/>
            </a:xfrm>
            <a:prstGeom prst="rect">
              <a:avLst/>
            </a:prstGeom>
          </p:spPr>
        </p:pic>
        <p:pic>
          <p:nvPicPr>
            <p:cNvPr id="32" name="图片 31" descr="IMG_6592">
              <a:extLst>
                <a:ext uri="{FF2B5EF4-FFF2-40B4-BE49-F238E27FC236}">
                  <a16:creationId xmlns:a16="http://schemas.microsoft.com/office/drawing/2014/main" id="{BEE34D7D-B95A-4BF4-9783-9CEFF2A5E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92" y="147861"/>
              <a:ext cx="2551" cy="3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3612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544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细胞全能性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CE2AC50-DCCF-41CA-9B1E-AA50EA89FB24}"/>
              </a:ext>
            </a:extLst>
          </p:cNvPr>
          <p:cNvGrpSpPr/>
          <p:nvPr/>
        </p:nvGrpSpPr>
        <p:grpSpPr>
          <a:xfrm>
            <a:off x="725054" y="1035396"/>
            <a:ext cx="7693892" cy="5636219"/>
            <a:chOff x="600363" y="1035396"/>
            <a:chExt cx="7693892" cy="5636219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7E4BAB83-BBD5-4E7B-A10A-D2378D6D6775}"/>
                </a:ext>
              </a:extLst>
            </p:cNvPr>
            <p:cNvGrpSpPr/>
            <p:nvPr/>
          </p:nvGrpSpPr>
          <p:grpSpPr>
            <a:xfrm>
              <a:off x="600364" y="1035396"/>
              <a:ext cx="7693891" cy="2825404"/>
              <a:chOff x="6032" y="191149"/>
              <a:chExt cx="7681" cy="3408"/>
            </a:xfrm>
          </p:grpSpPr>
          <p:pic>
            <p:nvPicPr>
              <p:cNvPr id="33" name="图片 32" descr="IMG_6688">
                <a:extLst>
                  <a:ext uri="{FF2B5EF4-FFF2-40B4-BE49-F238E27FC236}">
                    <a16:creationId xmlns:a16="http://schemas.microsoft.com/office/drawing/2014/main" id="{D005284B-0E4D-49E9-ACF2-64E062190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32" y="191155"/>
                <a:ext cx="2551" cy="3402"/>
              </a:xfrm>
              <a:prstGeom prst="rect">
                <a:avLst/>
              </a:prstGeom>
            </p:spPr>
          </p:pic>
          <p:pic>
            <p:nvPicPr>
              <p:cNvPr id="34" name="图片 33" descr="IMG_6691">
                <a:extLst>
                  <a:ext uri="{FF2B5EF4-FFF2-40B4-BE49-F238E27FC236}">
                    <a16:creationId xmlns:a16="http://schemas.microsoft.com/office/drawing/2014/main" id="{0E39121B-E8EF-407E-8BFF-EE72B47FF6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97" y="191149"/>
                <a:ext cx="2551" cy="3402"/>
              </a:xfrm>
              <a:prstGeom prst="rect">
                <a:avLst/>
              </a:prstGeom>
            </p:spPr>
          </p:pic>
          <p:pic>
            <p:nvPicPr>
              <p:cNvPr id="35" name="图片 34" descr="IMG_6692">
                <a:extLst>
                  <a:ext uri="{FF2B5EF4-FFF2-40B4-BE49-F238E27FC236}">
                    <a16:creationId xmlns:a16="http://schemas.microsoft.com/office/drawing/2014/main" id="{EFE11E3E-05F3-41F9-977F-A9E28DD81B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62" y="191149"/>
                <a:ext cx="2551" cy="3402"/>
              </a:xfrm>
              <a:prstGeom prst="rect">
                <a:avLst/>
              </a:prstGeom>
            </p:spPr>
          </p:pic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74466BAF-A3B0-4929-BA9A-CEAD1096B2A3}"/>
                </a:ext>
              </a:extLst>
            </p:cNvPr>
            <p:cNvGrpSpPr/>
            <p:nvPr/>
          </p:nvGrpSpPr>
          <p:grpSpPr>
            <a:xfrm>
              <a:off x="600363" y="3858765"/>
              <a:ext cx="7693891" cy="2812850"/>
              <a:chOff x="6212" y="198739"/>
              <a:chExt cx="7666" cy="3410"/>
            </a:xfrm>
          </p:grpSpPr>
          <p:pic>
            <p:nvPicPr>
              <p:cNvPr id="37" name="图片 36" descr="IMG_6690">
                <a:extLst>
                  <a:ext uri="{FF2B5EF4-FFF2-40B4-BE49-F238E27FC236}">
                    <a16:creationId xmlns:a16="http://schemas.microsoft.com/office/drawing/2014/main" id="{11FBEE5B-5E5D-43E3-960C-4F5360058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27" y="198747"/>
                <a:ext cx="2551" cy="3402"/>
              </a:xfrm>
              <a:prstGeom prst="rect">
                <a:avLst/>
              </a:prstGeom>
            </p:spPr>
          </p:pic>
          <p:pic>
            <p:nvPicPr>
              <p:cNvPr id="38" name="图片 37" descr="IMG_6689">
                <a:extLst>
                  <a:ext uri="{FF2B5EF4-FFF2-40B4-BE49-F238E27FC236}">
                    <a16:creationId xmlns:a16="http://schemas.microsoft.com/office/drawing/2014/main" id="{57E9FF7C-91F0-4CDC-AAF9-211B64253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62" y="198747"/>
                <a:ext cx="2551" cy="3402"/>
              </a:xfrm>
              <a:prstGeom prst="rect">
                <a:avLst/>
              </a:prstGeom>
            </p:spPr>
          </p:pic>
          <p:pic>
            <p:nvPicPr>
              <p:cNvPr id="39" name="图片 38" descr="IMG_6687">
                <a:extLst>
                  <a:ext uri="{FF2B5EF4-FFF2-40B4-BE49-F238E27FC236}">
                    <a16:creationId xmlns:a16="http://schemas.microsoft.com/office/drawing/2014/main" id="{43AE27BE-351D-4B93-8658-E30EB96077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12" y="198739"/>
                <a:ext cx="2551" cy="340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67767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317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细胞全能性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2906DA-B57B-4451-B5B0-9AD075638B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44" t="7813" r="29708" b="4780"/>
          <a:stretch/>
        </p:blipFill>
        <p:spPr>
          <a:xfrm rot="16200000">
            <a:off x="2929933" y="-950297"/>
            <a:ext cx="3284134" cy="749992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B7C99E1-857D-4532-8C9A-58DAB6E61A93}"/>
              </a:ext>
            </a:extLst>
          </p:cNvPr>
          <p:cNvSpPr txBox="1"/>
          <p:nvPr/>
        </p:nvSpPr>
        <p:spPr>
          <a:xfrm>
            <a:off x="3049783" y="5091293"/>
            <a:ext cx="39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克隆</a:t>
            </a:r>
            <a:r>
              <a:rPr lang="zh-CN" altLang="en-US" sz="28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动物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第一例</a:t>
            </a:r>
          </a:p>
        </p:txBody>
      </p:sp>
    </p:spTree>
    <p:extLst>
      <p:ext uri="{BB962C8B-B14F-4D97-AF65-F5344CB8AC3E}">
        <p14:creationId xmlns:p14="http://schemas.microsoft.com/office/powerpoint/2010/main" val="254735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细胞全能性</a:t>
            </a: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05B00FFB-BE3C-4B74-95A1-90C65EA8A66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2737" y="894271"/>
            <a:ext cx="8867775" cy="3886200"/>
            <a:chOff x="0" y="0"/>
            <a:chExt cx="13964" cy="6122"/>
          </a:xfrm>
        </p:grpSpPr>
        <p:grpSp>
          <p:nvGrpSpPr>
            <p:cNvPr id="9" name="Group 3">
              <a:extLst>
                <a:ext uri="{FF2B5EF4-FFF2-40B4-BE49-F238E27FC236}">
                  <a16:creationId xmlns:a16="http://schemas.microsoft.com/office/drawing/2014/main" id="{A391B271-CF15-472D-921C-70BA86151F7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0" y="0"/>
              <a:ext cx="13965" cy="6123"/>
              <a:chOff x="0" y="0"/>
              <a:chExt cx="13965" cy="6124"/>
            </a:xfrm>
          </p:grpSpPr>
          <p:pic>
            <p:nvPicPr>
              <p:cNvPr id="11" name="Picture 4">
                <a:extLst>
                  <a:ext uri="{FF2B5EF4-FFF2-40B4-BE49-F238E27FC236}">
                    <a16:creationId xmlns:a16="http://schemas.microsoft.com/office/drawing/2014/main" id="{653E0941-A597-4C16-A3C5-A5C7330718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5" y="0"/>
                <a:ext cx="12151" cy="61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2" name="Picture 5" descr="黑羊">
                <a:extLst>
                  <a:ext uri="{FF2B5EF4-FFF2-40B4-BE49-F238E27FC236}">
                    <a16:creationId xmlns:a16="http://schemas.microsoft.com/office/drawing/2014/main" id="{59B4247B-6B3D-4CC5-833E-2E5552CF46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082"/>
                <a:ext cx="1928" cy="19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6" descr="白羊2">
                <a:extLst>
                  <a:ext uri="{FF2B5EF4-FFF2-40B4-BE49-F238E27FC236}">
                    <a16:creationId xmlns:a16="http://schemas.microsoft.com/office/drawing/2014/main" id="{C0AF6797-714D-4085-88BC-A7C883B7B2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12"/>
                <a:ext cx="1930" cy="19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7" descr="黑羊">
                <a:extLst>
                  <a:ext uri="{FF2B5EF4-FFF2-40B4-BE49-F238E27FC236}">
                    <a16:creationId xmlns:a16="http://schemas.microsoft.com/office/drawing/2014/main" id="{0A3DE2A1-9FB3-41CA-B79B-A82B1C7E9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3" y="793"/>
                <a:ext cx="1421" cy="14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1D78DD12-246D-49CC-B9EA-29CB4B0E12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0" y="2290"/>
              <a:ext cx="1395" cy="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AD42315D-8C13-415C-A28A-86C6350FCAF5}"/>
              </a:ext>
            </a:extLst>
          </p:cNvPr>
          <p:cNvSpPr txBox="1"/>
          <p:nvPr/>
        </p:nvSpPr>
        <p:spPr>
          <a:xfrm>
            <a:off x="3049783" y="5091293"/>
            <a:ext cx="39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克隆</a:t>
            </a:r>
            <a:r>
              <a:rPr lang="zh-CN" altLang="en-US" sz="28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哺乳动物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第一例</a:t>
            </a:r>
          </a:p>
        </p:txBody>
      </p:sp>
    </p:spTree>
    <p:extLst>
      <p:ext uri="{BB962C8B-B14F-4D97-AF65-F5344CB8AC3E}">
        <p14:creationId xmlns:p14="http://schemas.microsoft.com/office/powerpoint/2010/main" val="258921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3083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细胞全能性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C8887DB-2418-4FBF-AA4A-50762876EC33}"/>
              </a:ext>
            </a:extLst>
          </p:cNvPr>
          <p:cNvSpPr txBox="1"/>
          <p:nvPr/>
        </p:nvSpPr>
        <p:spPr>
          <a:xfrm>
            <a:off x="509451" y="1123406"/>
            <a:ext cx="81250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全能性大小比较：</a:t>
            </a:r>
            <a:endParaRPr lang="en-US" altLang="zh-CN" sz="280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受精卵   生殖细胞</a:t>
            </a:r>
            <a:r>
              <a:rPr lang="zh-CN" altLang="en-US" sz="28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36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体细胞 </a:t>
            </a:r>
            <a:r>
              <a:rPr lang="en-US" altLang="zh-CN" sz="36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280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植物细胞 </a:t>
            </a:r>
            <a:r>
              <a:rPr lang="en-US" altLang="zh-CN" sz="3600" b="1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动物细胞</a:t>
            </a:r>
            <a:endParaRPr lang="en-US" altLang="zh-CN" sz="280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BCCB7FDB-9612-4F00-992D-1C3877DD3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51" y="3616396"/>
            <a:ext cx="8137525" cy="19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例题：下列细胞中具有全能性的是：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    A.</a:t>
            </a: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肝细胞         </a:t>
            </a: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B.</a:t>
            </a: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大豆的叶肉细胞    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    C.</a:t>
            </a: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神经细胞       </a:t>
            </a: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D.</a:t>
            </a:r>
            <a:r>
              <a:rPr lang="zh-CN" altLang="zh-CN" sz="28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口腔上皮细胞</a:t>
            </a:r>
            <a:endParaRPr lang="zh-CN" altLang="zh-CN" sz="28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C4F8FDFA-26B0-4CBF-8E23-38E3DC05D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5823" y="3714902"/>
            <a:ext cx="6492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zh-CN" sz="32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B</a:t>
            </a:r>
            <a:endParaRPr lang="zh-CN" altLang="zh-CN" sz="32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8EB9848-5927-4D1E-A678-52477807C982}"/>
              </a:ext>
            </a:extLst>
          </p:cNvPr>
          <p:cNvSpPr txBox="1"/>
          <p:nvPr/>
        </p:nvSpPr>
        <p:spPr>
          <a:xfrm>
            <a:off x="1715329" y="1797458"/>
            <a:ext cx="784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rgbClr val="D14E5B"/>
                </a:solidFill>
              </a:rPr>
              <a:t>&gt;</a:t>
            </a:r>
            <a:endParaRPr lang="zh-CN" altLang="en-US" sz="5400" dirty="0">
              <a:solidFill>
                <a:srgbClr val="D14E5B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8DE56A8-7FF4-43A4-A7A4-0CA62A296FFA}"/>
              </a:ext>
            </a:extLst>
          </p:cNvPr>
          <p:cNvSpPr txBox="1"/>
          <p:nvPr/>
        </p:nvSpPr>
        <p:spPr>
          <a:xfrm>
            <a:off x="3631215" y="1797458"/>
            <a:ext cx="784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rgbClr val="D14E5B"/>
                </a:solidFill>
              </a:rPr>
              <a:t>&gt;</a:t>
            </a:r>
            <a:endParaRPr lang="zh-CN" altLang="en-US" sz="5400" dirty="0">
              <a:solidFill>
                <a:srgbClr val="D14E5B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9F738F3-7EC1-43EA-A5F7-D97D51341F1C}"/>
              </a:ext>
            </a:extLst>
          </p:cNvPr>
          <p:cNvSpPr txBox="1"/>
          <p:nvPr/>
        </p:nvSpPr>
        <p:spPr>
          <a:xfrm>
            <a:off x="2046644" y="2656116"/>
            <a:ext cx="784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rgbClr val="D14E5B"/>
                </a:solidFill>
              </a:rPr>
              <a:t>&gt;</a:t>
            </a:r>
            <a:endParaRPr lang="zh-CN" altLang="en-US" sz="5400" dirty="0">
              <a:solidFill>
                <a:srgbClr val="D14E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1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细胞全能性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F0D5DABA-01A5-4A9D-A0BA-E868429FD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102" y="2166256"/>
            <a:ext cx="8640898" cy="3869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下列体现植物细胞全能性的是：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（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1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）悬浮培养的胡萝卜单个细胞培养成可育的植株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（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2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）植物用种子进行繁殖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（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3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）用烟草的单个组织培育出了可育的整株植物</a:t>
            </a:r>
            <a:endParaRPr lang="en-US" altLang="zh-CN" sz="28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方正姚体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4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）克隆羊多莉的整个克隆过程</a:t>
            </a:r>
            <a:endParaRPr lang="zh-CN" altLang="zh-CN" sz="28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方正姚体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rebuchet MS" panose="020B0603020202020204" pitchFamily="34" charset="0"/>
              </a:rPr>
              <a:t>5</a:t>
            </a:r>
            <a:r>
              <a:rPr lang="zh-CN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姚体" pitchFamily="2" charset="-122"/>
              </a:rPr>
              <a:t>）离体的细胞脱分化为愈伤组织</a:t>
            </a:r>
            <a:endParaRPr lang="zh-CN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9">
            <a:extLst>
              <a:ext uri="{FF2B5EF4-FFF2-40B4-BE49-F238E27FC236}">
                <a16:creationId xmlns:a16="http://schemas.microsoft.com/office/drawing/2014/main" id="{AD08B719-2BB8-4442-9EB7-180486999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542" y="2921862"/>
            <a:ext cx="208915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zh-CN" altLang="zh-CN" sz="4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方正姚体" pitchFamily="2" charset="-122"/>
              </a:rPr>
              <a:t>√</a:t>
            </a:r>
          </a:p>
        </p:txBody>
      </p:sp>
      <p:sp>
        <p:nvSpPr>
          <p:cNvPr id="17" name="矩形 9">
            <a:extLst>
              <a:ext uri="{FF2B5EF4-FFF2-40B4-BE49-F238E27FC236}">
                <a16:creationId xmlns:a16="http://schemas.microsoft.com/office/drawing/2014/main" id="{72629408-3CC3-4A30-AEFD-243190EC2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127" y="4244334"/>
            <a:ext cx="208915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zh-CN" altLang="zh-CN" sz="4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方正姚体" pitchFamily="2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22116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1ABAF78-9965-4725-BBE3-C5E8EFB9FEBC}"/>
              </a:ext>
            </a:extLst>
          </p:cNvPr>
          <p:cNvGrpSpPr/>
          <p:nvPr/>
        </p:nvGrpSpPr>
        <p:grpSpPr>
          <a:xfrm>
            <a:off x="-13855" y="0"/>
            <a:ext cx="9171709" cy="2086567"/>
            <a:chOff x="1028775" y="442745"/>
            <a:chExt cx="8445243" cy="2086567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1DE9D56-2EED-48C3-B517-82D6BC2DB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75" y="447973"/>
              <a:ext cx="8445012" cy="2081339"/>
            </a:xfrm>
            <a:custGeom>
              <a:avLst/>
              <a:gdLst>
                <a:gd name="T0" fmla="*/ 0 w 5687"/>
                <a:gd name="T1" fmla="*/ 0 h 920"/>
                <a:gd name="T2" fmla="*/ 5687 w 5687"/>
                <a:gd name="T3" fmla="*/ 0 h 920"/>
                <a:gd name="T4" fmla="*/ 5687 w 5687"/>
                <a:gd name="T5" fmla="*/ 920 h 920"/>
                <a:gd name="T6" fmla="*/ 0 w 5687"/>
                <a:gd name="T7" fmla="*/ 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7" h="920">
                  <a:moveTo>
                    <a:pt x="0" y="0"/>
                  </a:moveTo>
                  <a:lnTo>
                    <a:pt x="5687" y="0"/>
                  </a:lnTo>
                  <a:lnTo>
                    <a:pt x="5687" y="9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F4C6B">
                    <a:shade val="30000"/>
                    <a:satMod val="115000"/>
                  </a:srgbClr>
                </a:gs>
                <a:gs pos="50000">
                  <a:srgbClr val="1F4C6B">
                    <a:shade val="67500"/>
                    <a:satMod val="115000"/>
                  </a:srgbClr>
                </a:gs>
                <a:gs pos="100000">
                  <a:srgbClr val="1F4C6B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F0E60F0-CEEA-44B8-A267-F9841F0A6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006" y="442745"/>
              <a:ext cx="8445012" cy="2081339"/>
            </a:xfrm>
            <a:custGeom>
              <a:avLst/>
              <a:gdLst>
                <a:gd name="T0" fmla="*/ 0 w 5687"/>
                <a:gd name="T1" fmla="*/ 0 h 920"/>
                <a:gd name="T2" fmla="*/ 5687 w 5687"/>
                <a:gd name="T3" fmla="*/ 920 h 920"/>
                <a:gd name="T4" fmla="*/ 0 w 5687"/>
                <a:gd name="T5" fmla="*/ 320 h 920"/>
                <a:gd name="T6" fmla="*/ 0 w 5687"/>
                <a:gd name="T7" fmla="*/ 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7" h="920">
                  <a:moveTo>
                    <a:pt x="0" y="0"/>
                  </a:moveTo>
                  <a:lnTo>
                    <a:pt x="5687" y="920"/>
                  </a:lnTo>
                  <a:lnTo>
                    <a:pt x="0" y="3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4E5B">
                    <a:shade val="30000"/>
                    <a:satMod val="115000"/>
                  </a:srgbClr>
                </a:gs>
                <a:gs pos="50000">
                  <a:srgbClr val="D14E5B">
                    <a:shade val="67500"/>
                    <a:satMod val="115000"/>
                  </a:srgbClr>
                </a:gs>
                <a:gs pos="100000">
                  <a:srgbClr val="D14E5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80FF4837-02BD-448A-BF5C-2FC9A07A9936}"/>
              </a:ext>
            </a:extLst>
          </p:cNvPr>
          <p:cNvSpPr>
            <a:spLocks/>
          </p:cNvSpPr>
          <p:nvPr/>
        </p:nvSpPr>
        <p:spPr bwMode="auto">
          <a:xfrm>
            <a:off x="-13856" y="5301673"/>
            <a:ext cx="7809347" cy="1551099"/>
          </a:xfrm>
          <a:custGeom>
            <a:avLst/>
            <a:gdLst>
              <a:gd name="T0" fmla="*/ 2 w 4183"/>
              <a:gd name="T1" fmla="*/ 0 h 904"/>
              <a:gd name="T2" fmla="*/ 4183 w 4183"/>
              <a:gd name="T3" fmla="*/ 902 h 904"/>
              <a:gd name="T4" fmla="*/ 0 w 4183"/>
              <a:gd name="T5" fmla="*/ 904 h 904"/>
              <a:gd name="T6" fmla="*/ 2 w 4183"/>
              <a:gd name="T7" fmla="*/ 0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3" h="904">
                <a:moveTo>
                  <a:pt x="2" y="0"/>
                </a:moveTo>
                <a:lnTo>
                  <a:pt x="4183" y="902"/>
                </a:lnTo>
                <a:lnTo>
                  <a:pt x="0" y="904"/>
                </a:lnTo>
                <a:lnTo>
                  <a:pt x="2" y="0"/>
                </a:lnTo>
                <a:close/>
              </a:path>
            </a:pathLst>
          </a:custGeom>
          <a:gradFill flip="none" rotWithShape="1">
            <a:gsLst>
              <a:gs pos="0">
                <a:srgbClr val="1F4C6B">
                  <a:shade val="30000"/>
                  <a:satMod val="115000"/>
                </a:srgbClr>
              </a:gs>
              <a:gs pos="50000">
                <a:srgbClr val="1F4C6B">
                  <a:shade val="67500"/>
                  <a:satMod val="115000"/>
                </a:srgbClr>
              </a:gs>
              <a:gs pos="100000">
                <a:srgbClr val="1F4C6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1" rIns="128580" bIns="6429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FF43BA-66BC-4D84-9523-59B98C0140EB}"/>
              </a:ext>
            </a:extLst>
          </p:cNvPr>
          <p:cNvSpPr txBox="1"/>
          <p:nvPr/>
        </p:nvSpPr>
        <p:spPr>
          <a:xfrm>
            <a:off x="758173" y="2967335"/>
            <a:ext cx="7976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第三节  细胞衰老和凋亡</a:t>
            </a:r>
          </a:p>
        </p:txBody>
      </p:sp>
    </p:spTree>
    <p:extLst>
      <p:ext uri="{BB962C8B-B14F-4D97-AF65-F5344CB8AC3E}">
        <p14:creationId xmlns:p14="http://schemas.microsoft.com/office/powerpoint/2010/main" val="3166410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996235-B076-47C3-97EB-679D5C5DABA2}"/>
              </a:ext>
            </a:extLst>
          </p:cNvPr>
          <p:cNvSpPr txBox="1"/>
          <p:nvPr/>
        </p:nvSpPr>
        <p:spPr>
          <a:xfrm>
            <a:off x="1235731" y="2345035"/>
            <a:ext cx="6672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细胞衰老是否等于个体衰老？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C0AD79-7E2F-4A18-BDAB-A5A067B864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462" r="953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1163" y="3429000"/>
            <a:ext cx="3534211" cy="356139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EEFB3EC-5025-4FFE-8186-0A7D3CD2534D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</a:t>
            </a:r>
          </a:p>
        </p:txBody>
      </p:sp>
    </p:spTree>
    <p:extLst>
      <p:ext uri="{BB962C8B-B14F-4D97-AF65-F5344CB8AC3E}">
        <p14:creationId xmlns:p14="http://schemas.microsoft.com/office/powerpoint/2010/main" val="2012997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EBF78-48B4-4DA2-A5BC-7CA0952EB06E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细胞衰老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28D2123-251C-4CD0-B17A-19DDEDEB58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64" b="5110"/>
          <a:stretch/>
        </p:blipFill>
        <p:spPr>
          <a:xfrm>
            <a:off x="707166" y="1313236"/>
            <a:ext cx="3864834" cy="26383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2996235-B076-47C3-97EB-679D5C5DABA2}"/>
              </a:ext>
            </a:extLst>
          </p:cNvPr>
          <p:cNvSpPr txBox="1"/>
          <p:nvPr/>
        </p:nvSpPr>
        <p:spPr>
          <a:xfrm>
            <a:off x="5031782" y="1234526"/>
            <a:ext cx="34050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人血红细胞寿命为</a:t>
            </a:r>
            <a:r>
              <a:rPr lang="en-US" altLang="zh-CN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en-US" altLang="zh-CN" sz="2800" dirty="0">
                <a:solidFill>
                  <a:srgbClr val="1F4C6B"/>
                </a:solidFill>
                <a:ea typeface="黑体" panose="02010609060101010101" pitchFamily="49" charset="-122"/>
              </a:rPr>
              <a:t>~</a:t>
            </a:r>
            <a:r>
              <a:rPr lang="en-US" altLang="zh-CN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120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天，每分钟就有数百万个至数千万个红细胞死亡，又有同样多的新红细胞生成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049E45-D4D7-4E4F-85C5-4A307280A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51"/>
          <a:stretch/>
        </p:blipFill>
        <p:spPr>
          <a:xfrm>
            <a:off x="707165" y="4110584"/>
            <a:ext cx="3864833" cy="244542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BAC21A2-C86A-4E59-801B-5C3BFD4E82DE}"/>
              </a:ext>
            </a:extLst>
          </p:cNvPr>
          <p:cNvSpPr txBox="1"/>
          <p:nvPr/>
        </p:nvSpPr>
        <p:spPr>
          <a:xfrm>
            <a:off x="5031782" y="4453259"/>
            <a:ext cx="34050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高等动物和人的肠道上皮细胞每</a:t>
            </a:r>
            <a:r>
              <a:rPr lang="en-US" altLang="zh-CN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24</a:t>
            </a:r>
            <a:r>
              <a:rPr lang="en-US" altLang="zh-CN" sz="2800" dirty="0">
                <a:solidFill>
                  <a:srgbClr val="1F4C6B"/>
                </a:solidFill>
                <a:ea typeface="黑体" panose="02010609060101010101" pitchFamily="49" charset="-122"/>
              </a:rPr>
              <a:t>~</a:t>
            </a:r>
            <a:r>
              <a:rPr lang="en-US" altLang="zh-CN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48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小时就 更新一次</a:t>
            </a:r>
          </a:p>
        </p:txBody>
      </p:sp>
    </p:spTree>
    <p:extLst>
      <p:ext uri="{BB962C8B-B14F-4D97-AF65-F5344CB8AC3E}">
        <p14:creationId xmlns:p14="http://schemas.microsoft.com/office/powerpoint/2010/main" val="157547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EFB3EC-5025-4FFE-8186-0A7D3CD2534D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细胞衰老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EAFAC1F-0AF0-4F0A-B27A-8D91DE10EF84}"/>
              </a:ext>
            </a:extLst>
          </p:cNvPr>
          <p:cNvSpPr txBox="1"/>
          <p:nvPr/>
        </p:nvSpPr>
        <p:spPr>
          <a:xfrm>
            <a:off x="487681" y="1123405"/>
            <a:ext cx="431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细胞衰老过程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3ACCF7-12CD-4F1E-85D2-4CC733A940DC}"/>
              </a:ext>
            </a:extLst>
          </p:cNvPr>
          <p:cNvSpPr txBox="1"/>
          <p:nvPr/>
        </p:nvSpPr>
        <p:spPr>
          <a:xfrm>
            <a:off x="653143" y="2124891"/>
            <a:ext cx="74719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生理、生化上的变化，如许多酶的活性降低、呼吸变慢等</a:t>
            </a:r>
            <a:endParaRPr lang="en-US" altLang="zh-CN" sz="280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80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形态、结构上的变化，如线粒体的数量随年龄增大而减少，</a:t>
            </a:r>
            <a:r>
              <a:rPr lang="zh-CN" altLang="en-US" sz="28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体积随年龄增大而增大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，细胞核</a:t>
            </a:r>
            <a:r>
              <a:rPr lang="zh-CN" altLang="en-US" sz="28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体积不断增大</a:t>
            </a:r>
            <a:r>
              <a:rPr lang="zh-CN" altLang="en-US" sz="28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，核膜不断向内折叠等</a:t>
            </a:r>
            <a:endParaRPr lang="en-US" altLang="zh-CN" sz="280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2265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EFB3EC-5025-4FFE-8186-0A7D3CD2534D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D2C8B2F-FE08-4B9D-9476-19A55020DE07}"/>
              </a:ext>
            </a:extLst>
          </p:cNvPr>
          <p:cNvSpPr/>
          <p:nvPr/>
        </p:nvSpPr>
        <p:spPr>
          <a:xfrm>
            <a:off x="862148" y="2397948"/>
            <a:ext cx="76374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细胞凋亡或称</a:t>
            </a:r>
            <a:r>
              <a:rPr lang="zh-CN" altLang="en-US" sz="32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编程</a:t>
            </a:r>
            <a:r>
              <a:rPr lang="zh-CN" altLang="zh-CN" sz="32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性细胞死亡，是细胞发育过程中的</a:t>
            </a:r>
            <a:r>
              <a:rPr lang="zh-CN" altLang="zh-CN" sz="32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必然步骤</a:t>
            </a:r>
            <a:r>
              <a:rPr lang="zh-CN" altLang="zh-CN" sz="32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，是由某种</a:t>
            </a:r>
            <a:r>
              <a:rPr lang="zh-CN" altLang="zh-CN" sz="32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基因</a:t>
            </a:r>
            <a:r>
              <a:rPr lang="zh-CN" altLang="zh-CN" sz="32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引发的，是不可避免的，它不同于病变或伤害导致的</a:t>
            </a:r>
            <a:r>
              <a:rPr lang="zh-CN" altLang="zh-CN" sz="3200" dirty="0">
                <a:solidFill>
                  <a:srgbClr val="D14E5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死亡</a:t>
            </a:r>
            <a:r>
              <a:rPr lang="zh-CN" altLang="zh-CN" sz="32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859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814B929-0CF4-43F7-A786-2A06A64B83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58" t="12155" r="11431" b="15211"/>
          <a:stretch/>
        </p:blipFill>
        <p:spPr>
          <a:xfrm>
            <a:off x="1924593" y="1817181"/>
            <a:ext cx="4946469" cy="4641272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EFB3EC-5025-4FFE-8186-0A7D3CD2534D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D3F404CE-E72A-418B-9D66-617E6B80C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" y="1170850"/>
            <a:ext cx="30604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zh-CN" sz="36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细胞凋亡例子</a:t>
            </a:r>
            <a:endParaRPr lang="zh-CN" altLang="zh-CN" sz="3600" b="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8440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EFB3EC-5025-4FFE-8186-0A7D3CD2534D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D3F404CE-E72A-418B-9D66-617E6B80C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" y="1170850"/>
            <a:ext cx="30604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zh-CN" sz="36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细胞凋亡例子</a:t>
            </a:r>
            <a:endParaRPr lang="zh-CN" altLang="zh-CN" sz="3600" b="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97F7830-47FF-4E67-910B-30D619925C41}"/>
              </a:ext>
            </a:extLst>
          </p:cNvPr>
          <p:cNvGrpSpPr/>
          <p:nvPr/>
        </p:nvGrpSpPr>
        <p:grpSpPr>
          <a:xfrm>
            <a:off x="1940016" y="2007326"/>
            <a:ext cx="5638800" cy="4456113"/>
            <a:chOff x="1670050" y="1981200"/>
            <a:chExt cx="5638800" cy="4456113"/>
          </a:xfrm>
        </p:grpSpPr>
        <p:pic>
          <p:nvPicPr>
            <p:cNvPr id="8" name="Picture 2" descr="手">
              <a:extLst>
                <a:ext uri="{FF2B5EF4-FFF2-40B4-BE49-F238E27FC236}">
                  <a16:creationId xmlns:a16="http://schemas.microsoft.com/office/drawing/2014/main" id="{46552A6F-A3AD-4861-A72A-E5A4D080D6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0050" y="1981200"/>
              <a:ext cx="2522538" cy="2024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" name="Picture 3" descr="手001">
              <a:extLst>
                <a:ext uri="{FF2B5EF4-FFF2-40B4-BE49-F238E27FC236}">
                  <a16:creationId xmlns:a16="http://schemas.microsoft.com/office/drawing/2014/main" id="{20391CEC-5C90-4CF1-9138-F6B2DCB040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1875" y="1981200"/>
              <a:ext cx="2466975" cy="1978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手002">
              <a:extLst>
                <a:ext uri="{FF2B5EF4-FFF2-40B4-BE49-F238E27FC236}">
                  <a16:creationId xmlns:a16="http://schemas.microsoft.com/office/drawing/2014/main" id="{3BDFFC70-67C3-497A-A970-73EDA59AF9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0050" y="4437063"/>
              <a:ext cx="2466975" cy="200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5" descr="手003">
              <a:extLst>
                <a:ext uri="{FF2B5EF4-FFF2-40B4-BE49-F238E27FC236}">
                  <a16:creationId xmlns:a16="http://schemas.microsoft.com/office/drawing/2014/main" id="{C859F414-3380-45B0-80FE-8CB6CE77C5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1875" y="4437063"/>
              <a:ext cx="2466975" cy="1944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3855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EFB3EC-5025-4FFE-8186-0A7D3CD2534D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D3F404CE-E72A-418B-9D66-617E6B80C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" y="1170850"/>
            <a:ext cx="30604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zh-CN" sz="3600" dirty="0">
                <a:solidFill>
                  <a:srgbClr val="1F4C6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细胞凋亡例子</a:t>
            </a:r>
            <a:endParaRPr lang="zh-CN" altLang="zh-CN" sz="3600" b="0" dirty="0">
              <a:solidFill>
                <a:srgbClr val="1F4C6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677253-8840-4FB2-BFE5-1191FFC90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34" y="2101340"/>
            <a:ext cx="5860524" cy="395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04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EA351DD-1069-4919-ACA5-DFE99F8EEC96}"/>
              </a:ext>
            </a:extLst>
          </p:cNvPr>
          <p:cNvSpPr/>
          <p:nvPr/>
        </p:nvSpPr>
        <p:spPr>
          <a:xfrm>
            <a:off x="0" y="230909"/>
            <a:ext cx="9144000" cy="655782"/>
          </a:xfrm>
          <a:prstGeom prst="rect">
            <a:avLst/>
          </a:prstGeom>
          <a:gradFill flip="none" rotWithShape="1">
            <a:gsLst>
              <a:gs pos="0">
                <a:srgbClr val="D14E5B">
                  <a:shade val="30000"/>
                  <a:satMod val="115000"/>
                </a:srgbClr>
              </a:gs>
              <a:gs pos="50000">
                <a:srgbClr val="D14E5B">
                  <a:shade val="67500"/>
                  <a:satMod val="115000"/>
                </a:srgbClr>
              </a:gs>
              <a:gs pos="100000">
                <a:srgbClr val="D14E5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EFB3EC-5025-4FFE-8186-0A7D3CD2534D}"/>
              </a:ext>
            </a:extLst>
          </p:cNvPr>
          <p:cNvSpPr txBox="1"/>
          <p:nvPr/>
        </p:nvSpPr>
        <p:spPr>
          <a:xfrm>
            <a:off x="312737" y="186385"/>
            <a:ext cx="292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细胞凋亡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B855F96C-64C0-4731-8DE4-063C8FE98A2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3600" y="2709862"/>
            <a:ext cx="7416800" cy="3095625"/>
            <a:chOff x="0" y="0"/>
            <a:chExt cx="4873" cy="2267"/>
          </a:xfrm>
        </p:grpSpPr>
        <p:pic>
          <p:nvPicPr>
            <p:cNvPr id="13" name="Picture 3" descr="brenner">
              <a:extLst>
                <a:ext uri="{FF2B5EF4-FFF2-40B4-BE49-F238E27FC236}">
                  <a16:creationId xmlns:a16="http://schemas.microsoft.com/office/drawing/2014/main" id="{B9169C19-C8C6-424E-B537-60CB6AB91B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07" cy="2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horvitz">
              <a:extLst>
                <a:ext uri="{FF2B5EF4-FFF2-40B4-BE49-F238E27FC236}">
                  <a16:creationId xmlns:a16="http://schemas.microsoft.com/office/drawing/2014/main" id="{D056F0CE-4CCA-4E9E-A349-E1BF958D20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" y="0"/>
              <a:ext cx="1607" cy="2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5" descr="sulston">
              <a:extLst>
                <a:ext uri="{FF2B5EF4-FFF2-40B4-BE49-F238E27FC236}">
                  <a16:creationId xmlns:a16="http://schemas.microsoft.com/office/drawing/2014/main" id="{AA6ACC5A-DC96-448A-993A-3E22B5DEB5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6" y="0"/>
              <a:ext cx="1607" cy="2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6" name="Rectangle 6">
            <a:extLst>
              <a:ext uri="{FF2B5EF4-FFF2-40B4-BE49-F238E27FC236}">
                <a16:creationId xmlns:a16="http://schemas.microsoft.com/office/drawing/2014/main" id="{C058A73A-462A-463D-A0E2-8FEC942407FF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614363" y="1052513"/>
            <a:ext cx="7989887" cy="151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2002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7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日英国人悉尼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·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布雷诺尔、美国人罗伯特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·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霍维茨和英国人约翰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·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苏尔斯顿，因</a:t>
            </a:r>
            <a:r>
              <a:rPr lang="zh-CN" altLang="en-US" sz="2400" b="1" dirty="0">
                <a:solidFill>
                  <a:srgbClr val="000000"/>
                </a:solidFill>
                <a:ea typeface="楷体_GB2312" pitchFamily="49" charset="-122"/>
              </a:rPr>
              <a:t>发现器官发育和细胞程序性死亡之间的遗传调控机理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获诺贝尔生理与医学奖。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45ECD996-12F3-4325-A55B-FCCE99EA867A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080020" y="5804121"/>
            <a:ext cx="2159568" cy="4333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sym typeface="Arial" panose="020B0604020202020204" pitchFamily="34" charset="0"/>
              </a:rPr>
              <a:t>Sydney Brenner</a:t>
            </a: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ECE928A8-1937-4564-9611-C09C91099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527" y="5804121"/>
            <a:ext cx="21836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CN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H. Robert Horvitz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F354394E-A1D2-47AA-AF21-24B24A4A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0560" y="5804121"/>
            <a:ext cx="20298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zh-CN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John E. Sulston </a:t>
            </a:r>
          </a:p>
        </p:txBody>
      </p:sp>
    </p:spTree>
    <p:extLst>
      <p:ext uri="{BB962C8B-B14F-4D97-AF65-F5344CB8AC3E}">
        <p14:creationId xmlns:p14="http://schemas.microsoft.com/office/powerpoint/2010/main" val="1961963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815</Words>
  <Application>Microsoft Office PowerPoint</Application>
  <PresentationFormat>全屏显示(4:3)</PresentationFormat>
  <Paragraphs>131</Paragraphs>
  <Slides>33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6" baseType="lpstr">
      <vt:lpstr>等线</vt:lpstr>
      <vt:lpstr>等线 Light</vt:lpstr>
      <vt:lpstr>方正姚体</vt:lpstr>
      <vt:lpstr>黑体</vt:lpstr>
      <vt:lpstr>楷体_GB2312</vt:lpstr>
      <vt:lpstr>宋体</vt:lpstr>
      <vt:lpstr>Arial</vt:lpstr>
      <vt:lpstr>Calibri</vt:lpstr>
      <vt:lpstr>Calibri Light</vt:lpstr>
      <vt:lpstr>Times New Roman</vt:lpstr>
      <vt:lpstr>Trebuchet MS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 业勤</dc:creator>
  <cp:lastModifiedBy>王 业勤</cp:lastModifiedBy>
  <cp:revision>59</cp:revision>
  <dcterms:created xsi:type="dcterms:W3CDTF">2018-10-10T04:02:11Z</dcterms:created>
  <dcterms:modified xsi:type="dcterms:W3CDTF">2018-10-19T03:43:03Z</dcterms:modified>
</cp:coreProperties>
</file>