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1039" r:id="rId3"/>
    <p:sldId id="1042" r:id="rId5"/>
    <p:sldId id="1054" r:id="rId6"/>
    <p:sldId id="1040" r:id="rId7"/>
    <p:sldId id="1041" r:id="rId8"/>
    <p:sldId id="1043" r:id="rId9"/>
    <p:sldId id="1052" r:id="rId10"/>
    <p:sldId id="1044" r:id="rId11"/>
    <p:sldId id="1048" r:id="rId12"/>
    <p:sldId id="1051" r:id="rId13"/>
    <p:sldId id="1053" r:id="rId14"/>
    <p:sldId id="1049" r:id="rId15"/>
    <p:sldId id="1050" r:id="rId16"/>
    <p:sldId id="1097" r:id="rId17"/>
    <p:sldId id="1096" r:id="rId18"/>
    <p:sldId id="1098" r:id="rId19"/>
    <p:sldId id="1033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443D"/>
    <a:srgbClr val="A2CDD2"/>
    <a:srgbClr val="7AB8BF"/>
    <a:srgbClr val="82BDFE"/>
    <a:srgbClr val="B2D6FE"/>
    <a:srgbClr val="5C92CF"/>
    <a:srgbClr val="FA938E"/>
    <a:srgbClr val="9CCBFE"/>
    <a:srgbClr val="AFD5D9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45" autoAdjust="0"/>
    <p:restoredTop sz="90941" autoAdjust="0"/>
  </p:normalViewPr>
  <p:slideViewPr>
    <p:cSldViewPr snapToGrid="0" showGuides="1">
      <p:cViewPr>
        <p:scale>
          <a:sx n="33" d="100"/>
          <a:sy n="33" d="100"/>
        </p:scale>
        <p:origin x="2634" y="1668"/>
      </p:cViewPr>
      <p:guideLst>
        <p:guide orient="horz" pos="2159"/>
        <p:guide pos="28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3E272-A017-45D1-BF50-E01C56DEC4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DD8BC-D6FC-4DC7-95EE-0B21F35818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anchor="t"/>
          <a:p>
            <a:pPr lvl="0" indent="0"/>
            <a:endParaRPr lang="zh-CN" altLang="en-US"/>
          </a:p>
        </p:txBody>
      </p:sp>
      <p:sp>
        <p:nvSpPr>
          <p:cNvPr id="40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0"/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C:/Users/12196/Desktop/1-12.TIF" TargetMode="External"/><Relationship Id="rId2" Type="http://schemas.openxmlformats.org/officeDocument/2006/relationships/image" Target="../media/image7.png"/><Relationship Id="rId1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C:/Users/12196/Desktop/1-12.TIF" TargetMode="Externa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e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73" name="组合 1"/>
          <p:cNvGrpSpPr/>
          <p:nvPr/>
        </p:nvGrpSpPr>
        <p:grpSpPr>
          <a:xfrm>
            <a:off x="334963" y="523875"/>
            <a:ext cx="8459787" cy="5786438"/>
            <a:chOff x="442913" y="428624"/>
            <a:chExt cx="11280774" cy="5962652"/>
          </a:xfrm>
        </p:grpSpPr>
        <p:sp>
          <p:nvSpPr>
            <p:cNvPr id="9" name="矩形: 圆角 8"/>
            <p:cNvSpPr/>
            <p:nvPr/>
          </p:nvSpPr>
          <p:spPr>
            <a:xfrm>
              <a:off x="442913" y="5232043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10499725" y="428624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7" name="矩形 6"/>
            <p:cNvSpPr/>
            <p:nvPr/>
          </p:nvSpPr>
          <p:spPr>
            <a:xfrm>
              <a:off x="673100" y="622300"/>
              <a:ext cx="10858500" cy="5575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3077" name="TextBox 4"/>
          <p:cNvSpPr txBox="1"/>
          <p:nvPr/>
        </p:nvSpPr>
        <p:spPr>
          <a:xfrm>
            <a:off x="2778125" y="1703388"/>
            <a:ext cx="3602038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实验</a:t>
            </a:r>
            <a:r>
              <a:rPr lang="en-US" altLang="zh-CN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9</a:t>
            </a: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 腐乳的制作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37175" y="5270500"/>
            <a:ext cx="1184275" cy="346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2000"/>
              </a:lnSpc>
            </a:pPr>
            <a:r>
              <a:rPr lang="zh-CN" altLang="en-US" sz="1350" b="1" strike="noStrike" baseline="-25000" noProof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cs"/>
              </a:rPr>
              <a:t>经济管理学</a:t>
            </a:r>
            <a:endParaRPr lang="zh-CN" altLang="en-US" sz="1350" b="1" strike="noStrike" baseline="-25000" noProof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矩形: 圆顶角 34"/>
          <p:cNvSpPr/>
          <p:nvPr/>
        </p:nvSpPr>
        <p:spPr>
          <a:xfrm rot="10800000">
            <a:off x="3635375" y="549275"/>
            <a:ext cx="1879600" cy="596900"/>
          </a:xfrm>
          <a:prstGeom prst="round2SameRect">
            <a:avLst>
              <a:gd name="adj1" fmla="val 21302"/>
              <a:gd name="adj2" fmla="val 0"/>
            </a:avLst>
          </a:prstGeom>
          <a:solidFill>
            <a:srgbClr val="7AB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grpSp>
        <p:nvGrpSpPr>
          <p:cNvPr id="3080" name="组合 2"/>
          <p:cNvGrpSpPr/>
          <p:nvPr/>
        </p:nvGrpSpPr>
        <p:grpSpPr>
          <a:xfrm>
            <a:off x="3635375" y="5735638"/>
            <a:ext cx="1879600" cy="758825"/>
            <a:chOff x="4848375" y="5799125"/>
            <a:chExt cx="2504926" cy="782650"/>
          </a:xfrm>
        </p:grpSpPr>
        <p:sp>
          <p:nvSpPr>
            <p:cNvPr id="36" name="矩形 35"/>
            <p:cNvSpPr/>
            <p:nvPr/>
          </p:nvSpPr>
          <p:spPr>
            <a:xfrm>
              <a:off x="4848375" y="6197600"/>
              <a:ext cx="2504926" cy="384175"/>
            </a:xfrm>
            <a:prstGeom prst="rect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5759985" y="5799125"/>
              <a:ext cx="690563" cy="399124"/>
            </a:xfrm>
            <a:prstGeom prst="triangle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3083" name="组合 3"/>
          <p:cNvGrpSpPr/>
          <p:nvPr/>
        </p:nvGrpSpPr>
        <p:grpSpPr>
          <a:xfrm>
            <a:off x="1106488" y="1092200"/>
            <a:ext cx="6899275" cy="2228850"/>
            <a:chOff x="2400588" y="1534224"/>
            <a:chExt cx="7423532" cy="2298022"/>
          </a:xfrm>
        </p:grpSpPr>
        <p:grpSp>
          <p:nvGrpSpPr>
            <p:cNvPr id="3084" name="组合 52"/>
            <p:cNvGrpSpPr/>
            <p:nvPr/>
          </p:nvGrpSpPr>
          <p:grpSpPr>
            <a:xfrm>
              <a:off x="2400588" y="1534224"/>
              <a:ext cx="1795213" cy="2238682"/>
              <a:chOff x="-1707351" y="3178155"/>
              <a:chExt cx="1338966" cy="1669729"/>
            </a:xfrm>
          </p:grpSpPr>
          <p:pic>
            <p:nvPicPr>
              <p:cNvPr id="3085" name="图片 5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-723928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86" name="组合 51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3087" name="图片 49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3868440" flipH="1">
                  <a:off x="-1520621" y="3478368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88" name="图片 4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-2614773">
                  <a:off x="-1614016" y="3178155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  <p:grpSp>
          <p:nvGrpSpPr>
            <p:cNvPr id="3089" name="组合 53"/>
            <p:cNvGrpSpPr/>
            <p:nvPr/>
          </p:nvGrpSpPr>
          <p:grpSpPr>
            <a:xfrm flipH="1">
              <a:off x="8028907" y="1593564"/>
              <a:ext cx="1795213" cy="2238682"/>
              <a:chOff x="-1707351" y="3178155"/>
              <a:chExt cx="1338966" cy="1669729"/>
            </a:xfrm>
          </p:grpSpPr>
          <p:pic>
            <p:nvPicPr>
              <p:cNvPr id="3090" name="图片 54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-723928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91" name="组合 55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3092" name="图片 5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3868440" flipH="1">
                  <a:off x="-1520621" y="3478368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93" name="图片 57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-2614773">
                  <a:off x="-1614016" y="3178155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</p:grp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</a:blip>
          <a:srcRect l="7132" t="4597" r="8709" b="2017"/>
          <a:stretch>
            <a:fillRect/>
          </a:stretch>
        </p:blipFill>
        <p:spPr bwMode="auto">
          <a:xfrm>
            <a:off x="2582818" y="2713721"/>
            <a:ext cx="3938953" cy="29024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1" cstate="print"/>
          <a:srcRect l="27862" t="11371" r="15016" b="24839"/>
          <a:stretch>
            <a:fillRect/>
          </a:stretch>
        </p:blipFill>
        <p:spPr bwMode="auto">
          <a:xfrm>
            <a:off x="628650" y="1691005"/>
            <a:ext cx="3166745" cy="23615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4"/>
          <p:cNvSpPr txBox="1"/>
          <p:nvPr/>
        </p:nvSpPr>
        <p:spPr>
          <a:xfrm>
            <a:off x="628650" y="4188143"/>
            <a:ext cx="3602038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腐乳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4363720" y="1897380"/>
            <a:ext cx="3510915" cy="28613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也称酱豆腐，是我国独有的一种传统发酵食品，欧美称之为中国乳酪。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腐乳中含有各种发酵产物，如游离氨基酸、醇、酯、有机酸、糖、蛋白质等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1" cstate="print"/>
          <a:srcRect l="21333" t="11371" r="6379" b="18270"/>
          <a:stretch>
            <a:fillRect/>
          </a:stretch>
        </p:blipFill>
        <p:spPr bwMode="auto">
          <a:xfrm>
            <a:off x="142721" y="3322029"/>
            <a:ext cx="4007520" cy="26048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lum bright="-15000" contrast="20000"/>
          </a:blip>
          <a:srcRect l="13036" t="33418" r="18118" b="21566"/>
          <a:stretch>
            <a:fillRect/>
          </a:stretch>
        </p:blipFill>
        <p:spPr bwMode="auto">
          <a:xfrm>
            <a:off x="4729509" y="702484"/>
            <a:ext cx="4007520" cy="26203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</a:blip>
          <a:srcRect l="7132" t="4597" r="8709" b="2017"/>
          <a:stretch>
            <a:fillRect/>
          </a:stretch>
        </p:blipFill>
        <p:spPr bwMode="auto">
          <a:xfrm>
            <a:off x="3438798" y="2706736"/>
            <a:ext cx="3938953" cy="29024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4"/>
          <p:cNvSpPr txBox="1"/>
          <p:nvPr/>
        </p:nvSpPr>
        <p:spPr>
          <a:xfrm>
            <a:off x="628650" y="1527493"/>
            <a:ext cx="3602038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常见的腐乳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25" name="TextBox 14"/>
          <p:cNvSpPr txBox="1"/>
          <p:nvPr/>
        </p:nvSpPr>
        <p:spPr>
          <a:xfrm>
            <a:off x="2605723" y="5462588"/>
            <a:ext cx="1960562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</a:rPr>
              <a:t>红腐乳</a:t>
            </a:r>
            <a:endParaRPr lang="zh-CN" altLang="en-US" sz="3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26" name="TextBox 15"/>
          <p:cNvSpPr txBox="1"/>
          <p:nvPr/>
        </p:nvSpPr>
        <p:spPr>
          <a:xfrm>
            <a:off x="5364163" y="5342573"/>
            <a:ext cx="17145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</a:rPr>
              <a:t>白腐乳</a:t>
            </a:r>
            <a:endParaRPr lang="zh-CN" altLang="en-US" sz="3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27" name="TextBox 16"/>
          <p:cNvSpPr txBox="1"/>
          <p:nvPr/>
        </p:nvSpPr>
        <p:spPr>
          <a:xfrm>
            <a:off x="7009448" y="3017838"/>
            <a:ext cx="1928812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</a:rPr>
              <a:t>青腐乳</a:t>
            </a:r>
            <a:endParaRPr lang="zh-CN" altLang="en-US" sz="32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3077" name="TextBox 4"/>
          <p:cNvSpPr txBox="1"/>
          <p:nvPr/>
        </p:nvSpPr>
        <p:spPr>
          <a:xfrm>
            <a:off x="628650" y="1408748"/>
            <a:ext cx="3602038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臭豆腐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4607560" y="2113598"/>
            <a:ext cx="3602038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你知道它的</a:t>
            </a: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hlinkClick r:id="" action="ppaction://hlinkshowjump?jump=nextslide"/>
              </a:rPr>
              <a:t>由来</a:t>
            </a: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吗？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4607560" y="3345180"/>
            <a:ext cx="3950970" cy="16300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臭豆腐</a:t>
            </a: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hlinkClick r:id="rId1" action="ppaction://hlinksldjump"/>
              </a:rPr>
              <a:t>为什么</a:t>
            </a: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闻着臭吃着香呢？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77827" name="Picture 4" descr="1-12.TIF"/>
          <p:cNvPicPr>
            <a:picLocks noChangeAspect="1"/>
          </p:cNvPicPr>
          <p:nvPr>
            <p:ph idx="1"/>
          </p:nvPr>
        </p:nvPicPr>
        <p:blipFill>
          <a:blip r:embed="rId2" r:link="rId3"/>
          <a:stretch>
            <a:fillRect/>
          </a:stretch>
        </p:blipFill>
        <p:spPr>
          <a:xfrm>
            <a:off x="981710" y="2540635"/>
            <a:ext cx="3378835" cy="22771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" name="TextBox 4"/>
          <p:cNvSpPr txBox="1"/>
          <p:nvPr/>
        </p:nvSpPr>
        <p:spPr>
          <a:xfrm>
            <a:off x="2770505" y="635953"/>
            <a:ext cx="3602038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臭豆腐的故事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61975" y="1496695"/>
            <a:ext cx="8030210" cy="46615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altLang="en-US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相传清朝康熙八年，由安徽来京赶考的王致和金榜落第，闲居在会馆中，欲返归故里，交通不便，盘缠皆无；欲在京攻读，准备再次应试，又距下科试期甚远。无奈，只得在京暂谋生计。王的家庭原非富有，其父在家乡开设豆腐坊，王致和幼年曾学过做豆腐，于是便租赁了几间房，购置了一些简单的用具，每天磨上几升豆子的豆腐，沿街叫卖。时值夏季，有时卖剩下的豆腐很快发霉，无法食用，但又不甘心废弃。他苦思对策，就将这些豆腐切成小块，稍加晾晒，寻得一口小缸，用盐腌了起来。之后歇伏停业，一心攻读，渐渐地便把此事忘了。秋风送爽，王致和又想重操旧业，再做豆腐来卖。这时想起那缸腌制的豆腐，赶忙打开缸盖，一股臭气扑鼻而来，取出一看，豆腐已呈青灰色，用口尝试，觉得臭味之余却蕴藏着一股浓郁的香气，虽非美味佳肴，却也耐人寻味，送给邻里品尝，都称赞不已。</a:t>
            </a:r>
            <a:endParaRPr lang="zh-CN" altLang="en-US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77827" name="Picture 4" descr="1-12.TIF"/>
          <p:cNvPicPr>
            <a:picLocks noChangeAspect="1"/>
          </p:cNvPicPr>
          <p:nvPr>
            <p:ph idx="1"/>
          </p:nvPr>
        </p:nvPicPr>
        <p:blipFill>
          <a:blip r:embed="rId1" r:link="rId2"/>
          <a:stretch>
            <a:fillRect/>
          </a:stretch>
        </p:blipFill>
        <p:spPr>
          <a:xfrm>
            <a:off x="927735" y="2816860"/>
            <a:ext cx="2529840" cy="1704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4"/>
          <p:cNvSpPr txBox="1"/>
          <p:nvPr/>
        </p:nvSpPr>
        <p:spPr>
          <a:xfrm>
            <a:off x="3855720" y="1922145"/>
            <a:ext cx="449643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豆腐在发酵时，毛霉菌种在较高温度的作用下，使豆腐中的蛋白质分解成含硫氨基酸，进而分解成少量的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硫化氢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气体，硫化氢有刺激性的臭味，因而叫臭豆腐。由于臭豆腐中含有大量的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氨基酸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，而氨基酸有鲜美的味道，所以臭豆腐的“臭”并不影响它的“香”，吃起来也就回味无穷了。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693420" y="998220"/>
            <a:ext cx="395097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>
              <a:lnSpc>
                <a:spcPts val="6000"/>
              </a:lnSpc>
            </a:pP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为何闻着</a:t>
            </a:r>
            <a:r>
              <a:rPr lang="en-US" altLang="zh-CN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臭</a:t>
            </a:r>
            <a:r>
              <a:rPr lang="en-US" altLang="zh-CN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吃着</a:t>
            </a:r>
            <a:r>
              <a:rPr lang="en-US" altLang="zh-CN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香</a:t>
            </a:r>
            <a:r>
              <a:rPr lang="en-US" altLang="zh-CN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？</a:t>
            </a:r>
            <a:endParaRPr lang="zh-CN" altLang="en-US" sz="24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77724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如何制作腐乳？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" cstate="print">
            <a:lum bright="10000" contrast="20000"/>
          </a:blip>
          <a:srcRect t="4597" b="5754"/>
          <a:stretch>
            <a:fillRect/>
          </a:stretch>
        </p:blipFill>
        <p:spPr bwMode="auto">
          <a:xfrm>
            <a:off x="4448175" y="2159635"/>
            <a:ext cx="3426460" cy="20402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 t="11595" b="7243"/>
          <a:stretch>
            <a:fillRect/>
          </a:stretch>
        </p:blipFill>
        <p:spPr bwMode="auto">
          <a:xfrm>
            <a:off x="539750" y="4292600"/>
            <a:ext cx="2680970" cy="16681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150" name="TextBox 5"/>
          <p:cNvSpPr txBox="1"/>
          <p:nvPr/>
        </p:nvSpPr>
        <p:spPr>
          <a:xfrm>
            <a:off x="3251200" y="5184775"/>
            <a:ext cx="11074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豆腐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151" name="TextBox 6"/>
          <p:cNvSpPr txBox="1"/>
          <p:nvPr/>
        </p:nvSpPr>
        <p:spPr>
          <a:xfrm>
            <a:off x="6108700" y="1637665"/>
            <a:ext cx="20447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腐乳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右箭头 7"/>
          <p:cNvSpPr/>
          <p:nvPr/>
        </p:nvSpPr>
        <p:spPr>
          <a:xfrm rot="5400000">
            <a:off x="1897380" y="3853815"/>
            <a:ext cx="440055" cy="295275"/>
          </a:xfrm>
          <a:prstGeom prst="right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右箭头 10"/>
          <p:cNvSpPr/>
          <p:nvPr/>
        </p:nvSpPr>
        <p:spPr>
          <a:xfrm rot="19412338">
            <a:off x="4041140" y="4490720"/>
            <a:ext cx="1499235" cy="275590"/>
          </a:xfrm>
          <a:prstGeom prst="right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54" name="TextBox 19"/>
          <p:cNvSpPr txBox="1"/>
          <p:nvPr/>
        </p:nvSpPr>
        <p:spPr>
          <a:xfrm rot="-2157292">
            <a:off x="4391660" y="4246245"/>
            <a:ext cx="27920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</a:rPr>
              <a:t>微生物发酵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 cstate="print"/>
          <a:srcRect t="13765"/>
          <a:stretch>
            <a:fillRect/>
          </a:stretch>
        </p:blipFill>
        <p:spPr bwMode="auto">
          <a:xfrm>
            <a:off x="628650" y="1825625"/>
            <a:ext cx="2680970" cy="1650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4"/>
          <p:cNvSpPr txBox="1"/>
          <p:nvPr/>
        </p:nvSpPr>
        <p:spPr>
          <a:xfrm>
            <a:off x="504825" y="3550285"/>
            <a:ext cx="15335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大豆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67818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一、腐乳的制作原理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内容占位符 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58190" y="1637665"/>
            <a:ext cx="5100320" cy="371475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461101" y="2835910"/>
            <a:ext cx="16941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indent="622300" algn="ctr">
              <a:lnSpc>
                <a:spcPct val="12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真菌　 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55779" y="3678238"/>
            <a:ext cx="22021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indent="622300" algn="ctr">
              <a:lnSpc>
                <a:spcPct val="12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白色菌丝　 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94134" y="4379913"/>
            <a:ext cx="16941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indent="622300" algn="ctr">
              <a:lnSpc>
                <a:spcPct val="12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孢子　 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93157" y="4840288"/>
            <a:ext cx="24561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indent="622300" algn="ctr">
              <a:lnSpc>
                <a:spcPct val="12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异养需氧型　 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4" name="TextBox 2"/>
          <p:cNvSpPr txBox="1"/>
          <p:nvPr/>
        </p:nvSpPr>
        <p:spPr>
          <a:xfrm>
            <a:off x="5858510" y="4594225"/>
            <a:ext cx="195262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2000" dirty="0">
                <a:latin typeface="黑体" panose="02010609060101010101" charset="-122"/>
                <a:ea typeface="黑体" panose="02010609060101010101" charset="-122"/>
              </a:rPr>
              <a:t>在培养基上生长的毛霉菌落</a:t>
            </a:r>
            <a:endParaRPr lang="zh-CN" altLang="en-US" sz="2000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6" name="图片 15" descr="[3HLLY]}ZG91U6}`P53}6G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855" y="5406390"/>
            <a:ext cx="1722120" cy="44196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207101" y="5387975"/>
            <a:ext cx="19481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indent="622300" algn="ctr">
              <a:lnSpc>
                <a:spcPct val="12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红曲霉　 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218" name="组合 7"/>
          <p:cNvGrpSpPr/>
          <p:nvPr/>
        </p:nvGrpSpPr>
        <p:grpSpPr>
          <a:xfrm>
            <a:off x="5257800" y="1775460"/>
            <a:ext cx="2952115" cy="2442845"/>
            <a:chOff x="2143108" y="820190"/>
            <a:chExt cx="5286412" cy="4500594"/>
          </a:xfrm>
        </p:grpSpPr>
        <p:pic>
          <p:nvPicPr>
            <p:cNvPr id="9220" name="Picture 2" descr="C:\Users\xiaozl\Desktop\bds\2013TBSWBX01001(必修一每个课时的文件结构模板)\教学资源\教师资源\其他多媒体素材\a8fb11ecf1afa91dc85d48cab5cd4552.jpg"/>
            <p:cNvPicPr>
              <a:picLocks noChangeAspect="1"/>
            </p:cNvPicPr>
            <p:nvPr/>
          </p:nvPicPr>
          <p:blipFill>
            <a:blip r:embed="rId3">
              <a:lum bright="-10001" contrast="40000"/>
            </a:blip>
            <a:srcRect t="-49" b="3120"/>
            <a:stretch>
              <a:fillRect/>
            </a:stretch>
          </p:blipFill>
          <p:spPr>
            <a:xfrm>
              <a:off x="2143108" y="820190"/>
              <a:ext cx="5286412" cy="450059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" name="矩形 17"/>
            <p:cNvSpPr/>
            <p:nvPr/>
          </p:nvSpPr>
          <p:spPr>
            <a:xfrm>
              <a:off x="6286405" y="4967638"/>
              <a:ext cx="1071588" cy="214314"/>
            </a:xfrm>
            <a:prstGeom prst="rect">
              <a:avLst/>
            </a:prstGeom>
            <a:solidFill>
              <a:srgbClr val="0808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80000">
                                          <p:val>
                                            <p:fltVal val="90.000000"/>
                                          </p:val>
                                        </p:tav>
                                        <p:tav tm="8000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.000000"/>
                                          </p:val>
                                        </p:tav>
                                        <p:tav tm="50000">
                                          <p:val>
                                            <p:fltVal val="0.95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80000">
                                          <p:val>
                                            <p:fltVal val="90.000000"/>
                                          </p:val>
                                        </p:tav>
                                        <p:tav tm="8000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.000000"/>
                                          </p:val>
                                        </p:tav>
                                        <p:tav tm="50000">
                                          <p:val>
                                            <p:fltVal val="0.95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80000">
                                          <p:val>
                                            <p:fltVal val="90.000000"/>
                                          </p:val>
                                        </p:tav>
                                        <p:tav tm="8000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.000000"/>
                                          </p:val>
                                        </p:tav>
                                        <p:tav tm="50000">
                                          <p:val>
                                            <p:fltVal val="0.95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80000">
                                          <p:val>
                                            <p:fltVal val="90.000000"/>
                                          </p:val>
                                        </p:tav>
                                        <p:tav tm="8000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.000000"/>
                                          </p:val>
                                        </p:tav>
                                        <p:tav tm="50000">
                                          <p:val>
                                            <p:fltVal val="0.95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80000">
                                          <p:val>
                                            <p:fltVal val="90.000000"/>
                                          </p:val>
                                        </p:tav>
                                        <p:tav tm="8000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.000000"/>
                                          </p:val>
                                        </p:tav>
                                        <p:tav tm="50000">
                                          <p:val>
                                            <p:fltVal val="0.95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830580"/>
            <a:ext cx="467741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光学显微镜下的毛霉菌丝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" cstate="print"/>
          <a:srcRect l="9645" t="20703" r="64825" b="33887"/>
          <a:stretch>
            <a:fillRect/>
          </a:stretch>
        </p:blipFill>
        <p:spPr bwMode="auto">
          <a:xfrm rot="7472655">
            <a:off x="835025" y="1673860"/>
            <a:ext cx="4315460" cy="43154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9" name="TextBox 17"/>
          <p:cNvSpPr txBox="1"/>
          <p:nvPr/>
        </p:nvSpPr>
        <p:spPr>
          <a:xfrm>
            <a:off x="6357938" y="2768600"/>
            <a:ext cx="20002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孢子囊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200" name="TextBox 18"/>
          <p:cNvSpPr txBox="1"/>
          <p:nvPr/>
        </p:nvSpPr>
        <p:spPr>
          <a:xfrm>
            <a:off x="6357938" y="3697288"/>
            <a:ext cx="214312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直立菌丝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201" name="TextBox 19"/>
          <p:cNvSpPr txBox="1"/>
          <p:nvPr/>
        </p:nvSpPr>
        <p:spPr>
          <a:xfrm>
            <a:off x="6357938" y="4625975"/>
            <a:ext cx="214312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假根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3833495" y="3061335"/>
            <a:ext cx="2461895" cy="68580"/>
          </a:xfrm>
          <a:prstGeom prst="line">
            <a:avLst/>
          </a:prstGeom>
          <a:ln w="44450">
            <a:solidFill>
              <a:srgbClr val="080808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3535045" y="3990340"/>
            <a:ext cx="2762250" cy="26670"/>
          </a:xfrm>
          <a:prstGeom prst="line">
            <a:avLst/>
          </a:prstGeom>
          <a:ln w="44450">
            <a:solidFill>
              <a:srgbClr val="080808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833495" y="4848860"/>
            <a:ext cx="2425700" cy="69850"/>
          </a:xfrm>
          <a:prstGeom prst="line">
            <a:avLst/>
          </a:prstGeom>
          <a:ln w="44450">
            <a:solidFill>
              <a:srgbClr val="080808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 cstate="print">
            <a:lum bright="-15000" contrast="20000"/>
          </a:blip>
          <a:srcRect l="13036" t="33418" r="18118" b="21566"/>
          <a:stretch>
            <a:fillRect/>
          </a:stretch>
        </p:blipFill>
        <p:spPr bwMode="auto">
          <a:xfrm>
            <a:off x="5493385" y="566420"/>
            <a:ext cx="3480435" cy="2275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4"/>
          <p:cNvSpPr txBox="1"/>
          <p:nvPr/>
        </p:nvSpPr>
        <p:spPr>
          <a:xfrm>
            <a:off x="504825" y="83058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一、腐乳的制作原理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8" name="对象 7"/>
          <p:cNvGraphicFramePr>
            <a:graphicFrameLocks noGrp="1"/>
          </p:cNvGraphicFramePr>
          <p:nvPr/>
        </p:nvGraphicFramePr>
        <p:xfrm>
          <a:off x="628650" y="1961515"/>
          <a:ext cx="7495540" cy="3907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2" imgW="5309235" imgH="2556510" progId="Word.Document.8">
                  <p:embed/>
                </p:oleObj>
              </mc:Choice>
              <mc:Fallback>
                <p:oleObj name="" r:id="rId2" imgW="5309235" imgH="2556510" progId="Word.Document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28650" y="1961515"/>
                        <a:ext cx="7495540" cy="390779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2382997" y="2381885"/>
            <a:ext cx="23926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indent="622300" algn="ctr">
              <a:lnSpc>
                <a:spcPct val="12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小分子的肽　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280218" y="2381885"/>
            <a:ext cx="19481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indent="622300" algn="ctr">
              <a:lnSpc>
                <a:spcPct val="12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氨基酸　 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513331" y="3198495"/>
            <a:ext cx="16941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indent="622300" algn="ctr">
              <a:lnSpc>
                <a:spcPct val="12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甘油　 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207511" y="3136265"/>
            <a:ext cx="19481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indent="622300" algn="ctr">
              <a:lnSpc>
                <a:spcPct val="12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脂肪酸　 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350"/>
              <a:t>wan'gua</a:t>
            </a:r>
            <a:endParaRPr lang="en-US" altLang="zh-CN" sz="1350"/>
          </a:p>
        </p:txBody>
      </p:sp>
      <p:sp>
        <p:nvSpPr>
          <p:cNvPr id="4" name="TextBox 4"/>
          <p:cNvSpPr txBox="1"/>
          <p:nvPr/>
        </p:nvSpPr>
        <p:spPr>
          <a:xfrm>
            <a:off x="269240" y="83058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二、设备及用品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04825" y="1825625"/>
            <a:ext cx="449643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瓦罐（可大可小）或有盖玻璃瓶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4759325" y="1825625"/>
            <a:ext cx="199961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保温容器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6513195" y="1825625"/>
            <a:ext cx="166560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小刀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Box 4"/>
          <p:cNvSpPr txBox="1"/>
          <p:nvPr/>
        </p:nvSpPr>
        <p:spPr>
          <a:xfrm>
            <a:off x="504825" y="2479040"/>
            <a:ext cx="166560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4.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摇床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1852930" y="2479040"/>
            <a:ext cx="2650490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5.250ml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三角瓶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3872230" y="2479040"/>
            <a:ext cx="314896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6.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超净台及接种设备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Box 4"/>
          <p:cNvSpPr txBox="1"/>
          <p:nvPr/>
        </p:nvSpPr>
        <p:spPr>
          <a:xfrm>
            <a:off x="6513195" y="2479040"/>
            <a:ext cx="213550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7.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灭菌锅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TextBox 4"/>
          <p:cNvSpPr txBox="1"/>
          <p:nvPr/>
        </p:nvSpPr>
        <p:spPr>
          <a:xfrm>
            <a:off x="332105" y="3209290"/>
            <a:ext cx="268097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三、材料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TextBox 4"/>
          <p:cNvSpPr txBox="1"/>
          <p:nvPr/>
        </p:nvSpPr>
        <p:spPr>
          <a:xfrm>
            <a:off x="504825" y="4170045"/>
            <a:ext cx="761809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毛霉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的斜面培养基和液体培养基。（阅读书本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P51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）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TextBox 4"/>
          <p:cNvSpPr txBox="1"/>
          <p:nvPr/>
        </p:nvSpPr>
        <p:spPr>
          <a:xfrm>
            <a:off x="504825" y="4803140"/>
            <a:ext cx="199961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北方豆腐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504825" y="5356225"/>
            <a:ext cx="4958080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红曲霉调料（红曲霉米粉）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830580"/>
            <a:ext cx="452437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四、腐乳的制作技术流程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04825" y="2080895"/>
            <a:ext cx="2160588" cy="1454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让豆腐上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长出毛霉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3208655" y="2040255"/>
            <a:ext cx="1260475" cy="1454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加盐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腌制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5040630" y="2040255"/>
            <a:ext cx="1619250" cy="1454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加卤汤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装瓶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7254875" y="2040255"/>
            <a:ext cx="1260475" cy="1454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密封腌制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2779713" y="2343785"/>
            <a:ext cx="428625" cy="928688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4" name="右箭头 13"/>
          <p:cNvSpPr/>
          <p:nvPr/>
        </p:nvSpPr>
        <p:spPr>
          <a:xfrm>
            <a:off x="4600258" y="2343785"/>
            <a:ext cx="428625" cy="928688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5" name="右箭头 14"/>
          <p:cNvSpPr/>
          <p:nvPr/>
        </p:nvSpPr>
        <p:spPr>
          <a:xfrm>
            <a:off x="6742748" y="2343150"/>
            <a:ext cx="428625" cy="928688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6" name="左大括号 15"/>
          <p:cNvSpPr/>
          <p:nvPr/>
        </p:nvSpPr>
        <p:spPr>
          <a:xfrm rot="16200000">
            <a:off x="2359184" y="2072164"/>
            <a:ext cx="360363" cy="3857625"/>
          </a:xfrm>
          <a:prstGeom prst="leftBrace">
            <a:avLst>
              <a:gd name="adj1" fmla="val 64333"/>
              <a:gd name="adj2" fmla="val 50000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7" name="左大括号 16"/>
          <p:cNvSpPr/>
          <p:nvPr/>
        </p:nvSpPr>
        <p:spPr>
          <a:xfrm rot="16200000">
            <a:off x="6575425" y="2287270"/>
            <a:ext cx="358775" cy="3429000"/>
          </a:xfrm>
          <a:prstGeom prst="leftBrace">
            <a:avLst>
              <a:gd name="adj1" fmla="val 64333"/>
              <a:gd name="adj2" fmla="val 50000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644333" y="4378325"/>
            <a:ext cx="19288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前期发酵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5697538" y="4378325"/>
            <a:ext cx="214312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后期发酵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TextBox 16"/>
          <p:cNvSpPr txBox="1"/>
          <p:nvPr/>
        </p:nvSpPr>
        <p:spPr>
          <a:xfrm>
            <a:off x="1403350" y="5184458"/>
            <a:ext cx="22733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生长毛霉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17"/>
          <p:cNvSpPr txBox="1"/>
          <p:nvPr/>
        </p:nvSpPr>
        <p:spPr>
          <a:xfrm>
            <a:off x="4767263" y="5184458"/>
            <a:ext cx="39751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胞外酶分解有机物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830580"/>
            <a:ext cx="455168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五、腐乳的具体制作过程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04825" y="1691005"/>
            <a:ext cx="782574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1.将豆腐切成5cm×2cm×0.5cm的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小块，放在保湿玻璃瓶或瓦罐中，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各块之间要有一定的距离（约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2cm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）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。将摇床上的毛霉菌液用喷雾器喷（或用毛笔刷）到豆腐块上（尽量做到每面都有菌），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5～28℃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下培养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2~3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天。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0482" name="Picture 2"/>
          <p:cNvPicPr>
            <a:picLocks noChangeAspect="1"/>
          </p:cNvPicPr>
          <p:nvPr>
            <p:ph idx="1"/>
          </p:nvPr>
        </p:nvPicPr>
        <p:blipFill>
          <a:blip r:embed="rId1">
            <a:lum bright="10001" contrast="20000"/>
          </a:blip>
          <a:srcRect b="6248"/>
          <a:stretch>
            <a:fillRect/>
          </a:stretch>
        </p:blipFill>
        <p:spPr>
          <a:xfrm>
            <a:off x="715645" y="3843020"/>
            <a:ext cx="2065020" cy="17551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" name="Picture 2"/>
          <p:cNvPicPr>
            <a:picLocks noChangeAspect="1"/>
          </p:cNvPicPr>
          <p:nvPr/>
        </p:nvPicPr>
        <p:blipFill>
          <a:blip r:embed="rId2">
            <a:lum bright="29999" contrast="29999"/>
          </a:blip>
          <a:srcRect l="15301" t="6966" r="13141" b="18970"/>
          <a:stretch>
            <a:fillRect/>
          </a:stretch>
        </p:blipFill>
        <p:spPr>
          <a:xfrm>
            <a:off x="3324860" y="3843020"/>
            <a:ext cx="2262505" cy="17551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右箭头 12"/>
          <p:cNvSpPr/>
          <p:nvPr/>
        </p:nvSpPr>
        <p:spPr>
          <a:xfrm>
            <a:off x="2895918" y="4183380"/>
            <a:ext cx="428625" cy="928688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         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5641023" y="4183380"/>
            <a:ext cx="428625" cy="928688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     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pic>
        <p:nvPicPr>
          <p:cNvPr id="25601" name="Picture 3"/>
          <p:cNvPicPr>
            <a:picLocks noChangeAspect="1"/>
          </p:cNvPicPr>
          <p:nvPr/>
        </p:nvPicPr>
        <p:blipFill>
          <a:blip r:embed="rId3">
            <a:lum bright="20001" contrast="20000"/>
          </a:blip>
          <a:srcRect l="123" t="8152" r="16745" b="-3340"/>
          <a:stretch>
            <a:fillRect/>
          </a:stretch>
        </p:blipFill>
        <p:spPr>
          <a:xfrm>
            <a:off x="6069965" y="3843020"/>
            <a:ext cx="2578735" cy="19723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bldLvl="0" animBg="1"/>
      <p:bldP spid="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830580"/>
            <a:ext cx="455168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五、腐乳的具体制作过程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04825" y="1691005"/>
            <a:ext cx="7825740" cy="42462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腌胚。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将长出菌丝的腐乳胚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25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块紧密分层排列在一起，取食盐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100g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，分层加在腐乳胚上，上面铺多点，下面铺少些。加盖腌制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3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天后加入食盐水至胚面，再腌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5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天，使腌胚的含盐量达到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16%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左右。腌制后将盐水倒掉。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思考：食盐的作用是什么？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一是调味，只有一定咸度才能刺激人的味觉；二是防腐，防止腐败菌种的污染；三是是豆腐块的含水量下降，以保持良好的形态；四是抑制蛋白酶继续起作用，稳定其鲜味和香味。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7649" name="Picture 2"/>
          <p:cNvPicPr>
            <a:picLocks noChangeAspect="1"/>
          </p:cNvPicPr>
          <p:nvPr/>
        </p:nvPicPr>
        <p:blipFill>
          <a:blip r:embed="rId1">
            <a:lum bright="10001" contrast="29999"/>
          </a:blip>
          <a:srcRect l="6944" t="4457" r="7726" b="6401"/>
          <a:stretch>
            <a:fillRect/>
          </a:stretch>
        </p:blipFill>
        <p:spPr>
          <a:xfrm>
            <a:off x="1849120" y="1866900"/>
            <a:ext cx="5264150" cy="36718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350"/>
              <a:t>根据口味和经验加入香辛料，熬制卤汤，可加入一定量的酒，含量12%左右。</a:t>
            </a:r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830580"/>
            <a:ext cx="455168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五、腐乳的具体制作过程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04825" y="1691005"/>
            <a:ext cx="7825740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后发酵。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将红曲粉调料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10g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、黄酒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12ml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，白糖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5g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和适量水调成糊状，加到已腌制的豆腐胚上，使得每块豆腐的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6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面全部染上糊状物，然后放入玻璃罐中。加盖后在室温下放置一个月后即可食用。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8915" name="内容占位符 38914" descr="IMG_0069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28700" y="3248660"/>
            <a:ext cx="3168650" cy="2376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"/>
          <p:cNvSpPr txBox="1"/>
          <p:nvPr/>
        </p:nvSpPr>
        <p:spPr>
          <a:xfrm>
            <a:off x="4711700" y="3557905"/>
            <a:ext cx="3312160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可</a:t>
            </a:r>
            <a:r>
              <a:rPr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根据口味和经验加入香辛料，</a:t>
            </a:r>
            <a:r>
              <a:rPr 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装罐后</a:t>
            </a:r>
            <a:r>
              <a:rPr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可加入一定量的</a:t>
            </a:r>
            <a:r>
              <a:rPr 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白</a:t>
            </a:r>
            <a:r>
              <a:rPr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酒</a:t>
            </a:r>
            <a:r>
              <a:rPr 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防腐</a:t>
            </a:r>
            <a:endParaRPr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685800"/>
            <a:ext cx="455168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六、思考与讨论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04825" y="1337945"/>
            <a:ext cx="7825740" cy="56311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制作过程中哪些因素影响腐乳的品质？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⑴菌种和杂菌    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⑵温度</a:t>
            </a:r>
            <a:endParaRPr lang="zh-CN" altLang="en-US" sz="2000" b="1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⑶发酵时间      ⑷调味品</a:t>
            </a:r>
            <a:endParaRPr lang="zh-CN" altLang="en-US" sz="2000" b="1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endParaRPr lang="en-US" altLang="zh-CN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市售腐乳有时口感不好，豆腐较硬，你认为是什么原因造成的？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⑴豆腐块的含水量不当，它影响毛霉菌丝的深入程度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⑵发酵时间短，蛋白质未被安全水解，加盐后豆腐脱水，蛋白质变性，于是变硬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⑶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菌种不纯、菌种变异、菌种老化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⑷调味品加入量不足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endParaRPr lang="en-US" altLang="zh-CN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32185" y="1178718"/>
            <a:ext cx="8460581" cy="4471989"/>
            <a:chOff x="442913" y="428624"/>
            <a:chExt cx="11280774" cy="5962652"/>
          </a:xfrm>
        </p:grpSpPr>
        <p:sp>
          <p:nvSpPr>
            <p:cNvPr id="9" name="矩形: 圆角 8"/>
            <p:cNvSpPr/>
            <p:nvPr/>
          </p:nvSpPr>
          <p:spPr>
            <a:xfrm>
              <a:off x="442913" y="5232043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10499725" y="428624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/>
          </p:nvSpPr>
          <p:spPr>
            <a:xfrm>
              <a:off x="673100" y="622300"/>
              <a:ext cx="10858500" cy="5575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1" name="TextBox 4"/>
          <p:cNvSpPr txBox="1"/>
          <p:nvPr/>
        </p:nvSpPr>
        <p:spPr>
          <a:xfrm>
            <a:off x="2842965" y="3132852"/>
            <a:ext cx="3600986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zh-CN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细圆简体" panose="02010601030101010101" pitchFamily="2" charset="-122"/>
                <a:ea typeface="方正细圆简体" panose="02010601030101010101" pitchFamily="2" charset="-122"/>
              </a:rPr>
              <a:t>谢谢！</a:t>
            </a:r>
            <a:endParaRPr lang="zh-CN" alt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方正细圆简体" panose="02010601030101010101" pitchFamily="2" charset="-122"/>
              <a:ea typeface="方正细圆简体" panose="02010601030101010101" pitchFamily="2" charset="-122"/>
            </a:endParaRPr>
          </a:p>
        </p:txBody>
      </p:sp>
      <p:sp>
        <p:nvSpPr>
          <p:cNvPr id="35" name="矩形: 圆顶角 34"/>
          <p:cNvSpPr/>
          <p:nvPr/>
        </p:nvSpPr>
        <p:spPr>
          <a:xfrm rot="10800000">
            <a:off x="3636281" y="1159268"/>
            <a:ext cx="1878695" cy="462364"/>
          </a:xfrm>
          <a:prstGeom prst="round2SameRect">
            <a:avLst>
              <a:gd name="adj1" fmla="val 21302"/>
              <a:gd name="adj2" fmla="val 0"/>
            </a:avLst>
          </a:prstGeom>
          <a:solidFill>
            <a:srgbClr val="7AB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" name="组合 2"/>
          <p:cNvGrpSpPr/>
          <p:nvPr/>
        </p:nvGrpSpPr>
        <p:grpSpPr>
          <a:xfrm>
            <a:off x="3636281" y="5206594"/>
            <a:ext cx="1878695" cy="586988"/>
            <a:chOff x="4848375" y="5799125"/>
            <a:chExt cx="2504926" cy="782650"/>
          </a:xfrm>
        </p:grpSpPr>
        <p:sp>
          <p:nvSpPr>
            <p:cNvPr id="36" name="矩形 35"/>
            <p:cNvSpPr/>
            <p:nvPr/>
          </p:nvSpPr>
          <p:spPr>
            <a:xfrm>
              <a:off x="4848375" y="6197600"/>
              <a:ext cx="2504926" cy="384175"/>
            </a:xfrm>
            <a:prstGeom prst="rect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5759985" y="5799125"/>
              <a:ext cx="690563" cy="399124"/>
            </a:xfrm>
            <a:prstGeom prst="triangle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773136" y="2550208"/>
            <a:ext cx="5567649" cy="1723517"/>
            <a:chOff x="2400588" y="1534224"/>
            <a:chExt cx="7423532" cy="2298022"/>
          </a:xfrm>
        </p:grpSpPr>
        <p:grpSp>
          <p:nvGrpSpPr>
            <p:cNvPr id="53" name="组合 52"/>
            <p:cNvGrpSpPr/>
            <p:nvPr/>
          </p:nvGrpSpPr>
          <p:grpSpPr>
            <a:xfrm>
              <a:off x="2400588" y="1534224"/>
              <a:ext cx="1795213" cy="2238682"/>
              <a:chOff x="-1707351" y="3178155"/>
              <a:chExt cx="1338966" cy="1669729"/>
            </a:xfrm>
          </p:grpSpPr>
          <p:pic>
            <p:nvPicPr>
              <p:cNvPr id="51" name="图片 5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360720">
                <a:off x="-1839893" y="3778712"/>
                <a:ext cx="1201714" cy="936630"/>
              </a:xfrm>
              <a:prstGeom prst="rect">
                <a:avLst/>
              </a:prstGeom>
            </p:spPr>
          </p:pic>
          <p:grpSp>
            <p:nvGrpSpPr>
              <p:cNvPr id="52" name="组合 51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50" name="图片 4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3868440" flipH="1">
                  <a:off x="-1520622" y="3478369"/>
                  <a:ext cx="1392582" cy="911893"/>
                </a:xfrm>
                <a:prstGeom prst="rect">
                  <a:avLst/>
                </a:prstGeom>
              </p:spPr>
            </p:pic>
            <p:pic>
              <p:nvPicPr>
                <p:cNvPr id="49" name="图片 4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8985227">
                  <a:off x="-1614016" y="3178155"/>
                  <a:ext cx="863140" cy="151232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4" name="组合 53"/>
            <p:cNvGrpSpPr/>
            <p:nvPr/>
          </p:nvGrpSpPr>
          <p:grpSpPr>
            <a:xfrm flipH="1">
              <a:off x="8028907" y="1593564"/>
              <a:ext cx="1795213" cy="2238682"/>
              <a:chOff x="-1707351" y="3178155"/>
              <a:chExt cx="1338966" cy="1669729"/>
            </a:xfrm>
          </p:grpSpPr>
          <p:pic>
            <p:nvPicPr>
              <p:cNvPr id="55" name="图片 5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360720">
                <a:off x="-1839893" y="3778712"/>
                <a:ext cx="1201714" cy="936630"/>
              </a:xfrm>
              <a:prstGeom prst="rect">
                <a:avLst/>
              </a:prstGeom>
            </p:spPr>
          </p:pic>
          <p:grpSp>
            <p:nvGrpSpPr>
              <p:cNvPr id="56" name="组合 55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57" name="图片 5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3868440" flipH="1">
                  <a:off x="-1520622" y="3478369"/>
                  <a:ext cx="1392582" cy="911893"/>
                </a:xfrm>
                <a:prstGeom prst="rect">
                  <a:avLst/>
                </a:prstGeom>
              </p:spPr>
            </p:pic>
            <p:pic>
              <p:nvPicPr>
                <p:cNvPr id="58" name="图片 57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8985227">
                  <a:off x="-1614016" y="3178155"/>
                  <a:ext cx="863140" cy="151232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7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6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65" tmFilter="0, 0; 0.125,0.2665; 0.25,0.4; 0.375,0.465; 0.5,0.5;  0.625,0.535; 0.75,0.6; 0.875,0.7335; 1,1">
                                          <p:stCondLst>
                                            <p:cond delay="46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32" tmFilter="0, 0; 0.125,0.2665; 0.25,0.4; 0.375,0.465; 0.5,0.5;  0.625,0.535; 0.75,0.6; 0.875,0.7335; 1,1">
                                          <p:stCondLst>
                                            <p:cond delay="92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5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8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16" decel="50000">
                                          <p:stCondLst>
                                            <p:cond delay="47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91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16" decel="50000">
                                          <p:stCondLst>
                                            <p:cond delay="93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11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16" decel="50000">
                                          <p:stCondLst>
                                            <p:cond delay="11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2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16" decel="50000">
                                          <p:stCondLst>
                                            <p:cond delay="12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5" grpId="0" bldLvl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1587</Words>
  <Application>WPS 演示</Application>
  <PresentationFormat>宽屏</PresentationFormat>
  <Paragraphs>159</Paragraphs>
  <Slides>17</Slides>
  <Notes>29</Notes>
  <HiddenSlides>0</HiddenSlides>
  <MMClips>1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Arial</vt:lpstr>
      <vt:lpstr>宋体</vt:lpstr>
      <vt:lpstr>Wingdings</vt:lpstr>
      <vt:lpstr>黑体</vt:lpstr>
      <vt:lpstr>Times New Roman</vt:lpstr>
      <vt:lpstr>楷体</vt:lpstr>
      <vt:lpstr>方正细圆简体</vt:lpstr>
      <vt:lpstr>等线</vt:lpstr>
      <vt:lpstr>微软雅黑</vt:lpstr>
      <vt:lpstr>Arial Unicode MS</vt:lpstr>
      <vt:lpstr>等线 Light</vt:lpstr>
      <vt:lpstr>Office 主题​​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小清新毕业答辩</dc:title>
  <dc:creator>zjc</dc:creator>
  <cp:lastModifiedBy>12196</cp:lastModifiedBy>
  <cp:revision>472</cp:revision>
  <dcterms:created xsi:type="dcterms:W3CDTF">2018-01-07T13:00:00Z</dcterms:created>
  <dcterms:modified xsi:type="dcterms:W3CDTF">2018-08-28T13:37:32Z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