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72" r:id="rId14"/>
    <p:sldId id="266" r:id="rId15"/>
    <p:sldId id="265" r:id="rId16"/>
    <p:sldId id="267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E29BF-0D9D-49C0-940B-0F59D8E9842A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6D0BD-B962-49FF-BBED-78F732C52B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28860" y="2643182"/>
            <a:ext cx="4643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latin typeface="华文楷体" pitchFamily="2" charset="-122"/>
                <a:ea typeface="华文楷体" pitchFamily="2" charset="-122"/>
              </a:rPr>
              <a:t>2.3  </a:t>
            </a:r>
            <a:r>
              <a:rPr lang="zh-CN" altLang="en-US" sz="4400" b="1" dirty="0" smtClean="0">
                <a:latin typeface="华文楷体" pitchFamily="2" charset="-122"/>
                <a:ea typeface="华文楷体" pitchFamily="2" charset="-122"/>
              </a:rPr>
              <a:t>高等动物的内分泌与体液调节</a:t>
            </a:r>
            <a:endParaRPr lang="zh-CN" altLang="en-US" sz="4400" b="1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t0181147dece4a1a6b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56548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起跑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785793"/>
            <a:ext cx="5143536" cy="3363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290" y="464344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这个过程通过哪些生命活动调节实现的？</a:t>
            </a:r>
            <a:endParaRPr lang="zh-CN" altLang="en-US" sz="28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174" y="5286388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神经调节、体液调节</a:t>
            </a:r>
            <a:endParaRPr lang="zh-CN" altLang="en-US" sz="24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7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8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19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913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20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9720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21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22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4188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23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975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142976" y="2079638"/>
            <a:ext cx="83534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主要的内分泌腺</a:t>
            </a: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：垂体、甲状腺、肾上腺、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性腺、                胰岛</a:t>
            </a: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、胸腺、甲状旁腺等</a:t>
            </a:r>
          </a:p>
        </p:txBody>
      </p:sp>
      <p:sp>
        <p:nvSpPr>
          <p:cNvPr id="12" name="AutoShape 4"/>
          <p:cNvSpPr>
            <a:spLocks/>
          </p:cNvSpPr>
          <p:nvPr/>
        </p:nvSpPr>
        <p:spPr bwMode="auto">
          <a:xfrm>
            <a:off x="1000100" y="2366976"/>
            <a:ext cx="215900" cy="2808287"/>
          </a:xfrm>
          <a:prstGeom prst="leftBrace">
            <a:avLst>
              <a:gd name="adj1" fmla="val 108334"/>
              <a:gd name="adj2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71538" y="1214422"/>
            <a:ext cx="464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华文楷体" pitchFamily="2" charset="-122"/>
                <a:ea typeface="华文楷体" pitchFamily="2" charset="-122"/>
              </a:rPr>
              <a:t>内分泌系统的组成：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142976" y="3533788"/>
            <a:ext cx="84963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散在的内分泌细胞</a:t>
            </a: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：如胃、肠中、肾中的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内分</a:t>
            </a:r>
            <a:endParaRPr lang="en-US" altLang="zh-CN" sz="28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                                    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泌</a:t>
            </a: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细胞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142976" y="4767276"/>
            <a:ext cx="849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兼有内分泌作用的细胞</a:t>
            </a: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：下丘脑的神经细胞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7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8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19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913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20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9720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21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22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4188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23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975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人体主要的内分泌腺2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-20000" contrast="-40000"/>
          </a:blip>
          <a:stretch>
            <a:fillRect/>
          </a:stretch>
        </p:blipFill>
        <p:spPr>
          <a:xfrm>
            <a:off x="1500166" y="500042"/>
            <a:ext cx="6072230" cy="6047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843497"/>
            <a:ext cx="4572032" cy="275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58674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内分泌腺与外分泌腺图示</a:t>
            </a:r>
          </a:p>
        </p:txBody>
      </p: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3286116" y="2000240"/>
            <a:ext cx="2357454" cy="1545732"/>
            <a:chOff x="1927" y="2931"/>
            <a:chExt cx="1860" cy="1250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927" y="2931"/>
              <a:ext cx="635" cy="862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472" y="3475"/>
              <a:ext cx="43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华文楷体" pitchFamily="2" charset="-122"/>
                  <a:ea typeface="华文楷体" pitchFamily="2" charset="-122"/>
                </a:rPr>
                <a:t>导管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2971" y="3475"/>
              <a:ext cx="43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华文楷体" pitchFamily="2" charset="-122"/>
                  <a:ea typeface="华文楷体" pitchFamily="2" charset="-122"/>
                </a:rPr>
                <a:t>血管</a:t>
              </a: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>
              <a:off x="3243" y="3113"/>
              <a:ext cx="544" cy="7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357157" y="3571876"/>
          <a:ext cx="8501122" cy="3200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7"/>
                <a:gridCol w="3357586"/>
                <a:gridCol w="3214709"/>
              </a:tblGrid>
              <a:tr h="52864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外分泌腺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内分泌腺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86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结构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15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分泌物去处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5721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分泌物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举例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428992" y="4143380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有导管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43174" y="557214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汗液、皮脂、消化液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28860" y="4714884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由导管流出，排到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体外或消化管</a:t>
            </a:r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7422" y="6078700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胃腺、肝脏等消化腺以及汗腺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5140" y="4143380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无导管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15140" y="5572140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激素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5008" y="4714884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直接进入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血液</a:t>
            </a:r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，通过血液运输到达全身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15008" y="6243600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垂体、甲状腺、胰腺等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4143380"/>
            <a:ext cx="6786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激素等化学物质通过体液的传送而发挥调节作用，这种调节方式称为</a:t>
            </a:r>
            <a:r>
              <a:rPr lang="zh-CN" altLang="en-US" sz="2800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体液调节</a:t>
            </a:r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。</a:t>
            </a:r>
            <a:endParaRPr lang="zh-CN" altLang="en-US" sz="28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571612"/>
            <a:ext cx="70723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人的内分泌系统中的腺体或细胞在一定的刺激（神经的或体液的刺激）作用下分泌某种特异性物质到体液中，通过体液的传送作用于特定的器官，调节它们的活动。这些物质叫</a:t>
            </a:r>
            <a:r>
              <a:rPr lang="zh-CN" altLang="en-US" sz="2800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激素</a:t>
            </a:r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。</a:t>
            </a:r>
            <a:endParaRPr lang="zh-CN" altLang="en-US" sz="2800" dirty="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7" name="图片 17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18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19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913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20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97200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21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22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41888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23" descr="t0181147dece4a1a6b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97575"/>
            <a:ext cx="857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t0181147dece4a1a6b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56548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71604" y="500042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体液调节和神经调节的关系：</a:t>
            </a:r>
            <a:endParaRPr lang="zh-CN" altLang="en-US" sz="3200" b="1" dirty="0"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8" name="Group 134"/>
          <p:cNvGraphicFramePr>
            <a:graphicFrameLocks noGrp="1"/>
          </p:cNvGraphicFramePr>
          <p:nvPr/>
        </p:nvGraphicFramePr>
        <p:xfrm>
          <a:off x="685800" y="1600200"/>
          <a:ext cx="7580313" cy="4456938"/>
        </p:xfrm>
        <a:graphic>
          <a:graphicData uri="http://schemas.openxmlformats.org/drawingml/2006/table">
            <a:tbl>
              <a:tblPr/>
              <a:tblGrid>
                <a:gridCol w="1784350"/>
                <a:gridCol w="2566988"/>
                <a:gridCol w="3228975"/>
              </a:tblGrid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神经调节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体液调节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作用途径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反应速度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作用范围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作用时间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联系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971800" y="2185988"/>
            <a:ext cx="15827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反射弧</a:t>
            </a:r>
          </a:p>
        </p:txBody>
      </p: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2947988" y="2789238"/>
            <a:ext cx="205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华文楷体" pitchFamily="2" charset="-122"/>
                <a:ea typeface="华文楷体" pitchFamily="2" charset="-122"/>
              </a:rPr>
              <a:t>快而准确</a:t>
            </a: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2924175" y="3351213"/>
            <a:ext cx="205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比较局限</a:t>
            </a:r>
          </a:p>
        </p:txBody>
      </p:sp>
      <p:sp>
        <p:nvSpPr>
          <p:cNvPr id="12" name="Rectangle 37"/>
          <p:cNvSpPr>
            <a:spLocks noChangeArrowheads="1"/>
          </p:cNvSpPr>
          <p:nvPr/>
        </p:nvSpPr>
        <p:spPr bwMode="auto">
          <a:xfrm>
            <a:off x="2971800" y="3941763"/>
            <a:ext cx="1133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华文楷体" pitchFamily="2" charset="-122"/>
                <a:ea typeface="华文楷体" pitchFamily="2" charset="-122"/>
              </a:rPr>
              <a:t>短暂</a:t>
            </a:r>
          </a:p>
        </p:txBody>
      </p:sp>
      <p:sp>
        <p:nvSpPr>
          <p:cNvPr id="13" name="Rectangle 38"/>
          <p:cNvSpPr>
            <a:spLocks noChangeArrowheads="1"/>
          </p:cNvSpPr>
          <p:nvPr/>
        </p:nvSpPr>
        <p:spPr bwMode="auto">
          <a:xfrm>
            <a:off x="5719763" y="2165350"/>
            <a:ext cx="205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体液运输</a:t>
            </a:r>
          </a:p>
        </p:txBody>
      </p:sp>
      <p:sp>
        <p:nvSpPr>
          <p:cNvPr id="14" name="Rectangle 39"/>
          <p:cNvSpPr>
            <a:spLocks noChangeArrowheads="1"/>
          </p:cNvSpPr>
          <p:nvPr/>
        </p:nvSpPr>
        <p:spPr bwMode="auto">
          <a:xfrm>
            <a:off x="5791200" y="2803525"/>
            <a:ext cx="1133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缓慢</a:t>
            </a:r>
          </a:p>
        </p:txBody>
      </p:sp>
      <p:sp>
        <p:nvSpPr>
          <p:cNvPr id="15" name="Rectangle 40"/>
          <p:cNvSpPr>
            <a:spLocks noChangeArrowheads="1"/>
          </p:cNvSpPr>
          <p:nvPr/>
        </p:nvSpPr>
        <p:spPr bwMode="auto">
          <a:xfrm>
            <a:off x="5762625" y="3365500"/>
            <a:ext cx="205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比较广泛</a:t>
            </a:r>
          </a:p>
        </p:txBody>
      </p:sp>
      <p:sp>
        <p:nvSpPr>
          <p:cNvPr id="16" name="Rectangle 41"/>
          <p:cNvSpPr>
            <a:spLocks noChangeArrowheads="1"/>
          </p:cNvSpPr>
          <p:nvPr/>
        </p:nvSpPr>
        <p:spPr bwMode="auto">
          <a:xfrm>
            <a:off x="5772150" y="3941763"/>
            <a:ext cx="1595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比较长</a:t>
            </a:r>
          </a:p>
        </p:txBody>
      </p:sp>
      <p:sp>
        <p:nvSpPr>
          <p:cNvPr id="17" name="Rectangle 42"/>
          <p:cNvSpPr>
            <a:spLocks noChangeArrowheads="1"/>
          </p:cNvSpPr>
          <p:nvPr/>
        </p:nvSpPr>
        <p:spPr bwMode="auto">
          <a:xfrm>
            <a:off x="2514600" y="4572000"/>
            <a:ext cx="5867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两者共同协调、相辅相成，神经调节占主导地位，体液调节又受神经系统的调节。</a:t>
            </a:r>
            <a:endParaRPr lang="zh-CN" altLang="en-US" sz="2800" b="1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下丘脑和垂体2.jpg"/>
          <p:cNvPicPr>
            <a:picLocks noChangeAspect="1"/>
          </p:cNvPicPr>
          <p:nvPr/>
        </p:nvPicPr>
        <p:blipFill>
          <a:blip r:embed="rId2"/>
          <a:srcRect l="50781"/>
          <a:stretch>
            <a:fillRect/>
          </a:stretch>
        </p:blipFill>
        <p:spPr>
          <a:xfrm>
            <a:off x="4643438" y="0"/>
            <a:ext cx="4500562" cy="6858000"/>
          </a:xfrm>
          <a:prstGeom prst="rect">
            <a:avLst/>
          </a:prstGeom>
        </p:spPr>
      </p:pic>
      <p:pic>
        <p:nvPicPr>
          <p:cNvPr id="4" name="图片 3" descr="t0181147dece4a1a6b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56548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85720" y="2643182"/>
            <a:ext cx="40719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zh-CN" altLang="en-US" sz="4800" b="1" dirty="0" smtClean="0">
                <a:latin typeface="华文楷体" pitchFamily="2" charset="-122"/>
                <a:ea typeface="华文楷体" pitchFamily="2" charset="-122"/>
              </a:rPr>
              <a:t>下丘脑与垂体对激素的调节      </a:t>
            </a:r>
            <a:endParaRPr lang="zh-CN" altLang="en-US" sz="4800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下丘脑和垂体.jpg"/>
          <p:cNvPicPr>
            <a:picLocks noChangeAspect="1"/>
          </p:cNvPicPr>
          <p:nvPr/>
        </p:nvPicPr>
        <p:blipFill>
          <a:blip r:embed="rId2"/>
          <a:srcRect l="41604" b="23039"/>
          <a:stretch>
            <a:fillRect/>
          </a:stretch>
        </p:blipFill>
        <p:spPr>
          <a:xfrm>
            <a:off x="5156218" y="0"/>
            <a:ext cx="3987782" cy="30003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285728"/>
            <a:ext cx="46434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【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材料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1】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垂体功能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如果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衰退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的话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另外的内分泌腺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如性腺、甲状腺及肾上腺等就会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继发性功能减退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。这是为什么呢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?</a:t>
            </a:r>
          </a:p>
          <a:p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2714620"/>
            <a:ext cx="83582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【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材料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2】1937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英国牛津大学内分泌学家哈里斯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( G </a:t>
            </a:r>
            <a:r>
              <a:rPr lang="en-US" altLang="zh-CN" sz="2400" b="1" dirty="0" err="1" smtClean="0">
                <a:latin typeface="华文楷体" pitchFamily="2" charset="-122"/>
                <a:ea typeface="华文楷体" pitchFamily="2" charset="-122"/>
              </a:rPr>
              <a:t>H.Harris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)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在实验中观察到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如果把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垂体和下丘脑之间的血液联系中断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则可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导致生殖器官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(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性腺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)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的萎缩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。如果把血液联系恢复正常生殖器官的功能也恢复正常。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这说明什么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?</a:t>
            </a:r>
          </a:p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5500702"/>
            <a:ext cx="8286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哈里斯提岀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: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垂体受控于下丘脑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下丘脑产生一种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"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释放激素”的物质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通过血液作用于垂体。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9"/>
          <p:cNvGraphicFramePr>
            <a:graphicFrameLocks noGrp="1"/>
          </p:cNvGraphicFramePr>
          <p:nvPr/>
        </p:nvGraphicFramePr>
        <p:xfrm>
          <a:off x="228600" y="197506"/>
          <a:ext cx="8686800" cy="6303328"/>
        </p:xfrm>
        <a:graphic>
          <a:graphicData uri="http://schemas.openxmlformats.org/drawingml/2006/table">
            <a:tbl>
              <a:tblPr/>
              <a:tblGrid>
                <a:gridCol w="1104900"/>
                <a:gridCol w="3086100"/>
                <a:gridCol w="1179513"/>
                <a:gridCol w="3316287"/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内分泌腺名称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  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分泌激素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靶组织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主要作用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促肾上腺皮质激素释放激素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刺激促肾上腺皮质激素释放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促甲状腺激素释放激素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刺激促甲状腺激素释放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3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促性腺激素释放激素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刺激促卵泡激素、黄体生成素释放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生长激素释放激素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刺激生长激素释放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生长激素释放抑制激素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抑制生长激素释放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催乳素释放抑制激素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抑制催乳素释放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  <a:cs typeface="Times New Roman" panose="02020603050405020304" pitchFamily="18" charset="0"/>
                        </a:rPr>
                        <a:t>黑色细胞刺激素释放抑制激素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抑制黑色细胞刺激素释放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7"/>
          <p:cNvGraphicFramePr>
            <a:graphicFrameLocks noGrp="1"/>
          </p:cNvGraphicFramePr>
          <p:nvPr/>
        </p:nvGraphicFramePr>
        <p:xfrm>
          <a:off x="152400" y="152400"/>
          <a:ext cx="8839200" cy="6547485"/>
        </p:xfrm>
        <a:graphic>
          <a:graphicData uri="http://schemas.openxmlformats.org/drawingml/2006/table">
            <a:tbl>
              <a:tblPr/>
              <a:tblGrid>
                <a:gridCol w="1423988"/>
                <a:gridCol w="2033587"/>
                <a:gridCol w="2333625"/>
                <a:gridCol w="3048000"/>
              </a:tblGrid>
              <a:tr h="768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内分泌腺名称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分泌激素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靶组织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主要作用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促肾上腺皮质激素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肾上腺皮质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促进肾上腺皮质生成和分泌激素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促甲状腺激素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甲状腺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促进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甲状腺激素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的生成和分泌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3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促卵泡激素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曲细精管（男）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卵泡（女）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促进精子的生成（男）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刺激卵泡成熟（女）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黄体生成素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睾丸间隙细胞（男）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卵巢间隙细胞（女）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促进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雄激素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的合成与分泌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促使卵泡成熟，分泌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雌激素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，排卵，黄体形成和分泌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孕激素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生长激素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全部组织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刺激蛋白质合成和组织生长；减少糖的利用，增加糖元生成；促进脂肪分解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催乳素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乳腺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促进乳腺生长和乳汁形成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黑色细胞刺激素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上皮色素细胞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增加黑色素的合成与扩散（皮肤变黑）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6"/>
          <p:cNvGraphicFramePr>
            <a:graphicFrameLocks noGrp="1"/>
          </p:cNvGraphicFramePr>
          <p:nvPr/>
        </p:nvGraphicFramePr>
        <p:xfrm>
          <a:off x="304800" y="1219200"/>
          <a:ext cx="8153400" cy="5246690"/>
        </p:xfrm>
        <a:graphic>
          <a:graphicData uri="http://schemas.openxmlformats.org/drawingml/2006/table">
            <a:tbl>
              <a:tblPr/>
              <a:tblGrid>
                <a:gridCol w="4343400"/>
                <a:gridCol w="3810000"/>
              </a:tblGrid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下丘脑释放的调节激素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itchFamily="2" charset="-122"/>
                          <a:ea typeface="华文楷体" pitchFamily="2" charset="-122"/>
                        </a:rPr>
                        <a:t>腺垂体分泌的激素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214282" y="285728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比较下丘脑和腺垂体分泌激素的种类：</a:t>
            </a: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533400" y="2057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华文楷体" pitchFamily="2" charset="-122"/>
                <a:ea typeface="华文楷体" pitchFamily="2" charset="-122"/>
              </a:rPr>
              <a:t>促肾上腺皮质激素释放激素</a:t>
            </a: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4881563" y="2057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促肾上腺皮质激素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533400" y="2819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促甲状腺素释放激素</a:t>
            </a: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533400" y="3624263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促性腺激素释放激素</a:t>
            </a: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461963" y="4171950"/>
            <a:ext cx="39624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5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生长激素释放激素</a:t>
            </a:r>
          </a:p>
          <a:p>
            <a:pPr>
              <a:spcBef>
                <a:spcPct val="15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生长激素释放抑制激素</a:t>
            </a:r>
          </a:p>
        </p:txBody>
      </p:sp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414338" y="5148263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催乳素释放抑制激素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371475" y="5853113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黑色细胞刺激素释放抑制激素</a:t>
            </a:r>
          </a:p>
        </p:txBody>
      </p:sp>
      <p:sp>
        <p:nvSpPr>
          <p:cNvPr id="13" name="Text Box 36"/>
          <p:cNvSpPr txBox="1">
            <a:spLocks noChangeArrowheads="1"/>
          </p:cNvSpPr>
          <p:nvPr/>
        </p:nvSpPr>
        <p:spPr bwMode="auto">
          <a:xfrm>
            <a:off x="4876800" y="28575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促甲状腺素</a:t>
            </a:r>
          </a:p>
        </p:txBody>
      </p:sp>
      <p:sp>
        <p:nvSpPr>
          <p:cNvPr id="14" name="Text Box 37"/>
          <p:cNvSpPr txBox="1">
            <a:spLocks noChangeArrowheads="1"/>
          </p:cNvSpPr>
          <p:nvPr/>
        </p:nvSpPr>
        <p:spPr bwMode="auto">
          <a:xfrm>
            <a:off x="4867275" y="363855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促卵泡激素、黄体生成素</a:t>
            </a:r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4829175" y="5133975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华文楷体" pitchFamily="2" charset="-122"/>
                <a:ea typeface="华文楷体" pitchFamily="2" charset="-122"/>
              </a:rPr>
              <a:t>催乳素</a:t>
            </a: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4876800" y="4395788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生长激素</a:t>
            </a:r>
          </a:p>
        </p:txBody>
      </p:sp>
      <p:sp>
        <p:nvSpPr>
          <p:cNvPr id="17" name="Text Box 40"/>
          <p:cNvSpPr txBox="1">
            <a:spLocks noChangeArrowheads="1"/>
          </p:cNvSpPr>
          <p:nvPr/>
        </p:nvSpPr>
        <p:spPr bwMode="auto">
          <a:xfrm>
            <a:off x="4791075" y="5862638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华文楷体" pitchFamily="2" charset="-122"/>
                <a:ea typeface="华文楷体" pitchFamily="2" charset="-122"/>
              </a:rPr>
              <a:t>黑色细胞刺激素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下垂体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460" y="1181114"/>
            <a:ext cx="381635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2071670" y="2424110"/>
            <a:ext cx="3384550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572132" y="2000240"/>
            <a:ext cx="2016125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600" b="1" dirty="0" smtClean="0">
                <a:solidFill>
                  <a:srgbClr val="FFFF00"/>
                </a:solidFill>
                <a:latin typeface="Times New Roman" pitchFamily="18" charset="0"/>
                <a:ea typeface="黑体" pitchFamily="49" charset="-122"/>
              </a:rPr>
              <a:t>  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垂 体</a:t>
            </a:r>
            <a:endParaRPr lang="zh-CN" altLang="en-US" sz="36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 rot="5400000">
            <a:off x="6284913" y="893763"/>
            <a:ext cx="339725" cy="263525"/>
          </a:xfrm>
          <a:prstGeom prst="notchedRightArrow">
            <a:avLst>
              <a:gd name="adj1" fmla="val 40972"/>
              <a:gd name="adj2" fmla="val 3897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211638" y="1084251"/>
            <a:ext cx="49323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华文楷体" pitchFamily="2" charset="-122"/>
                <a:ea typeface="华文楷体" pitchFamily="2" charset="-122"/>
              </a:rPr>
              <a:t>促</a:t>
            </a:r>
            <a:r>
              <a:rPr lang="en-US" altLang="zh-CN" sz="2400" b="1" dirty="0">
                <a:latin typeface="华文楷体" pitchFamily="2" charset="-122"/>
                <a:ea typeface="华文楷体" pitchFamily="2" charset="-122"/>
              </a:rPr>
              <a:t>× ×</a:t>
            </a:r>
            <a:r>
              <a:rPr lang="zh-CN" altLang="en-US" sz="4000" b="1" dirty="0">
                <a:latin typeface="华文楷体" pitchFamily="2" charset="-122"/>
                <a:ea typeface="华文楷体" pitchFamily="2" charset="-122"/>
              </a:rPr>
              <a:t>激素释放激素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5400000">
            <a:off x="6311900" y="1724015"/>
            <a:ext cx="288925" cy="263525"/>
          </a:xfrm>
          <a:prstGeom prst="notchedRightArrow">
            <a:avLst>
              <a:gd name="adj1" fmla="val 50000"/>
              <a:gd name="adj2" fmla="val 2740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 rot="5400000">
            <a:off x="6263481" y="2677315"/>
            <a:ext cx="358775" cy="287338"/>
          </a:xfrm>
          <a:prstGeom prst="notchedRightArrow">
            <a:avLst>
              <a:gd name="adj1" fmla="val 50000"/>
              <a:gd name="adj2" fmla="val 3121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410200" y="203200"/>
            <a:ext cx="2362200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dirty="0">
                <a:latin typeface="华文楷体" pitchFamily="2" charset="-122"/>
                <a:ea typeface="华文楷体" pitchFamily="2" charset="-122"/>
              </a:rPr>
              <a:t>下丘脑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286380" y="2727325"/>
            <a:ext cx="2665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latin typeface="华文楷体" pitchFamily="2" charset="-122"/>
                <a:ea typeface="华文楷体" pitchFamily="2" charset="-122"/>
              </a:rPr>
              <a:t>促</a:t>
            </a:r>
            <a:r>
              <a:rPr lang="en-US" altLang="zh-CN" sz="2400" b="1" dirty="0">
                <a:latin typeface="华文楷体" pitchFamily="2" charset="-122"/>
                <a:ea typeface="华文楷体" pitchFamily="2" charset="-122"/>
              </a:rPr>
              <a:t>× ×</a:t>
            </a:r>
            <a:r>
              <a:rPr lang="zh-CN" altLang="en-US" sz="4000" b="1" dirty="0">
                <a:latin typeface="华文楷体" pitchFamily="2" charset="-122"/>
                <a:ea typeface="华文楷体" pitchFamily="2" charset="-122"/>
              </a:rPr>
              <a:t>激素</a:t>
            </a: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 rot="5400000">
            <a:off x="6276975" y="3403602"/>
            <a:ext cx="358775" cy="263525"/>
          </a:xfrm>
          <a:prstGeom prst="notchedRightArrow">
            <a:avLst>
              <a:gd name="adj1" fmla="val 50000"/>
              <a:gd name="adj2" fmla="val 3403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429257" y="3782801"/>
            <a:ext cx="2357454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 smtClean="0">
                <a:latin typeface="华文楷体" pitchFamily="2" charset="-122"/>
                <a:ea typeface="华文楷体" pitchFamily="2" charset="-122"/>
              </a:rPr>
              <a:t> ××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腺体</a:t>
            </a:r>
            <a:endParaRPr lang="zh-CN" altLang="en-US" sz="32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 rot="5400000">
            <a:off x="6275388" y="4403734"/>
            <a:ext cx="358775" cy="263525"/>
          </a:xfrm>
          <a:prstGeom prst="notchedRightArrow">
            <a:avLst>
              <a:gd name="adj1" fmla="val 50000"/>
              <a:gd name="adj2" fmla="val 3403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5507038" y="4584713"/>
            <a:ext cx="2160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华文楷体" pitchFamily="2" charset="-122"/>
                <a:ea typeface="华文楷体" pitchFamily="2" charset="-122"/>
              </a:rPr>
              <a:t>××</a:t>
            </a:r>
            <a:r>
              <a:rPr lang="zh-CN" altLang="en-US" sz="4000" b="1" dirty="0">
                <a:latin typeface="华文楷体" pitchFamily="2" charset="-122"/>
                <a:ea typeface="华文楷体" pitchFamily="2" charset="-122"/>
              </a:rPr>
              <a:t>激素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228600" y="228600"/>
            <a:ext cx="32496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华文楷体" pitchFamily="2" charset="-122"/>
                <a:ea typeface="华文楷体" pitchFamily="2" charset="-122"/>
              </a:rPr>
              <a:t>激素调节</a:t>
            </a:r>
            <a:r>
              <a:rPr lang="zh-CN" altLang="en-US" sz="3600" b="1" dirty="0" smtClean="0">
                <a:latin typeface="华文楷体" pitchFamily="2" charset="-122"/>
                <a:ea typeface="华文楷体" pitchFamily="2" charset="-122"/>
              </a:rPr>
              <a:t>模式</a:t>
            </a:r>
            <a:endParaRPr lang="zh-CN" altLang="en-US" sz="36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929190" y="5568751"/>
            <a:ext cx="3429024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靶细胞、靶器官</a:t>
            </a:r>
            <a:endParaRPr lang="zh-CN" altLang="en-US" sz="32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AutoShape 14"/>
          <p:cNvSpPr>
            <a:spLocks noChangeArrowheads="1"/>
          </p:cNvSpPr>
          <p:nvPr/>
        </p:nvSpPr>
        <p:spPr bwMode="auto">
          <a:xfrm rot="5400000">
            <a:off x="6310325" y="5189552"/>
            <a:ext cx="358775" cy="263525"/>
          </a:xfrm>
          <a:prstGeom prst="notchedRightArrow">
            <a:avLst>
              <a:gd name="adj1" fmla="val 50000"/>
              <a:gd name="adj2" fmla="val 3403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12"/>
          <p:cNvSpPr>
            <a:spLocks noChangeShapeType="1"/>
          </p:cNvSpPr>
          <p:nvPr/>
        </p:nvSpPr>
        <p:spPr bwMode="auto">
          <a:xfrm rot="1800000" flipV="1">
            <a:off x="3069480" y="4801"/>
            <a:ext cx="1533525" cy="325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85852" y="785794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市场部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85852" y="2071678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生产部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85852" y="3214686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车间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85852" y="4286256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产品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85852" y="5500702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出售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10" name="直接箭头连接符 9"/>
          <p:cNvCxnSpPr>
            <a:stCxn id="4" idx="2"/>
            <a:endCxn id="5" idx="0"/>
          </p:cNvCxnSpPr>
          <p:nvPr/>
        </p:nvCxnSpPr>
        <p:spPr>
          <a:xfrm rot="5400000">
            <a:off x="1571604" y="1678769"/>
            <a:ext cx="78581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2"/>
            <a:endCxn id="6" idx="0"/>
          </p:cNvCxnSpPr>
          <p:nvPr/>
        </p:nvCxnSpPr>
        <p:spPr>
          <a:xfrm rot="5400000">
            <a:off x="1643042" y="2893215"/>
            <a:ext cx="64294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6" idx="2"/>
            <a:endCxn id="7" idx="0"/>
          </p:cNvCxnSpPr>
          <p:nvPr/>
        </p:nvCxnSpPr>
        <p:spPr>
          <a:xfrm rot="5400000">
            <a:off x="1678761" y="4000504"/>
            <a:ext cx="57150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7" idx="2"/>
            <a:endCxn id="8" idx="0"/>
          </p:cNvCxnSpPr>
          <p:nvPr/>
        </p:nvCxnSpPr>
        <p:spPr>
          <a:xfrm rot="5400000">
            <a:off x="1607323" y="5143512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071670" y="1428736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文件一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71670" y="2643182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文件二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14942" y="785794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下丘脑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14942" y="2071678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垂体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14942" y="3214686"/>
            <a:ext cx="135732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甲状腺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57752" y="4286256"/>
            <a:ext cx="2071702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甲状腺激素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072066" y="5500702"/>
            <a:ext cx="1643074" cy="500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细胞代谢</a:t>
            </a:r>
            <a:endParaRPr lang="zh-CN" altLang="en-US" sz="2800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30" name="直接箭头连接符 29"/>
          <p:cNvCxnSpPr>
            <a:stCxn id="25" idx="2"/>
            <a:endCxn id="26" idx="0"/>
          </p:cNvCxnSpPr>
          <p:nvPr/>
        </p:nvCxnSpPr>
        <p:spPr>
          <a:xfrm rot="5400000">
            <a:off x="5500694" y="1678769"/>
            <a:ext cx="78581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26" idx="2"/>
            <a:endCxn id="27" idx="0"/>
          </p:cNvCxnSpPr>
          <p:nvPr/>
        </p:nvCxnSpPr>
        <p:spPr>
          <a:xfrm rot="5400000">
            <a:off x="5572132" y="2893215"/>
            <a:ext cx="64294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7" idx="2"/>
            <a:endCxn id="28" idx="0"/>
          </p:cNvCxnSpPr>
          <p:nvPr/>
        </p:nvCxnSpPr>
        <p:spPr>
          <a:xfrm rot="5400000">
            <a:off x="5607851" y="4000504"/>
            <a:ext cx="57150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28" idx="2"/>
            <a:endCxn id="29" idx="0"/>
          </p:cNvCxnSpPr>
          <p:nvPr/>
        </p:nvCxnSpPr>
        <p:spPr>
          <a:xfrm rot="5400000">
            <a:off x="5536413" y="5143512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00760" y="1428736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促甲状腺激素释放激素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00760" y="264318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促甲状腺激素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38839" y="1428736"/>
            <a:ext cx="923330" cy="35004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分级调节</a:t>
            </a:r>
            <a:endParaRPr lang="zh-CN" altLang="en-US" sz="48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21" grpId="0"/>
      <p:bldP spid="22" grpId="0"/>
      <p:bldP spid="25" grpId="0" animBg="1"/>
      <p:bldP spid="26" grpId="0" animBg="1"/>
      <p:bldP spid="27" grpId="0" animBg="1"/>
      <p:bldP spid="28" grpId="0" animBg="1"/>
      <p:bldP spid="29" grpId="0" animBg="1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143504" y="785794"/>
            <a:ext cx="3929090" cy="5214974"/>
            <a:chOff x="928662" y="785794"/>
            <a:chExt cx="3929090" cy="5214974"/>
          </a:xfrm>
        </p:grpSpPr>
        <p:sp>
          <p:nvSpPr>
            <p:cNvPr id="25" name="矩形 24"/>
            <p:cNvSpPr/>
            <p:nvPr/>
          </p:nvSpPr>
          <p:spPr>
            <a:xfrm>
              <a:off x="1285852" y="785794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下丘脑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285852" y="2071678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垂体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285852" y="3214686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甲状腺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928662" y="4286256"/>
              <a:ext cx="207170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甲状腺激素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142976" y="5500702"/>
              <a:ext cx="1643074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细胞代谢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cxnSp>
          <p:nvCxnSpPr>
            <p:cNvPr id="30" name="直接箭头连接符 29"/>
            <p:cNvCxnSpPr>
              <a:stCxn id="25" idx="2"/>
              <a:endCxn id="26" idx="0"/>
            </p:cNvCxnSpPr>
            <p:nvPr/>
          </p:nvCxnSpPr>
          <p:spPr>
            <a:xfrm rot="5400000">
              <a:off x="1571604" y="1678769"/>
              <a:ext cx="785818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>
              <a:stCxn id="26" idx="2"/>
              <a:endCxn id="27" idx="0"/>
            </p:cNvCxnSpPr>
            <p:nvPr/>
          </p:nvCxnSpPr>
          <p:spPr>
            <a:xfrm rot="5400000">
              <a:off x="1643042" y="2893215"/>
              <a:ext cx="64294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>
              <a:stCxn id="27" idx="2"/>
              <a:endCxn id="28" idx="0"/>
            </p:cNvCxnSpPr>
            <p:nvPr/>
          </p:nvCxnSpPr>
          <p:spPr>
            <a:xfrm rot="5400000">
              <a:off x="1678761" y="4000504"/>
              <a:ext cx="571504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>
              <a:stCxn id="28" idx="2"/>
              <a:endCxn id="29" idx="0"/>
            </p:cNvCxnSpPr>
            <p:nvPr/>
          </p:nvCxnSpPr>
          <p:spPr>
            <a:xfrm rot="5400000">
              <a:off x="1607323" y="5143512"/>
              <a:ext cx="71438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071670" y="1428736"/>
              <a:ext cx="27860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华文楷体" pitchFamily="2" charset="-122"/>
                  <a:ea typeface="华文楷体" pitchFamily="2" charset="-122"/>
                </a:rPr>
                <a:t>促甲状腺激素释放激素</a:t>
              </a:r>
              <a:endParaRPr lang="zh-CN" altLang="en-US" sz="2000" b="1" dirty="0"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71670" y="2643182"/>
              <a:ext cx="20717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华文楷体" pitchFamily="2" charset="-122"/>
                  <a:ea typeface="华文楷体" pitchFamily="2" charset="-122"/>
                </a:rPr>
                <a:t>促甲状腺激素</a:t>
              </a:r>
              <a:endParaRPr lang="zh-CN" altLang="en-US" sz="2000" b="1" dirty="0"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57224" y="785794"/>
            <a:ext cx="1928826" cy="5214974"/>
            <a:chOff x="1285852" y="785794"/>
            <a:chExt cx="1928826" cy="5214974"/>
          </a:xfrm>
        </p:grpSpPr>
        <p:sp>
          <p:nvSpPr>
            <p:cNvPr id="4" name="矩形 3"/>
            <p:cNvSpPr/>
            <p:nvPr/>
          </p:nvSpPr>
          <p:spPr>
            <a:xfrm>
              <a:off x="1285852" y="785794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市场部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285852" y="2071678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生产部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85852" y="3214686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车间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85852" y="4286256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产品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285852" y="5500702"/>
              <a:ext cx="1357322" cy="50006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rPr>
                <a:t>出售</a:t>
              </a:r>
              <a:endParaRPr lang="zh-CN" altLang="en-US" sz="28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cxnSp>
          <p:nvCxnSpPr>
            <p:cNvPr id="10" name="直接箭头连接符 9"/>
            <p:cNvCxnSpPr>
              <a:stCxn id="4" idx="2"/>
              <a:endCxn id="5" idx="0"/>
            </p:cNvCxnSpPr>
            <p:nvPr/>
          </p:nvCxnSpPr>
          <p:spPr>
            <a:xfrm rot="5400000">
              <a:off x="1571604" y="1678769"/>
              <a:ext cx="785818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5" idx="2"/>
              <a:endCxn id="6" idx="0"/>
            </p:cNvCxnSpPr>
            <p:nvPr/>
          </p:nvCxnSpPr>
          <p:spPr>
            <a:xfrm rot="5400000">
              <a:off x="1643042" y="2893215"/>
              <a:ext cx="64294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6" idx="2"/>
              <a:endCxn id="7" idx="0"/>
            </p:cNvCxnSpPr>
            <p:nvPr/>
          </p:nvCxnSpPr>
          <p:spPr>
            <a:xfrm rot="5400000">
              <a:off x="1678761" y="4000504"/>
              <a:ext cx="571504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7" idx="2"/>
              <a:endCxn id="8" idx="0"/>
            </p:cNvCxnSpPr>
            <p:nvPr/>
          </p:nvCxnSpPr>
          <p:spPr>
            <a:xfrm rot="5400000">
              <a:off x="1607323" y="5143512"/>
              <a:ext cx="71438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071670" y="1428736"/>
              <a:ext cx="11430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华文楷体" pitchFamily="2" charset="-122"/>
                  <a:ea typeface="华文楷体" pitchFamily="2" charset="-122"/>
                </a:rPr>
                <a:t>文件一</a:t>
              </a:r>
              <a:endParaRPr lang="zh-CN" altLang="en-US" sz="2000" b="1" dirty="0"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71670" y="2643182"/>
              <a:ext cx="11430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华文楷体" pitchFamily="2" charset="-122"/>
                  <a:ea typeface="华文楷体" pitchFamily="2" charset="-122"/>
                </a:rPr>
                <a:t>文件二</a:t>
              </a:r>
              <a:endParaRPr lang="zh-CN" altLang="en-US" sz="2000" b="1" dirty="0">
                <a:latin typeface="华文楷体" pitchFamily="2" charset="-122"/>
                <a:ea typeface="华文楷体" pitchFamily="2" charset="-122"/>
              </a:endParaRPr>
            </a:p>
          </p:txBody>
        </p:sp>
      </p:grpSp>
      <p:cxnSp>
        <p:nvCxnSpPr>
          <p:cNvPr id="50" name="肘形连接符 49"/>
          <p:cNvCxnSpPr>
            <a:stCxn id="7" idx="3"/>
            <a:endCxn id="5" idx="3"/>
          </p:cNvCxnSpPr>
          <p:nvPr/>
        </p:nvCxnSpPr>
        <p:spPr>
          <a:xfrm flipV="1">
            <a:off x="2214546" y="2321711"/>
            <a:ext cx="1588" cy="2214578"/>
          </a:xfrm>
          <a:prstGeom prst="bentConnector3">
            <a:avLst>
              <a:gd name="adj1" fmla="val 45043843"/>
            </a:avLst>
          </a:prstGeom>
          <a:ln w="3810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形状 54"/>
          <p:cNvCxnSpPr/>
          <p:nvPr/>
        </p:nvCxnSpPr>
        <p:spPr>
          <a:xfrm rot="16200000" flipV="1">
            <a:off x="1893075" y="1321580"/>
            <a:ext cx="1357322" cy="714380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214546" y="457200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产品过剩</a:t>
            </a:r>
            <a:endParaRPr lang="zh-CN" altLang="en-US" sz="24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61" name="形状 60"/>
          <p:cNvCxnSpPr>
            <a:endCxn id="25" idx="1"/>
          </p:cNvCxnSpPr>
          <p:nvPr/>
        </p:nvCxnSpPr>
        <p:spPr>
          <a:xfrm rot="5400000" flipH="1" flipV="1">
            <a:off x="4411265" y="1268001"/>
            <a:ext cx="1321603" cy="857256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>
            <a:stCxn id="28" idx="1"/>
            <a:endCxn id="26" idx="1"/>
          </p:cNvCxnSpPr>
          <p:nvPr/>
        </p:nvCxnSpPr>
        <p:spPr>
          <a:xfrm rot="10800000" flipH="1">
            <a:off x="5143504" y="2321711"/>
            <a:ext cx="357190" cy="2214578"/>
          </a:xfrm>
          <a:prstGeom prst="bentConnector3">
            <a:avLst>
              <a:gd name="adj1" fmla="val -146580"/>
            </a:avLst>
          </a:prstGeom>
          <a:ln w="3810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286248" y="4572008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过多</a:t>
            </a:r>
            <a:endParaRPr lang="zh-CN" altLang="en-US" sz="24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786050" y="592933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反馈调节</a:t>
            </a:r>
            <a:endParaRPr lang="zh-CN" altLang="en-US" sz="40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464136" y="57148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（抑制）</a:t>
            </a:r>
            <a:endParaRPr lang="zh-CN" altLang="en-US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00562" y="185736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（抑制）</a:t>
            </a:r>
            <a:endParaRPr lang="zh-CN" altLang="en-US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72066" y="1500174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（促进）</a:t>
            </a:r>
            <a:endParaRPr lang="zh-CN" altLang="en-US" sz="20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72066" y="264318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（促进）</a:t>
            </a:r>
            <a:endParaRPr lang="zh-CN" altLang="en-US" sz="20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72" grpId="0"/>
      <p:bldP spid="73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785786" y="1214422"/>
            <a:ext cx="4958009" cy="5214974"/>
            <a:chOff x="4643439" y="785794"/>
            <a:chExt cx="4429155" cy="5214974"/>
          </a:xfrm>
        </p:grpSpPr>
        <p:grpSp>
          <p:nvGrpSpPr>
            <p:cNvPr id="2" name="组合 23"/>
            <p:cNvGrpSpPr/>
            <p:nvPr/>
          </p:nvGrpSpPr>
          <p:grpSpPr>
            <a:xfrm>
              <a:off x="5143504" y="785794"/>
              <a:ext cx="3929090" cy="5214974"/>
              <a:chOff x="928662" y="785794"/>
              <a:chExt cx="3929090" cy="521497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285852" y="785794"/>
                <a:ext cx="1357322" cy="50006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 smtClean="0">
                    <a:solidFill>
                      <a:schemeClr val="tx1"/>
                    </a:solidFill>
                    <a:latin typeface="华文楷体" pitchFamily="2" charset="-122"/>
                    <a:ea typeface="华文楷体" pitchFamily="2" charset="-122"/>
                  </a:rPr>
                  <a:t>下丘脑</a:t>
                </a:r>
                <a:endParaRPr lang="zh-CN" altLang="en-US" sz="2800" dirty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285852" y="2071678"/>
                <a:ext cx="1357322" cy="50006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 smtClean="0">
                    <a:solidFill>
                      <a:schemeClr val="tx1"/>
                    </a:solidFill>
                    <a:latin typeface="华文楷体" pitchFamily="2" charset="-122"/>
                    <a:ea typeface="华文楷体" pitchFamily="2" charset="-122"/>
                  </a:rPr>
                  <a:t>垂体</a:t>
                </a:r>
                <a:endParaRPr lang="zh-CN" altLang="en-US" sz="2800" dirty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285852" y="3214686"/>
                <a:ext cx="1357322" cy="50006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 smtClean="0">
                    <a:solidFill>
                      <a:schemeClr val="tx1"/>
                    </a:solidFill>
                    <a:latin typeface="华文楷体" pitchFamily="2" charset="-122"/>
                    <a:ea typeface="华文楷体" pitchFamily="2" charset="-122"/>
                  </a:rPr>
                  <a:t>甲状腺</a:t>
                </a:r>
                <a:endParaRPr lang="zh-CN" altLang="en-US" sz="2800" dirty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8662" y="4286256"/>
                <a:ext cx="2071702" cy="50006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 smtClean="0">
                    <a:solidFill>
                      <a:schemeClr val="tx1"/>
                    </a:solidFill>
                    <a:latin typeface="华文楷体" pitchFamily="2" charset="-122"/>
                    <a:ea typeface="华文楷体" pitchFamily="2" charset="-122"/>
                  </a:rPr>
                  <a:t>甲状腺激素</a:t>
                </a:r>
                <a:endParaRPr lang="zh-CN" altLang="en-US" sz="2800" dirty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142976" y="5500702"/>
                <a:ext cx="1643074" cy="50006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 smtClean="0">
                    <a:solidFill>
                      <a:schemeClr val="tx1"/>
                    </a:solidFill>
                    <a:latin typeface="华文楷体" pitchFamily="2" charset="-122"/>
                    <a:ea typeface="华文楷体" pitchFamily="2" charset="-122"/>
                  </a:rPr>
                  <a:t>细胞代谢</a:t>
                </a:r>
                <a:endParaRPr lang="zh-CN" altLang="en-US" sz="2800" dirty="0">
                  <a:solidFill>
                    <a:schemeClr val="tx1"/>
                  </a:solidFill>
                  <a:latin typeface="华文楷体" pitchFamily="2" charset="-122"/>
                  <a:ea typeface="华文楷体" pitchFamily="2" charset="-122"/>
                </a:endParaRPr>
              </a:p>
            </p:txBody>
          </p:sp>
          <p:cxnSp>
            <p:nvCxnSpPr>
              <p:cNvPr id="30" name="直接箭头连接符 29"/>
              <p:cNvCxnSpPr>
                <a:stCxn id="25" idx="2"/>
                <a:endCxn id="26" idx="0"/>
              </p:cNvCxnSpPr>
              <p:nvPr/>
            </p:nvCxnSpPr>
            <p:spPr>
              <a:xfrm rot="5400000">
                <a:off x="1571604" y="1678769"/>
                <a:ext cx="785818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/>
              <p:cNvCxnSpPr>
                <a:stCxn id="26" idx="2"/>
                <a:endCxn id="27" idx="0"/>
              </p:cNvCxnSpPr>
              <p:nvPr/>
            </p:nvCxnSpPr>
            <p:spPr>
              <a:xfrm rot="5400000">
                <a:off x="1643042" y="2893215"/>
                <a:ext cx="642942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/>
              <p:cNvCxnSpPr>
                <a:stCxn id="27" idx="2"/>
                <a:endCxn id="28" idx="0"/>
              </p:cNvCxnSpPr>
              <p:nvPr/>
            </p:nvCxnSpPr>
            <p:spPr>
              <a:xfrm rot="5400000">
                <a:off x="1678761" y="4000504"/>
                <a:ext cx="571504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/>
              <p:cNvCxnSpPr>
                <a:stCxn id="28" idx="2"/>
                <a:endCxn id="29" idx="0"/>
              </p:cNvCxnSpPr>
              <p:nvPr/>
            </p:nvCxnSpPr>
            <p:spPr>
              <a:xfrm rot="5400000">
                <a:off x="1607323" y="5143512"/>
                <a:ext cx="71438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2071670" y="1428736"/>
                <a:ext cx="27860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latin typeface="华文楷体" pitchFamily="2" charset="-122"/>
                    <a:ea typeface="华文楷体" pitchFamily="2" charset="-122"/>
                  </a:rPr>
                  <a:t>促甲状腺激素释放激素</a:t>
                </a:r>
                <a:endParaRPr lang="zh-CN" altLang="en-US" sz="2000" b="1" dirty="0">
                  <a:latin typeface="华文楷体" pitchFamily="2" charset="-122"/>
                  <a:ea typeface="华文楷体" pitchFamily="2" charset="-122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071670" y="2643182"/>
                <a:ext cx="2071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latin typeface="华文楷体" pitchFamily="2" charset="-122"/>
                    <a:ea typeface="华文楷体" pitchFamily="2" charset="-122"/>
                  </a:rPr>
                  <a:t>促甲状腺激素</a:t>
                </a:r>
                <a:endParaRPr lang="zh-CN" altLang="en-US" sz="2000" b="1" dirty="0">
                  <a:latin typeface="华文楷体" pitchFamily="2" charset="-122"/>
                  <a:ea typeface="华文楷体" pitchFamily="2" charset="-122"/>
                </a:endParaRPr>
              </a:p>
            </p:txBody>
          </p:sp>
        </p:grpSp>
        <p:cxnSp>
          <p:nvCxnSpPr>
            <p:cNvPr id="61" name="形状 60"/>
            <p:cNvCxnSpPr>
              <a:endCxn id="25" idx="1"/>
            </p:cNvCxnSpPr>
            <p:nvPr/>
          </p:nvCxnSpPr>
          <p:spPr>
            <a:xfrm rot="5400000" flipH="1" flipV="1">
              <a:off x="4411265" y="1268001"/>
              <a:ext cx="1321603" cy="857256"/>
            </a:xfrm>
            <a:prstGeom prst="bentConnector2">
              <a:avLst/>
            </a:prstGeom>
            <a:ln w="38100">
              <a:solidFill>
                <a:srgbClr val="C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肘形连接符 61"/>
            <p:cNvCxnSpPr>
              <a:stCxn id="28" idx="1"/>
              <a:endCxn id="26" idx="1"/>
            </p:cNvCxnSpPr>
            <p:nvPr/>
          </p:nvCxnSpPr>
          <p:spPr>
            <a:xfrm rot="10800000" flipH="1">
              <a:off x="5143504" y="2321711"/>
              <a:ext cx="357190" cy="2214578"/>
            </a:xfrm>
            <a:prstGeom prst="bentConnector3">
              <a:avLst>
                <a:gd name="adj1" fmla="val -146580"/>
              </a:avLst>
            </a:prstGeom>
            <a:ln w="38100">
              <a:solidFill>
                <a:srgbClr val="C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6572264" y="2714620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38" name="图片 37" descr="大脖子病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09" y="2285992"/>
            <a:ext cx="4286291" cy="321471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57158" y="357166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华文楷体" pitchFamily="2" charset="-122"/>
                <a:ea typeface="华文楷体" pitchFamily="2" charset="-122"/>
              </a:rPr>
              <a:t>大脖子病的成因：</a:t>
            </a:r>
            <a:endParaRPr lang="zh-CN" altLang="en-US" sz="36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00166" y="2000240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（促进）</a:t>
            </a:r>
            <a:endParaRPr lang="zh-CN" altLang="en-US" sz="2000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535178" y="321468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（促进）</a:t>
            </a:r>
            <a:endParaRPr lang="zh-CN" altLang="en-US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2910" y="235743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（抑制）</a:t>
            </a:r>
            <a:endParaRPr lang="zh-CN" altLang="en-US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2910" y="10594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（抑制）</a:t>
            </a:r>
            <a:endParaRPr lang="zh-CN" altLang="en-US" b="1" dirty="0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43108" y="40719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86050" y="4214818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缺碘</a:t>
            </a:r>
            <a:endParaRPr lang="zh-CN" altLang="en-US" sz="24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7158" y="5000636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不足</a:t>
            </a:r>
            <a:endParaRPr lang="zh-CN" altLang="en-US" sz="24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725</Words>
  <Application>Microsoft Office PowerPoint</Application>
  <PresentationFormat>全屏显示(4:3)</PresentationFormat>
  <Paragraphs>194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幻灯片 1</vt:lpstr>
      <vt:lpstr>幻灯片 2</vt:lpstr>
      <vt:lpstr>幻灯片 3</vt:lpstr>
      <vt:lpstr>幻灯片 4</vt:lpstr>
      <vt:lpstr>内分泌腺与外分泌腺图示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lenovo</cp:lastModifiedBy>
  <cp:revision>13</cp:revision>
  <dcterms:created xsi:type="dcterms:W3CDTF">2018-10-10T05:27:49Z</dcterms:created>
  <dcterms:modified xsi:type="dcterms:W3CDTF">2018-10-27T07:23:54Z</dcterms:modified>
</cp:coreProperties>
</file>