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96" r:id="rId3"/>
    <p:sldId id="259" r:id="rId5"/>
    <p:sldId id="258" r:id="rId6"/>
    <p:sldId id="265" r:id="rId7"/>
    <p:sldId id="266" r:id="rId8"/>
    <p:sldId id="268" r:id="rId9"/>
    <p:sldId id="269" r:id="rId10"/>
    <p:sldId id="270" r:id="rId11"/>
    <p:sldId id="264"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5" r:id="rId25"/>
    <p:sldId id="287" r:id="rId26"/>
    <p:sldId id="289" r:id="rId27"/>
    <p:sldId id="284" r:id="rId28"/>
    <p:sldId id="291" r:id="rId29"/>
    <p:sldId id="292" r:id="rId30"/>
    <p:sldId id="294" r:id="rId31"/>
    <p:sldId id="295" r:id="rId3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00FF"/>
    <a:srgbClr val="FFCC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幻灯片图像占位符 1"/>
          <p:cNvSpPr>
            <a:spLocks noGrp="1" noRot="1" noChangeAspect="1"/>
          </p:cNvSpPr>
          <p:nvPr>
            <p:ph type="sldImg"/>
          </p:nvPr>
        </p:nvSpPr>
        <p:spPr/>
      </p:sp>
      <p:sp>
        <p:nvSpPr>
          <p:cNvPr id="4098" name="备注占位符 2"/>
          <p:cNvSpPr>
            <a:spLocks noGrp="1"/>
          </p:cNvSpPr>
          <p:nvPr>
            <p:ph type="body"/>
          </p:nvPr>
        </p:nvSpPr>
        <p:spPr/>
        <p:txBody>
          <a:bodyPr anchor="t"/>
          <a:p>
            <a:pPr lvl="0" indent="0"/>
            <a:endParaRPr lang="zh-CN" altLang="en-US"/>
          </a:p>
        </p:txBody>
      </p:sp>
      <p:sp>
        <p:nvSpPr>
          <p:cNvPr id="4099" name="灯片编号占位符 3"/>
          <p:cNvSpPr>
            <a:spLocks noGrp="1"/>
          </p:cNvSpPr>
          <p:nvPr>
            <p:ph type="sldNum" sz="quarter"/>
          </p:nvPr>
        </p:nvSpPr>
        <p:spPr>
          <a:xfrm>
            <a:off x="3883025" y="8686800"/>
            <a:ext cx="2974975" cy="457200"/>
          </a:xfrm>
          <a:prstGeom prst="rect">
            <a:avLst/>
          </a:prstGeom>
          <a:noFill/>
          <a:ln w="9525">
            <a:noFill/>
          </a:ln>
        </p:spPr>
        <p:txBody>
          <a:bodyPr anchor="t"/>
          <a:p>
            <a:pPr lvl="0" indent="0"/>
            <a:fld id="{9A0DB2DC-4C9A-4742-B13C-FB6460FD3503}" type="slidenum">
              <a:rPr lang="zh-CN" altLang="en-US"/>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这里让学生回顾学过的微生物有哪些，以及它们在结构上比最大的区别，为日后复习做准备。在基因工程中经常拿大肠杆菌作为工程菌，所以接下来我们就一起来学习如何扩大培养大肠杆菌，并将它分离。</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大肠杆菌在我们生下来没几天就通过哺乳寄生在我们的肠道中。那我们如何来培养和分离大肠杆菌呢？在这个过程中用到了培养基。引出培养基。</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幻灯片图像占位符 129025"/>
          <p:cNvSpPr>
            <a:spLocks noRot="1" noTextEdit="1"/>
          </p:cNvSpPr>
          <p:nvPr>
            <p:ph type="sldImg"/>
          </p:nvPr>
        </p:nvSpPr>
        <p:spPr/>
      </p:sp>
      <p:sp>
        <p:nvSpPr>
          <p:cNvPr id="20482" name="文本占位符 129026"/>
          <p:cNvSpPr>
            <a:spLocks noGrp="1"/>
          </p:cNvSpPr>
          <p:nvPr>
            <p:ph type="body"/>
          </p:nvPr>
        </p:nvSpPr>
        <p:spPr/>
        <p:txBody>
          <a:bodyPr anchor="t"/>
          <a:p>
            <a:pPr lvl="0"/>
            <a:r>
              <a:rPr lang="zh-CN" altLang="en-US" b="1" dirty="0"/>
              <a:t>培养基是基础，在培养过程中如何防止杂菌的污染呢？引出消毒和灭菌</a:t>
            </a:r>
            <a:endParaRPr lang="zh-CN" altLang="en-US" b="1" dirty="0"/>
          </a:p>
          <a:p>
            <a:pPr lvl="0"/>
            <a:endParaRPr lang="zh-CN" altLang="en-US" b="1" dirty="0"/>
          </a:p>
        </p:txBody>
      </p:sp>
      <p:sp>
        <p:nvSpPr>
          <p:cNvPr id="20483" name="灯片编号占位符 1"/>
          <p:cNvSpPr/>
          <p:nvPr>
            <p:ph type="sldNum" sz="quarter"/>
          </p:nvPr>
        </p:nvSpPr>
        <p:spPr>
          <a:xfrm>
            <a:off x="3884613" y="8685213"/>
            <a:ext cx="2971800" cy="457200"/>
          </a:xfrm>
          <a:prstGeom prst="rect">
            <a:avLst/>
          </a:prstGeom>
          <a:solidFill>
            <a:srgbClr val="FFFFFF"/>
          </a:solidFill>
          <a:ln w="9525" cap="flat" cmpd="sng">
            <a:solidFill>
              <a:srgbClr val="000000"/>
            </a:solidFill>
            <a:prstDash val="solid"/>
            <a:miter/>
            <a:headEnd type="none" w="med" len="med"/>
            <a:tailEnd type="none" w="med" len="med"/>
          </a:ln>
        </p:spPr>
        <p:txBody>
          <a:bodyPr anchor="b"/>
          <a:p>
            <a:pPr lvl="0" algn="r"/>
            <a:fld id="{9A0DB2DC-4C9A-4742-B13C-FB6460FD3503}" type="slidenum">
              <a:rPr lang="zh-CN" altLang="en-US" sz="1200" b="0" dirty="0"/>
            </a:fld>
            <a:endParaRPr lang="zh-CN" altLang="en-US" sz="1200" b="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dirty="0">
                <a:latin typeface="华文中宋" panose="02010600040101010101" pitchFamily="2" charset="-122"/>
                <a:ea typeface="华文中宋" panose="02010600040101010101" pitchFamily="2" charset="-122"/>
                <a:sym typeface="+mn-ea"/>
              </a:rPr>
              <a:t>有些细菌在一定的条件下，细胞里面形成一个椭圆形的休眠体，叫做</a:t>
            </a:r>
            <a:r>
              <a:rPr lang="zh-CN" altLang="en-US" dirty="0">
                <a:solidFill>
                  <a:srgbClr val="FF2A0A"/>
                </a:solidFill>
                <a:latin typeface="华文中宋" panose="02010600040101010101" pitchFamily="2" charset="-122"/>
                <a:ea typeface="华文中宋" panose="02010600040101010101" pitchFamily="2" charset="-122"/>
                <a:sym typeface="+mn-ea"/>
              </a:rPr>
              <a:t>芽孢</a:t>
            </a:r>
            <a:r>
              <a:rPr lang="zh-CN" altLang="en-US" dirty="0">
                <a:latin typeface="华文中宋" panose="02010600040101010101" pitchFamily="2" charset="-122"/>
                <a:ea typeface="华文中宋" panose="02010600040101010101" pitchFamily="2" charset="-122"/>
                <a:sym typeface="+mn-ea"/>
              </a:rPr>
              <a:t>。芽孢的壁很厚，对干旱、低温、高温等恶劣的环境有很强的抵抗力。例如，有的细菌的芽孢，煮沸</a:t>
            </a:r>
            <a:r>
              <a:rPr lang="en-US" altLang="zh-CN" dirty="0">
                <a:latin typeface="华文中宋" panose="02010600040101010101" pitchFamily="2" charset="-122"/>
                <a:ea typeface="华文中宋" panose="02010600040101010101" pitchFamily="2" charset="-122"/>
                <a:sym typeface="+mn-ea"/>
              </a:rPr>
              <a:t>3</a:t>
            </a:r>
            <a:r>
              <a:rPr lang="zh-CN" altLang="en-US" dirty="0">
                <a:latin typeface="华文中宋" panose="02010600040101010101" pitchFamily="2" charset="-122"/>
                <a:ea typeface="华文中宋" panose="02010600040101010101" pitchFamily="2" charset="-122"/>
                <a:sym typeface="+mn-ea"/>
              </a:rPr>
              <a:t>小时以后才死亡。芽孢又小又轻，可以随风飘散。当环境适宜（如温度、水分适宜）的时候，芽孢又可以萌发，形成一个细菌</a:t>
            </a:r>
            <a:r>
              <a:rPr lang="en-US" altLang="zh-CN">
                <a:latin typeface="华文中宋" panose="02010600040101010101" pitchFamily="2" charset="-122"/>
                <a:ea typeface="华文中宋" panose="02010600040101010101" pitchFamily="2" charset="-122"/>
                <a:sym typeface="+mn-ea"/>
              </a:rPr>
              <a:t>.</a:t>
            </a:r>
            <a:endParaRPr lang="en-US" altLang="zh-CN">
              <a:latin typeface="华文中宋" panose="02010600040101010101" pitchFamily="2" charset="-122"/>
              <a:ea typeface="华文中宋" panose="02010600040101010101" pitchFamily="2" charset="-122"/>
            </a:endParaRPr>
          </a:p>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幻灯片图像占位符 35841"/>
          <p:cNvSpPr>
            <a:spLocks noRot="1" noTextEdit="1"/>
          </p:cNvSpPr>
          <p:nvPr>
            <p:ph type="sldImg"/>
          </p:nvPr>
        </p:nvSpPr>
        <p:spPr/>
      </p:sp>
      <p:sp>
        <p:nvSpPr>
          <p:cNvPr id="26626" name="文本占位符 35842"/>
          <p:cNvSpPr>
            <a:spLocks noGrp="1"/>
          </p:cNvSpPr>
          <p:nvPr>
            <p:ph type="body"/>
          </p:nvPr>
        </p:nvSpPr>
        <p:spPr/>
        <p:txBody>
          <a:bodyPr anchor="t"/>
          <a:p>
            <a:pPr lvl="0" eaLnBrk="0" hangingPunct="0">
              <a:spcBef>
                <a:spcPct val="0"/>
              </a:spcBef>
            </a:pPr>
            <a:r>
              <a:rPr lang="zh-CN" altLang="en-US" b="1" dirty="0"/>
              <a:t>设疑：</a:t>
            </a:r>
            <a:endParaRPr lang="zh-CN" altLang="en-US" b="1" dirty="0"/>
          </a:p>
          <a:p>
            <a:pPr lvl="0" eaLnBrk="0" hangingPunct="0">
              <a:spcBef>
                <a:spcPct val="0"/>
              </a:spcBef>
            </a:pPr>
            <a:r>
              <a:rPr lang="zh-CN" altLang="en-US" b="1" dirty="0"/>
              <a:t>有哪些灭菌方法？分别适用于哪些物体的灭菌？原理是什么？</a:t>
            </a:r>
            <a:endParaRPr lang="zh-CN" altLang="en-US" b="1" dirty="0"/>
          </a:p>
          <a:p>
            <a:pPr lvl="0" eaLnBrk="0" hangingPunct="0">
              <a:spcBef>
                <a:spcPct val="0"/>
              </a:spcBef>
            </a:pPr>
            <a:r>
              <a:rPr lang="zh-CN" altLang="en-US" b="1" dirty="0"/>
              <a:t>高压蒸汽灭菌时要注意什么？（各种物品需用牛皮纸或报纸包好。器皿要封口：试管要加盖或棉花寨封好；三角瓶口用封口膜或</a:t>
            </a:r>
            <a:r>
              <a:rPr lang="en-US" altLang="zh-CN" b="1" dirty="0"/>
              <a:t>6</a:t>
            </a:r>
            <a:r>
              <a:rPr lang="zh-CN" altLang="en-US" b="1" dirty="0"/>
              <a:t>层纱布封口，再用牛皮纸或报纸封口；移液管上端也用棉花寨封好再用牛皮纸包好。</a:t>
            </a:r>
            <a:endParaRPr lang="zh-CN" altLang="en-US" b="1" dirty="0"/>
          </a:p>
          <a:p>
            <a:pPr lvl="0"/>
            <a:r>
              <a:rPr lang="zh-CN" altLang="en-US" b="1" dirty="0"/>
              <a:t>灭菌后，通常将实验用具放入</a:t>
            </a:r>
            <a:r>
              <a:rPr lang="en-US" altLang="zh-CN" b="1" dirty="0"/>
              <a:t>60℃~80 ℃</a:t>
            </a:r>
            <a:r>
              <a:rPr lang="zh-CN" altLang="en-US" b="1" dirty="0"/>
              <a:t>烘箱中烘干，以除去灭菌时的水分，避免引起污染。 ）</a:t>
            </a:r>
            <a:endParaRPr lang="zh-CN" altLang="en-US" b="1" dirty="0"/>
          </a:p>
        </p:txBody>
      </p:sp>
      <p:sp>
        <p:nvSpPr>
          <p:cNvPr id="26627" name="灯片编号占位符 1"/>
          <p:cNvSpPr/>
          <p:nvPr>
            <p:ph type="sldNum" sz="quarter"/>
          </p:nvPr>
        </p:nvSpPr>
        <p:spPr>
          <a:xfrm>
            <a:off x="3884613" y="8685213"/>
            <a:ext cx="2971800" cy="457200"/>
          </a:xfrm>
          <a:prstGeom prst="rect">
            <a:avLst/>
          </a:prstGeom>
          <a:solidFill>
            <a:srgbClr val="FFFFFF"/>
          </a:solidFill>
          <a:ln w="9525" cap="flat" cmpd="sng">
            <a:solidFill>
              <a:srgbClr val="000000"/>
            </a:solidFill>
            <a:prstDash val="solid"/>
            <a:miter/>
            <a:headEnd type="none" w="med" len="med"/>
            <a:tailEnd type="none" w="med" len="med"/>
          </a:ln>
        </p:spPr>
        <p:txBody>
          <a:bodyPr anchor="b"/>
          <a:p>
            <a:pPr lvl="0" algn="r"/>
            <a:fld id="{9A0DB2DC-4C9A-4742-B13C-FB6460FD3503}" type="slidenum">
              <a:rPr lang="zh-CN" altLang="en-US" sz="1200" b="0" dirty="0"/>
            </a:fld>
            <a:endParaRPr lang="zh-CN" altLang="en-US" sz="1200" b="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采用较低温度(一般在零上60～82℃)，在规定的时间内，对食品进行加热处理，达到杀死微生物营养体的目的，是一种既能达到消毒目的又不损害食品品质的方法。由法国微生物学家巴斯德发明而得名。巴氏杀菌热处理程度比较低，一般在低于水沸点温度下进行加热，加热的介质为热水 [1]  。</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这里注意讲清楚三角瓶和试管中的培养基是不同的用处，并演示一下操作。</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每一种器皿都先展示给学生看一下，加深一下印象。这里可以讲一下棉花塞如何如何制作，通常将棉花摊成一圆片，再裹到一适当直径的木头上，放入三角瓶或试管口中后，周围没有皱褶和缝隙，容易拔出，但用手提着棉塞时，三角瓶或试管又不能落下。提问学生为什么要加棉塞？</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825625"/>
            <a:ext cx="38862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825625"/>
            <a:ext cx="38862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1"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9841" y="2505075"/>
            <a:ext cx="3868340"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29150" y="2505075"/>
            <a:ext cx="3887391"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2.xml"/><Relationship Id="rId3" Type="http://schemas.openxmlformats.org/officeDocument/2006/relationships/image" Target="../media/image13.jpeg"/><Relationship Id="rId2" Type="http://schemas.openxmlformats.org/officeDocument/2006/relationships/image" Target="../media/image12.wmf"/><Relationship Id="rId1"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jpeg"/><Relationship Id="rId1"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21.xml.rels><?xml version="1.0" encoding="UTF-8" standalone="yes"?>
<Relationships xmlns="http://schemas.openxmlformats.org/package/2006/relationships"><Relationship Id="rId5" Type="http://schemas.openxmlformats.org/officeDocument/2006/relationships/vmlDrawing" Target="../drawings/vmlDrawing2.vml"/><Relationship Id="rId4" Type="http://schemas.openxmlformats.org/officeDocument/2006/relationships/slideLayout" Target="../slideLayouts/slideLayout2.xml"/><Relationship Id="rId3" Type="http://schemas.openxmlformats.org/officeDocument/2006/relationships/image" Target="../media/image20.jpeg"/><Relationship Id="rId2" Type="http://schemas.openxmlformats.org/officeDocument/2006/relationships/image" Target="../media/image12.wmf"/><Relationship Id="rId1"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073" name="组合 1"/>
          <p:cNvGrpSpPr/>
          <p:nvPr/>
        </p:nvGrpSpPr>
        <p:grpSpPr>
          <a:xfrm>
            <a:off x="334963" y="523875"/>
            <a:ext cx="8459787" cy="5786438"/>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3077" name="TextBox 4"/>
          <p:cNvSpPr txBox="1"/>
          <p:nvPr/>
        </p:nvSpPr>
        <p:spPr>
          <a:xfrm>
            <a:off x="1831340" y="1370965"/>
            <a:ext cx="5838190" cy="860425"/>
          </a:xfrm>
          <a:prstGeom prst="rect">
            <a:avLst/>
          </a:prstGeom>
          <a:noFill/>
          <a:ln w="9525">
            <a:noFill/>
          </a:ln>
        </p:spPr>
        <p:txBody>
          <a:bodyPr wrap="square" anchor="t">
            <a:spAutoFit/>
          </a:bodyPr>
          <a:p>
            <a:pPr algn="ctr">
              <a:lnSpc>
                <a:spcPts val="6000"/>
              </a:lnSpc>
            </a:pPr>
            <a:r>
              <a:rPr lang="zh-CN" altLang="en-US" sz="3000" b="1" dirty="0">
                <a:solidFill>
                  <a:srgbClr val="0D0D0D"/>
                </a:solidFill>
                <a:latin typeface="黑体" panose="02010609060101010101" pitchFamily="2" charset="-122"/>
                <a:ea typeface="黑体" panose="02010609060101010101" pitchFamily="2" charset="-122"/>
              </a:rPr>
              <a:t>实验一：大肠杆菌的培养和分离</a:t>
            </a:r>
            <a:endParaRPr lang="zh-CN" altLang="en-US" sz="3000" b="1" dirty="0">
              <a:solidFill>
                <a:srgbClr val="0D0D0D"/>
              </a:solidFill>
              <a:latin typeface="黑体" panose="02010609060101010101" pitchFamily="2" charset="-122"/>
              <a:ea typeface="黑体" panose="02010609060101010101" pitchFamily="2" charset="-122"/>
            </a:endParaRPr>
          </a:p>
        </p:txBody>
      </p:sp>
      <p:sp>
        <p:nvSpPr>
          <p:cNvPr id="30" name="矩形 29"/>
          <p:cNvSpPr/>
          <p:nvPr/>
        </p:nvSpPr>
        <p:spPr>
          <a:xfrm>
            <a:off x="5337175" y="5270500"/>
            <a:ext cx="1184275" cy="347345"/>
          </a:xfrm>
          <a:prstGeom prst="rect">
            <a:avLst/>
          </a:prstGeom>
        </p:spPr>
        <p:txBody>
          <a:bodyPr wrap="square">
            <a:spAutoFit/>
          </a:bodyPr>
          <a:lstStyle/>
          <a:p>
            <a:pPr algn="ctr" fontAlgn="base">
              <a:lnSpc>
                <a:spcPts val="2000"/>
              </a:lnSpc>
            </a:pPr>
            <a:r>
              <a:rPr lang="zh-CN" altLang="en-US" sz="1350" b="1" strike="noStrike" baseline="-25000" noProof="1" dirty="0">
                <a:solidFill>
                  <a:schemeClr val="bg1"/>
                </a:solidFill>
                <a:latin typeface="+mn-ea"/>
                <a:ea typeface="宋体" panose="02010600030101010101" pitchFamily="2" charset="-122"/>
                <a:cs typeface="+mn-cs"/>
              </a:rPr>
              <a:t>经济管理学</a:t>
            </a:r>
            <a:endParaRPr lang="zh-CN" altLang="en-US" sz="1350" b="1" strike="noStrike" baseline="-25000" noProof="1" dirty="0">
              <a:solidFill>
                <a:schemeClr val="bg1"/>
              </a:solidFill>
              <a:latin typeface="+mn-ea"/>
            </a:endParaRPr>
          </a:p>
        </p:txBody>
      </p:sp>
      <p:sp>
        <p:nvSpPr>
          <p:cNvPr id="35" name="矩形: 圆顶角 34"/>
          <p:cNvSpPr/>
          <p:nvPr/>
        </p:nvSpPr>
        <p:spPr>
          <a:xfrm rot="10800000">
            <a:off x="3635375" y="549275"/>
            <a:ext cx="1879600" cy="596900"/>
          </a:xfrm>
          <a:prstGeom prst="round2SameRect">
            <a:avLst>
              <a:gd name="adj1" fmla="val 21302"/>
              <a:gd name="adj2" fmla="val 0"/>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nvGrpSpPr>
          <p:cNvPr id="3080" name="组合 2"/>
          <p:cNvGrpSpPr/>
          <p:nvPr/>
        </p:nvGrpSpPr>
        <p:grpSpPr>
          <a:xfrm>
            <a:off x="3635375" y="5735638"/>
            <a:ext cx="1879600" cy="758825"/>
            <a:chOff x="4848375" y="5799125"/>
            <a:chExt cx="2504926" cy="782650"/>
          </a:xfrm>
        </p:grpSpPr>
        <p:sp>
          <p:nvSpPr>
            <p:cNvPr id="36" name="矩形 35"/>
            <p:cNvSpPr/>
            <p:nvPr/>
          </p:nvSpPr>
          <p:spPr>
            <a:xfrm>
              <a:off x="4848375" y="6197600"/>
              <a:ext cx="2504926" cy="384175"/>
            </a:xfrm>
            <a:prstGeom prst="rect">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37" name="等腰三角形 36"/>
            <p:cNvSpPr/>
            <p:nvPr/>
          </p:nvSpPr>
          <p:spPr>
            <a:xfrm>
              <a:off x="5759985" y="5799125"/>
              <a:ext cx="690563" cy="399124"/>
            </a:xfrm>
            <a:prstGeom prst="triangle">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grpSp>
        <p:nvGrpSpPr>
          <p:cNvPr id="3083" name="组合 3"/>
          <p:cNvGrpSpPr/>
          <p:nvPr/>
        </p:nvGrpSpPr>
        <p:grpSpPr>
          <a:xfrm>
            <a:off x="870999" y="1188084"/>
            <a:ext cx="7803958" cy="2207896"/>
            <a:chOff x="1985275" y="1555829"/>
            <a:chExt cx="8396959" cy="2276417"/>
          </a:xfrm>
        </p:grpSpPr>
        <p:grpSp>
          <p:nvGrpSpPr>
            <p:cNvPr id="3084" name="组合 52"/>
            <p:cNvGrpSpPr/>
            <p:nvPr/>
          </p:nvGrpSpPr>
          <p:grpSpPr>
            <a:xfrm>
              <a:off x="1985275" y="1555829"/>
              <a:ext cx="1671096" cy="2217077"/>
              <a:chOff x="-2017114" y="3194269"/>
              <a:chExt cx="1246393" cy="1653615"/>
            </a:xfrm>
          </p:grpSpPr>
          <p:pic>
            <p:nvPicPr>
              <p:cNvPr id="3085" name="图片 50"/>
              <p:cNvPicPr>
                <a:picLocks noChangeAspect="1"/>
              </p:cNvPicPr>
              <p:nvPr/>
            </p:nvPicPr>
            <p:blipFill>
              <a:blip r:embed="rId1"/>
              <a:stretch>
                <a:fillRect/>
              </a:stretch>
            </p:blipFill>
            <p:spPr>
              <a:xfrm rot="-7239280">
                <a:off x="-1839893" y="3778712"/>
                <a:ext cx="1201714" cy="936630"/>
              </a:xfrm>
              <a:prstGeom prst="rect">
                <a:avLst/>
              </a:prstGeom>
              <a:noFill/>
              <a:ln w="9525">
                <a:noFill/>
              </a:ln>
            </p:spPr>
          </p:pic>
          <p:grpSp>
            <p:nvGrpSpPr>
              <p:cNvPr id="3086" name="组合 51"/>
              <p:cNvGrpSpPr/>
              <p:nvPr/>
            </p:nvGrpSpPr>
            <p:grpSpPr>
              <a:xfrm>
                <a:off x="-2017114" y="3194269"/>
                <a:ext cx="1104471" cy="1512324"/>
                <a:chOff x="-2017114" y="3194269"/>
                <a:chExt cx="1104471" cy="1512324"/>
              </a:xfrm>
            </p:grpSpPr>
            <p:pic>
              <p:nvPicPr>
                <p:cNvPr id="3087" name="图片 49"/>
                <p:cNvPicPr>
                  <a:picLocks noChangeAspect="1"/>
                </p:cNvPicPr>
                <p:nvPr/>
              </p:nvPicPr>
              <p:blipFill>
                <a:blip r:embed="rId2"/>
                <a:stretch>
                  <a:fillRect/>
                </a:stretch>
              </p:blipFill>
              <p:spPr>
                <a:xfrm rot="3868440" flipH="1">
                  <a:off x="-2064880" y="3478368"/>
                  <a:ext cx="1392582" cy="911893"/>
                </a:xfrm>
                <a:prstGeom prst="rect">
                  <a:avLst/>
                </a:prstGeom>
                <a:noFill/>
                <a:ln w="9525">
                  <a:noFill/>
                </a:ln>
              </p:spPr>
            </p:pic>
            <p:pic>
              <p:nvPicPr>
                <p:cNvPr id="3088" name="图片 48"/>
                <p:cNvPicPr>
                  <a:picLocks noChangeAspect="1"/>
                </p:cNvPicPr>
                <p:nvPr/>
              </p:nvPicPr>
              <p:blipFill>
                <a:blip r:embed="rId3"/>
                <a:stretch>
                  <a:fillRect/>
                </a:stretch>
              </p:blipFill>
              <p:spPr>
                <a:xfrm rot="-2614773">
                  <a:off x="-2017114" y="3194269"/>
                  <a:ext cx="863140" cy="1512324"/>
                </a:xfrm>
                <a:prstGeom prst="rect">
                  <a:avLst/>
                </a:prstGeom>
                <a:noFill/>
                <a:ln w="9525">
                  <a:noFill/>
                </a:ln>
              </p:spPr>
            </p:pic>
          </p:grpSp>
        </p:grpSp>
        <p:grpSp>
          <p:nvGrpSpPr>
            <p:cNvPr id="3089" name="组合 53"/>
            <p:cNvGrpSpPr/>
            <p:nvPr/>
          </p:nvGrpSpPr>
          <p:grpSpPr>
            <a:xfrm flipH="1">
              <a:off x="8568337" y="1615169"/>
              <a:ext cx="1813896" cy="2217077"/>
              <a:chOff x="-2123622" y="3194269"/>
              <a:chExt cx="1352901" cy="1653615"/>
            </a:xfrm>
          </p:grpSpPr>
          <p:pic>
            <p:nvPicPr>
              <p:cNvPr id="3090" name="图片 54"/>
              <p:cNvPicPr>
                <a:picLocks noChangeAspect="1"/>
              </p:cNvPicPr>
              <p:nvPr/>
            </p:nvPicPr>
            <p:blipFill>
              <a:blip r:embed="rId1"/>
              <a:stretch>
                <a:fillRect/>
              </a:stretch>
            </p:blipFill>
            <p:spPr>
              <a:xfrm rot="-7239280">
                <a:off x="-1839893" y="3778712"/>
                <a:ext cx="1201714" cy="936630"/>
              </a:xfrm>
              <a:prstGeom prst="rect">
                <a:avLst/>
              </a:prstGeom>
              <a:noFill/>
              <a:ln w="9525">
                <a:noFill/>
              </a:ln>
            </p:spPr>
          </p:pic>
          <p:grpSp>
            <p:nvGrpSpPr>
              <p:cNvPr id="3091" name="组合 55"/>
              <p:cNvGrpSpPr/>
              <p:nvPr/>
            </p:nvGrpSpPr>
            <p:grpSpPr>
              <a:xfrm>
                <a:off x="-2123622" y="3194269"/>
                <a:ext cx="1157980" cy="1512324"/>
                <a:chOff x="-2123622" y="3194269"/>
                <a:chExt cx="1157980" cy="1512324"/>
              </a:xfrm>
            </p:grpSpPr>
            <p:pic>
              <p:nvPicPr>
                <p:cNvPr id="3092" name="图片 56"/>
                <p:cNvPicPr>
                  <a:picLocks noChangeAspect="1"/>
                </p:cNvPicPr>
                <p:nvPr/>
              </p:nvPicPr>
              <p:blipFill>
                <a:blip r:embed="rId2"/>
                <a:stretch>
                  <a:fillRect/>
                </a:stretch>
              </p:blipFill>
              <p:spPr>
                <a:xfrm rot="3868440" flipH="1">
                  <a:off x="-2117879" y="3450046"/>
                  <a:ext cx="1392582" cy="911893"/>
                </a:xfrm>
                <a:prstGeom prst="rect">
                  <a:avLst/>
                </a:prstGeom>
                <a:noFill/>
                <a:ln w="9525">
                  <a:noFill/>
                </a:ln>
              </p:spPr>
            </p:pic>
            <p:pic>
              <p:nvPicPr>
                <p:cNvPr id="3093" name="图片 57"/>
                <p:cNvPicPr>
                  <a:picLocks noChangeAspect="1"/>
                </p:cNvPicPr>
                <p:nvPr/>
              </p:nvPicPr>
              <p:blipFill>
                <a:blip r:embed="rId3"/>
                <a:stretch>
                  <a:fillRect/>
                </a:stretch>
              </p:blipFill>
              <p:spPr>
                <a:xfrm rot="-2614773">
                  <a:off x="-2123622" y="3194269"/>
                  <a:ext cx="863140" cy="1512324"/>
                </a:xfrm>
                <a:prstGeom prst="rect">
                  <a:avLst/>
                </a:prstGeom>
                <a:noFill/>
                <a:ln w="9525">
                  <a:noFill/>
                </a:ln>
              </p:spPr>
            </p:pic>
          </p:grpSp>
        </p:grpSp>
      </p:grpSp>
      <p:sp>
        <p:nvSpPr>
          <p:cNvPr id="3094" name="文本框 5"/>
          <p:cNvSpPr txBox="1"/>
          <p:nvPr/>
        </p:nvSpPr>
        <p:spPr>
          <a:xfrm>
            <a:off x="3778250" y="6126163"/>
            <a:ext cx="1603375" cy="368300"/>
          </a:xfrm>
          <a:prstGeom prst="rect">
            <a:avLst/>
          </a:prstGeom>
          <a:noFill/>
          <a:ln w="9525">
            <a:noFill/>
          </a:ln>
        </p:spPr>
        <p:txBody>
          <a:bodyPr wrap="square" anchor="t">
            <a:spAutoFit/>
          </a:bodyPr>
          <a:p>
            <a:r>
              <a:rPr lang="zh-CN" altLang="zh-CN" sz="1800" b="1">
                <a:solidFill>
                  <a:schemeClr val="bg1"/>
                </a:solidFill>
                <a:latin typeface="黑体" panose="02010609060101010101" pitchFamily="2" charset="-122"/>
                <a:ea typeface="黑体" panose="02010609060101010101" pitchFamily="2" charset="-122"/>
              </a:rPr>
              <a:t>浙江师范大学</a:t>
            </a:r>
            <a:endParaRPr lang="zh-CN" altLang="zh-CN" sz="1800" b="1">
              <a:solidFill>
                <a:schemeClr val="bg1"/>
              </a:solidFill>
              <a:latin typeface="黑体" panose="02010609060101010101" pitchFamily="2" charset="-122"/>
              <a:ea typeface="黑体" panose="02010609060101010101" pitchFamily="2" charset="-122"/>
            </a:endParaRPr>
          </a:p>
        </p:txBody>
      </p:sp>
      <p:pic>
        <p:nvPicPr>
          <p:cNvPr id="3095" name="图片 7" descr="C:\Users\Administrator\Desktop\PPT 梁俐\模板\实验一\素材\图片1.png图片1"/>
          <p:cNvPicPr>
            <a:picLocks noChangeAspect="1"/>
          </p:cNvPicPr>
          <p:nvPr/>
        </p:nvPicPr>
        <p:blipFill>
          <a:blip r:embed="rId4"/>
          <a:srcRect/>
          <a:stretch>
            <a:fillRect/>
          </a:stretch>
        </p:blipFill>
        <p:spPr>
          <a:xfrm>
            <a:off x="2340610" y="2717800"/>
            <a:ext cx="4479290" cy="3136265"/>
          </a:xfrm>
          <a:prstGeom prst="rect">
            <a:avLst/>
          </a:prstGeom>
          <a:noFill/>
          <a:ln w="9525">
            <a:noFill/>
          </a:ln>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435985" y="45720"/>
            <a:ext cx="1927225" cy="768350"/>
          </a:xfrm>
          <a:prstGeom prst="rect">
            <a:avLst/>
          </a:prstGeom>
          <a:noFill/>
        </p:spPr>
        <p:txBody>
          <a:bodyPr wrap="square" rtlCol="0">
            <a:spAutoFit/>
          </a:bodyPr>
          <a:p>
            <a:r>
              <a:rPr lang="zh-CN" altLang="en-US" sz="4400" b="1">
                <a:solidFill>
                  <a:srgbClr val="0000FF"/>
                </a:solidFill>
                <a:effectLst>
                  <a:outerShdw blurRad="38100" dist="38100" dir="2700000" algn="tl">
                    <a:srgbClr val="000000">
                      <a:alpha val="43137"/>
                    </a:srgbClr>
                  </a:outerShdw>
                </a:effectLst>
                <a:latin typeface="微软雅黑" panose="020B0503020204020204" charset="-122"/>
                <a:ea typeface="微软雅黑" panose="020B0503020204020204" charset="-122"/>
              </a:rPr>
              <a:t>微生物</a:t>
            </a:r>
            <a:endParaRPr lang="zh-CN" altLang="en-US" sz="4400" b="1">
              <a:solidFill>
                <a:srgbClr val="0000FF"/>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6154" name="矩形 6153"/>
          <p:cNvSpPr/>
          <p:nvPr/>
        </p:nvSpPr>
        <p:spPr>
          <a:xfrm>
            <a:off x="1511300" y="814070"/>
            <a:ext cx="7507605" cy="1568450"/>
          </a:xfrm>
          <a:prstGeom prst="rect">
            <a:avLst/>
          </a:prstGeom>
          <a:noFill/>
          <a:ln w="9525">
            <a:noFill/>
          </a:ln>
        </p:spPr>
        <p:txBody>
          <a:bodyPr wrap="square" anchor="t">
            <a:spAutoFit/>
          </a:bodyPr>
          <a:p>
            <a:pPr>
              <a:spcBef>
                <a:spcPct val="50000"/>
              </a:spcBef>
            </a:pP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rPr>
              <a:t>结构</a:t>
            </a:r>
            <a:r>
              <a:rPr lang="zh-CN" altLang="en-US" sz="32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简单</a:t>
            </a:r>
            <a:r>
              <a:rPr lang="en-US" altLang="zh-CN" sz="3200" b="1">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rPr>
              <a:t>形体</a:t>
            </a:r>
            <a:r>
              <a:rPr lang="zh-CN" altLang="en-US" sz="32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微小</a:t>
            </a:r>
            <a:r>
              <a:rPr lang="en-US" altLang="zh-CN" sz="3200" b="1" dirty="0">
                <a:effectLst>
                  <a:outerShdw blurRad="38100" dist="38100" dir="2700000" algn="tl">
                    <a:srgbClr val="000000">
                      <a:alpha val="43137"/>
                    </a:srgbClr>
                  </a:outerShdw>
                </a:effectLst>
                <a:latin typeface="楷体" panose="02010609060101010101" charset="-122"/>
                <a:ea typeface="楷体" panose="02010609060101010101" charset="-122"/>
              </a:rPr>
              <a:t>.</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rPr>
              <a:t>通常要用</a:t>
            </a:r>
            <a:r>
              <a:rPr lang="zh-CN" altLang="en-US" sz="32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光学显微镜或电子显微镜</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rPr>
              <a:t>才能看到，有的甚至没有细胞结构。</a:t>
            </a:r>
            <a:endParaRPr lang="en-US" altLang="zh-CN" sz="2800" b="1">
              <a:latin typeface="黑体" panose="02010609060101010101" pitchFamily="2" charset="-122"/>
              <a:ea typeface="黑体" panose="02010609060101010101" pitchFamily="2" charset="-122"/>
            </a:endParaRPr>
          </a:p>
        </p:txBody>
      </p:sp>
      <p:sp>
        <p:nvSpPr>
          <p:cNvPr id="5" name="文本框 4"/>
          <p:cNvSpPr txBox="1"/>
          <p:nvPr/>
        </p:nvSpPr>
        <p:spPr>
          <a:xfrm>
            <a:off x="252730" y="814070"/>
            <a:ext cx="1554480" cy="645160"/>
          </a:xfrm>
          <a:prstGeom prst="rect">
            <a:avLst/>
          </a:prstGeom>
          <a:noFill/>
        </p:spPr>
        <p:txBody>
          <a:bodyPr wrap="none" rtlCol="0">
            <a:spAutoFit/>
          </a:bodyPr>
          <a:p>
            <a:pPr algn="l"/>
            <a:r>
              <a:rPr lang="zh-CN" altLang="en-US" sz="3600" b="1" dirty="0">
                <a:solidFill>
                  <a:srgbClr val="3333FF"/>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特点：</a:t>
            </a:r>
            <a:endParaRPr lang="zh-CN" altLang="en-US" sz="3600" b="1" dirty="0">
              <a:solidFill>
                <a:srgbClr val="3333FF"/>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6" name="文本框 5"/>
          <p:cNvSpPr txBox="1"/>
          <p:nvPr/>
        </p:nvSpPr>
        <p:spPr>
          <a:xfrm>
            <a:off x="153035" y="3978910"/>
            <a:ext cx="1554480" cy="645160"/>
          </a:xfrm>
          <a:prstGeom prst="rect">
            <a:avLst/>
          </a:prstGeom>
          <a:noFill/>
        </p:spPr>
        <p:txBody>
          <a:bodyPr wrap="none" rtlCol="0">
            <a:spAutoFit/>
          </a:bodyPr>
          <a:p>
            <a:pPr algn="l"/>
            <a:r>
              <a:rPr lang="zh-CN" altLang="en-US" sz="3600" b="1" dirty="0">
                <a:solidFill>
                  <a:srgbClr val="3333FF"/>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种类：</a:t>
            </a:r>
            <a:endParaRPr lang="zh-CN" altLang="en-US" sz="3600" b="1" dirty="0">
              <a:solidFill>
                <a:srgbClr val="3333FF"/>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7" name="文本框 6"/>
          <p:cNvSpPr txBox="1"/>
          <p:nvPr/>
        </p:nvSpPr>
        <p:spPr>
          <a:xfrm>
            <a:off x="2009140" y="2256790"/>
            <a:ext cx="1193165" cy="58356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微软雅黑" panose="020B0503020204020204" charset="-122"/>
                <a:ea typeface="微软雅黑" panose="020B0503020204020204" charset="-122"/>
              </a:rPr>
              <a:t>病毒</a:t>
            </a:r>
            <a:endParaRPr lang="zh-CN" altLang="en-US" sz="3200" b="1">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 name="文本框 7"/>
          <p:cNvSpPr txBox="1"/>
          <p:nvPr/>
        </p:nvSpPr>
        <p:spPr>
          <a:xfrm>
            <a:off x="5363210" y="2226310"/>
            <a:ext cx="2948940" cy="645160"/>
          </a:xfrm>
          <a:prstGeom prst="rect">
            <a:avLst/>
          </a:prstGeom>
          <a:noFill/>
        </p:spPr>
        <p:txBody>
          <a:bodyPr wrap="square" rtlCol="0">
            <a:spAutoFit/>
          </a:bodyPr>
          <a:p>
            <a:r>
              <a:rPr lang="zh-CN" altLang="en-US" sz="3600" b="1">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无细胞</a:t>
            </a:r>
            <a:r>
              <a:rPr lang="zh-CN" altLang="en-US" sz="3600" b="1">
                <a:effectLst>
                  <a:outerShdw blurRad="38100" dist="38100" dir="2700000" algn="tl">
                    <a:srgbClr val="000000">
                      <a:alpha val="43137"/>
                    </a:srgbClr>
                  </a:outerShdw>
                </a:effectLst>
                <a:latin typeface="楷体" panose="02010609060101010101" charset="-122"/>
                <a:ea typeface="楷体" panose="02010609060101010101" charset="-122"/>
              </a:rPr>
              <a:t>结构</a:t>
            </a:r>
            <a:endParaRPr lang="zh-CN" altLang="en-US" sz="36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9" name="文本框 8"/>
          <p:cNvSpPr txBox="1"/>
          <p:nvPr/>
        </p:nvSpPr>
        <p:spPr>
          <a:xfrm>
            <a:off x="2009140" y="3529330"/>
            <a:ext cx="4911090" cy="58356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微软雅黑" panose="020B0503020204020204" charset="-122"/>
                <a:ea typeface="微软雅黑" panose="020B0503020204020204" charset="-122"/>
              </a:rPr>
              <a:t>细菌：</a:t>
            </a:r>
            <a:r>
              <a:rPr lang="zh-CN" altLang="en-US" sz="32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大肠杆菌、乳酸菌</a:t>
            </a:r>
            <a:endParaRPr lang="zh-CN" altLang="en-US" sz="32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0" name="文本框 9"/>
          <p:cNvSpPr txBox="1"/>
          <p:nvPr/>
        </p:nvSpPr>
        <p:spPr>
          <a:xfrm>
            <a:off x="2009140" y="4040505"/>
            <a:ext cx="1564005" cy="58356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微软雅黑" panose="020B0503020204020204" charset="-122"/>
                <a:ea typeface="微软雅黑" panose="020B0503020204020204" charset="-122"/>
              </a:rPr>
              <a:t>放线菌</a:t>
            </a:r>
            <a:endParaRPr lang="zh-CN" altLang="en-US" sz="3200" b="1">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1" name="文本框 10"/>
          <p:cNvSpPr txBox="1"/>
          <p:nvPr/>
        </p:nvSpPr>
        <p:spPr>
          <a:xfrm>
            <a:off x="2009140" y="2955925"/>
            <a:ext cx="2740025" cy="58356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微软雅黑" panose="020B0503020204020204" charset="-122"/>
                <a:ea typeface="微软雅黑" panose="020B0503020204020204" charset="-122"/>
              </a:rPr>
              <a:t>蓝藻（蓝细菌）</a:t>
            </a:r>
            <a:endParaRPr lang="zh-CN" altLang="en-US" sz="3200" b="1">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2" name="文本框 11"/>
          <p:cNvSpPr txBox="1"/>
          <p:nvPr/>
        </p:nvSpPr>
        <p:spPr>
          <a:xfrm>
            <a:off x="2009140" y="4624070"/>
            <a:ext cx="3028950" cy="58356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微软雅黑" panose="020B0503020204020204" charset="-122"/>
                <a:ea typeface="微软雅黑" panose="020B0503020204020204" charset="-122"/>
              </a:rPr>
              <a:t>支原体、衣原体</a:t>
            </a:r>
            <a:endParaRPr lang="zh-CN" altLang="en-US" sz="3200" b="1">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3" name="文本框 12"/>
          <p:cNvSpPr txBox="1"/>
          <p:nvPr/>
        </p:nvSpPr>
        <p:spPr>
          <a:xfrm>
            <a:off x="2009140" y="5377815"/>
            <a:ext cx="3961130" cy="58356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微软雅黑" panose="020B0503020204020204" charset="-122"/>
                <a:ea typeface="微软雅黑" panose="020B0503020204020204" charset="-122"/>
              </a:rPr>
              <a:t>真菌：</a:t>
            </a:r>
            <a:r>
              <a:rPr lang="zh-CN" altLang="en-US" sz="32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霉菌、酵母菌</a:t>
            </a:r>
            <a:endParaRPr lang="zh-CN" altLang="en-US" sz="32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4" name="文本框 13"/>
          <p:cNvSpPr txBox="1"/>
          <p:nvPr/>
        </p:nvSpPr>
        <p:spPr>
          <a:xfrm>
            <a:off x="2009140" y="5961380"/>
            <a:ext cx="5282565" cy="58356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微软雅黑" panose="020B0503020204020204" charset="-122"/>
                <a:ea typeface="微软雅黑" panose="020B0503020204020204" charset="-122"/>
              </a:rPr>
              <a:t>原生生物：</a:t>
            </a:r>
            <a:r>
              <a:rPr lang="zh-CN" altLang="en-US" sz="32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变形虫、草履虫</a:t>
            </a:r>
            <a:endParaRPr lang="zh-CN" altLang="en-US" sz="32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5" name="左大括号 14"/>
          <p:cNvSpPr/>
          <p:nvPr/>
        </p:nvSpPr>
        <p:spPr>
          <a:xfrm>
            <a:off x="1511300" y="2534920"/>
            <a:ext cx="497840" cy="3899535"/>
          </a:xfrm>
          <a:prstGeom prst="leftBrace">
            <a:avLst/>
          </a:prstGeom>
        </p:spPr>
        <p:style>
          <a:lnRef idx="2">
            <a:schemeClr val="dk1"/>
          </a:lnRef>
          <a:fillRef idx="0">
            <a:schemeClr val="dk1"/>
          </a:fillRef>
          <a:effectRef idx="1">
            <a:schemeClr val="dk1"/>
          </a:effectRef>
          <a:fontRef idx="minor">
            <a:schemeClr val="tx1"/>
          </a:fontRef>
        </p:style>
        <p:txBody>
          <a:bodyPr rtlCol="0" anchor="ctr"/>
          <a:p>
            <a:pPr algn="ctr"/>
            <a:endParaRPr lang="zh-CN" altLang="en-US" b="1">
              <a:effectLst>
                <a:outerShdw blurRad="38100" dist="38100" dir="2700000" algn="tl">
                  <a:srgbClr val="000000">
                    <a:alpha val="43137"/>
                  </a:srgbClr>
                </a:outerShdw>
              </a:effectLst>
            </a:endParaRPr>
          </a:p>
        </p:txBody>
      </p:sp>
      <p:sp>
        <p:nvSpPr>
          <p:cNvPr id="16" name="右大括号 15"/>
          <p:cNvSpPr/>
          <p:nvPr/>
        </p:nvSpPr>
        <p:spPr>
          <a:xfrm>
            <a:off x="6607810" y="3084830"/>
            <a:ext cx="198755" cy="1945005"/>
          </a:xfrm>
          <a:prstGeom prst="rightBrace">
            <a:avLst/>
          </a:prstGeom>
        </p:spPr>
        <p:style>
          <a:lnRef idx="3">
            <a:schemeClr val="dk1"/>
          </a:lnRef>
          <a:fillRef idx="0">
            <a:schemeClr val="dk1"/>
          </a:fillRef>
          <a:effectRef idx="2">
            <a:schemeClr val="dk1"/>
          </a:effectRef>
          <a:fontRef idx="minor">
            <a:schemeClr val="tx1"/>
          </a:fontRef>
        </p:style>
        <p:txBody>
          <a:bodyPr rtlCol="0" anchor="ctr"/>
          <a:p>
            <a:pPr algn="ctr"/>
            <a:endParaRPr lang="zh-CN" altLang="en-US"/>
          </a:p>
        </p:txBody>
      </p:sp>
      <p:sp>
        <p:nvSpPr>
          <p:cNvPr id="17" name="文本框 16"/>
          <p:cNvSpPr txBox="1"/>
          <p:nvPr/>
        </p:nvSpPr>
        <p:spPr>
          <a:xfrm>
            <a:off x="6856730" y="3734435"/>
            <a:ext cx="2162175" cy="645160"/>
          </a:xfrm>
          <a:prstGeom prst="rect">
            <a:avLst/>
          </a:prstGeom>
          <a:noFill/>
        </p:spPr>
        <p:txBody>
          <a:bodyPr wrap="square" rtlCol="0">
            <a:spAutoFit/>
          </a:bodyPr>
          <a:p>
            <a:r>
              <a:rPr lang="zh-CN" altLang="en-US" sz="3600" b="1">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原核</a:t>
            </a:r>
            <a:r>
              <a:rPr lang="zh-CN" altLang="en-US" sz="3600" b="1">
                <a:effectLst>
                  <a:outerShdw blurRad="38100" dist="38100" dir="2700000" algn="tl">
                    <a:srgbClr val="000000">
                      <a:alpha val="43137"/>
                    </a:srgbClr>
                  </a:outerShdw>
                </a:effectLst>
                <a:latin typeface="楷体" panose="02010609060101010101" charset="-122"/>
                <a:ea typeface="楷体" panose="02010609060101010101" charset="-122"/>
              </a:rPr>
              <a:t>细胞</a:t>
            </a:r>
            <a:endParaRPr lang="zh-CN" altLang="en-US" sz="36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8" name="右大括号 17"/>
          <p:cNvSpPr/>
          <p:nvPr/>
        </p:nvSpPr>
        <p:spPr>
          <a:xfrm>
            <a:off x="7077075" y="5557520"/>
            <a:ext cx="118110" cy="876935"/>
          </a:xfrm>
          <a:prstGeom prst="rightBrace">
            <a:avLst/>
          </a:prstGeom>
        </p:spPr>
        <p:style>
          <a:lnRef idx="3">
            <a:schemeClr val="dk1"/>
          </a:lnRef>
          <a:fillRef idx="0">
            <a:schemeClr val="dk1"/>
          </a:fillRef>
          <a:effectRef idx="2">
            <a:schemeClr val="dk1"/>
          </a:effectRef>
          <a:fontRef idx="minor">
            <a:schemeClr val="tx1"/>
          </a:fontRef>
        </p:style>
        <p:txBody>
          <a:bodyPr rtlCol="0" anchor="ctr"/>
          <a:p>
            <a:pPr algn="ctr"/>
            <a:endParaRPr lang="zh-CN" altLang="en-US"/>
          </a:p>
        </p:txBody>
      </p:sp>
      <p:sp>
        <p:nvSpPr>
          <p:cNvPr id="19" name="文本框 18"/>
          <p:cNvSpPr txBox="1"/>
          <p:nvPr/>
        </p:nvSpPr>
        <p:spPr>
          <a:xfrm>
            <a:off x="7291705" y="5346065"/>
            <a:ext cx="1162050" cy="1198880"/>
          </a:xfrm>
          <a:prstGeom prst="rect">
            <a:avLst/>
          </a:prstGeom>
          <a:noFill/>
        </p:spPr>
        <p:txBody>
          <a:bodyPr wrap="square" rtlCol="0">
            <a:spAutoFit/>
          </a:bodyPr>
          <a:p>
            <a:r>
              <a:rPr lang="zh-CN" altLang="en-US" sz="3600" b="1">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真核</a:t>
            </a:r>
            <a:r>
              <a:rPr lang="zh-CN" altLang="en-US" sz="3600" b="1">
                <a:effectLst>
                  <a:outerShdw blurRad="38100" dist="38100" dir="2700000" algn="tl">
                    <a:srgbClr val="000000">
                      <a:alpha val="43137"/>
                    </a:srgbClr>
                  </a:outerShdw>
                </a:effectLst>
                <a:latin typeface="楷体" panose="02010609060101010101" charset="-122"/>
                <a:ea typeface="楷体" panose="02010609060101010101" charset="-122"/>
              </a:rPr>
              <a:t>细胞</a:t>
            </a:r>
            <a:endParaRPr lang="zh-CN" altLang="en-US" sz="36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154"/>
                                        </p:tgtEl>
                                        <p:attrNameLst>
                                          <p:attrName>style.visibility</p:attrName>
                                        </p:attrNameLst>
                                      </p:cBhvr>
                                      <p:to>
                                        <p:strVal val="visible"/>
                                      </p:to>
                                    </p:set>
                                    <p:anim calcmode="lin" valueType="num">
                                      <p:cBhvr additive="base">
                                        <p:cTn id="7" dur="500" fill="hold"/>
                                        <p:tgtEl>
                                          <p:spTgt spid="6154"/>
                                        </p:tgtEl>
                                        <p:attrNameLst>
                                          <p:attrName>ppt_x</p:attrName>
                                        </p:attrNameLst>
                                      </p:cBhvr>
                                      <p:tavLst>
                                        <p:tav tm="0">
                                          <p:val>
                                            <p:strVal val="0-#ppt_w/2"/>
                                          </p:val>
                                        </p:tav>
                                        <p:tav tm="100000">
                                          <p:val>
                                            <p:strVal val="#ppt_x"/>
                                          </p:val>
                                        </p:tav>
                                      </p:tavLst>
                                    </p:anim>
                                    <p:anim calcmode="lin" valueType="num">
                                      <p:cBhvr additive="base">
                                        <p:cTn id="8" dur="500" fill="hold"/>
                                        <p:tgtEl>
                                          <p:spTgt spid="615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linds(horizontal)">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linds(horizont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linds(horizontal)">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linds(horizont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linds(horizontal)">
                                      <p:cBhvr>
                                        <p:cTn id="43" dur="5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blinds(horizontal)">
                                      <p:cBhvr>
                                        <p:cTn id="48" dur="50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blinds(horizontal)">
                                      <p:cBhvr>
                                        <p:cTn id="53" dur="500"/>
                                        <p:tgtEl>
                                          <p:spTgt spid="8"/>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blinds(horizontal)">
                                      <p:cBhvr>
                                        <p:cTn id="58" dur="500"/>
                                        <p:tgtEl>
                                          <p:spTgt spid="16"/>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blinds(horizontal)">
                                      <p:cBhvr>
                                        <p:cTn id="63" dur="500"/>
                                        <p:tgtEl>
                                          <p:spTgt spid="17"/>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blinds(horizontal)">
                                      <p:cBhvr>
                                        <p:cTn id="68" dur="500"/>
                                        <p:tgtEl>
                                          <p:spTgt spid="18"/>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blinds(horizontal)">
                                      <p:cBhvr>
                                        <p:cTn id="7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P spid="15" grpId="0" animBg="1"/>
      <p:bldP spid="7" grpId="0"/>
      <p:bldP spid="11" grpId="0"/>
      <p:bldP spid="9" grpId="0"/>
      <p:bldP spid="10" grpId="0"/>
      <p:bldP spid="12" grpId="0"/>
      <p:bldP spid="13" grpId="0"/>
      <p:bldP spid="14" grpId="0"/>
      <p:bldP spid="8" grpId="0"/>
      <p:bldP spid="16" grpId="0" animBg="1"/>
      <p:bldP spid="17" grpId="0"/>
      <p:bldP spid="18" grpId="0" animBg="1"/>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3191510" y="226060"/>
            <a:ext cx="2506980" cy="768350"/>
          </a:xfrm>
          <a:prstGeom prst="rect">
            <a:avLst/>
          </a:prstGeom>
          <a:noFill/>
        </p:spPr>
        <p:txBody>
          <a:bodyPr wrap="square" rtlCol="0">
            <a:spAutoFit/>
          </a:bodyPr>
          <a:p>
            <a:r>
              <a:rPr lang="zh-CN" altLang="en-US" sz="44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rPr>
              <a:t>大肠杆菌</a:t>
            </a:r>
            <a:endParaRPr lang="zh-CN" altLang="en-US" sz="44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2976" name="矩形 82975"/>
          <p:cNvSpPr/>
          <p:nvPr/>
        </p:nvSpPr>
        <p:spPr>
          <a:xfrm>
            <a:off x="1713230" y="1275080"/>
            <a:ext cx="5904865" cy="583565"/>
          </a:xfrm>
          <a:prstGeom prst="rect">
            <a:avLst/>
          </a:prstGeom>
          <a:noFill/>
          <a:ln w="9525">
            <a:noFill/>
          </a:ln>
        </p:spPr>
        <p:txBody>
          <a:bodyPr wrap="none" anchor="t">
            <a:spAutoFit/>
          </a:bodyPr>
          <a:p>
            <a:pPr eaLnBrk="0" hangingPunct="0">
              <a:buClr>
                <a:srgbClr val="3A5047"/>
              </a:buClr>
              <a:buSzPct val="75000"/>
              <a:buFont typeface="Wingdings" panose="05000000000000000000" pitchFamily="2" charset="2"/>
              <a:buNone/>
            </a:pP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rPr>
              <a:t>革兰氏</a:t>
            </a:r>
            <a:r>
              <a:rPr lang="en-US" altLang="zh-CN" sz="3200" b="1" dirty="0">
                <a:effectLst>
                  <a:outerShdw blurRad="38100" dist="38100" dir="2700000" algn="tl">
                    <a:srgbClr val="000000">
                      <a:alpha val="43137"/>
                    </a:srgbClr>
                  </a:outerShdw>
                </a:effectLst>
                <a:latin typeface="楷体" panose="02010609060101010101" charset="-122"/>
                <a:ea typeface="楷体" panose="02010609060101010101" charset="-122"/>
              </a:rPr>
              <a:t>______</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rPr>
              <a:t>（填阴或阳）性菌</a:t>
            </a:r>
            <a:endPar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6" name="文本框 5"/>
          <p:cNvSpPr txBox="1"/>
          <p:nvPr/>
        </p:nvSpPr>
        <p:spPr>
          <a:xfrm>
            <a:off x="3319145" y="1137285"/>
            <a:ext cx="533400" cy="645160"/>
          </a:xfrm>
          <a:prstGeom prst="rect">
            <a:avLst/>
          </a:prstGeom>
          <a:noFill/>
        </p:spPr>
        <p:txBody>
          <a:bodyPr wrap="square" rtlCol="0">
            <a:spAutoFit/>
          </a:bodyPr>
          <a:p>
            <a:r>
              <a:rPr lang="zh-CN" altLang="en-US" sz="3600" b="1">
                <a:solidFill>
                  <a:srgbClr val="0000FF"/>
                </a:solidFill>
                <a:effectLst>
                  <a:outerShdw blurRad="38100" dist="38100" dir="2700000" algn="tl">
                    <a:srgbClr val="000000">
                      <a:alpha val="43137"/>
                    </a:srgbClr>
                  </a:outerShdw>
                </a:effectLst>
                <a:latin typeface="微软雅黑" panose="020B0503020204020204" charset="-122"/>
                <a:ea typeface="微软雅黑" panose="020B0503020204020204" charset="-122"/>
              </a:rPr>
              <a:t>阴</a:t>
            </a:r>
            <a:endParaRPr lang="zh-CN" altLang="en-US" sz="3600" b="1">
              <a:solidFill>
                <a:srgbClr val="0000FF"/>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2978" name="文本框 82977"/>
          <p:cNvSpPr txBox="1"/>
          <p:nvPr/>
        </p:nvSpPr>
        <p:spPr>
          <a:xfrm>
            <a:off x="304800" y="2227580"/>
            <a:ext cx="2224405" cy="583565"/>
          </a:xfrm>
          <a:prstGeom prst="rect">
            <a:avLst/>
          </a:prstGeom>
          <a:noFill/>
          <a:ln w="9525">
            <a:noFill/>
          </a:ln>
        </p:spPr>
        <p:txBody>
          <a:bodyPr wrap="none" anchor="t">
            <a:spAutoFit/>
          </a:bodyPr>
          <a:p>
            <a:pPr eaLnBrk="0" hangingPunct="0">
              <a:buClr>
                <a:srgbClr val="3A5047"/>
              </a:buClr>
              <a:buSzPct val="75000"/>
              <a:buFont typeface="Wingdings" panose="05000000000000000000" pitchFamily="2" charset="2"/>
              <a:buNone/>
            </a:pP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rPr>
              <a:t>代谢类型：</a:t>
            </a:r>
            <a:endPar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82979" name="文本框 82978"/>
          <p:cNvSpPr txBox="1"/>
          <p:nvPr/>
        </p:nvSpPr>
        <p:spPr>
          <a:xfrm>
            <a:off x="2727960" y="2226945"/>
            <a:ext cx="3434080" cy="583565"/>
          </a:xfrm>
          <a:prstGeom prst="rect">
            <a:avLst/>
          </a:prstGeom>
          <a:noFill/>
          <a:ln w="9525">
            <a:noFill/>
          </a:ln>
        </p:spPr>
        <p:txBody>
          <a:bodyPr wrap="none" anchor="t">
            <a:spAutoFit/>
          </a:bodyPr>
          <a:p>
            <a:pPr eaLnBrk="0" hangingPunct="0">
              <a:buClr>
                <a:srgbClr val="3A5047"/>
              </a:buClr>
              <a:buSzPct val="75000"/>
              <a:buFont typeface="Wingdings" panose="05000000000000000000" pitchFamily="2" charset="2"/>
              <a:buNone/>
            </a:pPr>
            <a:r>
              <a:rPr lang="zh-CN" altLang="en-US" sz="3200" b="1" dirty="0">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rPr>
              <a:t>异养，兼性厌氧型</a:t>
            </a:r>
            <a:endParaRPr lang="zh-CN" altLang="en-US" sz="3200" b="1" dirty="0">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2967" name="矩形 82966"/>
          <p:cNvSpPr/>
          <p:nvPr/>
        </p:nvSpPr>
        <p:spPr>
          <a:xfrm>
            <a:off x="1579245" y="3073400"/>
            <a:ext cx="7548880" cy="1076325"/>
          </a:xfrm>
          <a:prstGeom prst="rect">
            <a:avLst/>
          </a:prstGeom>
          <a:noFill/>
          <a:ln w="9525">
            <a:noFill/>
          </a:ln>
        </p:spPr>
        <p:txBody>
          <a:bodyPr wrap="square" anchor="t">
            <a:spAutoFit/>
          </a:bodyPr>
          <a:p>
            <a:pPr eaLnBrk="0" hangingPunct="0">
              <a:buClr>
                <a:srgbClr val="3A5047"/>
              </a:buClr>
              <a:buSzPct val="75000"/>
              <a:buFont typeface="Wingdings" panose="05000000000000000000" pitchFamily="2" charset="2"/>
              <a:buNone/>
            </a:pP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rPr>
              <a:t>人和哺乳动物肠道，此外还广泛分布于水、污水、土壤、谷类、乳制品等当中。</a:t>
            </a:r>
            <a:endPar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7" name="文本框 6"/>
          <p:cNvSpPr txBox="1"/>
          <p:nvPr/>
        </p:nvSpPr>
        <p:spPr>
          <a:xfrm>
            <a:off x="305435" y="2980055"/>
            <a:ext cx="1407795" cy="583565"/>
          </a:xfrm>
          <a:prstGeom prst="rect">
            <a:avLst/>
          </a:prstGeom>
          <a:noFill/>
        </p:spPr>
        <p:txBody>
          <a:bodyPr wrap="none" rtlCol="0">
            <a:spAutoFit/>
          </a:bodyPr>
          <a:p>
            <a:pPr algn="l"/>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分布：</a:t>
            </a:r>
            <a:endPar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82970" name="文本框 82969"/>
          <p:cNvSpPr txBox="1"/>
          <p:nvPr/>
        </p:nvSpPr>
        <p:spPr>
          <a:xfrm>
            <a:off x="394335" y="4374515"/>
            <a:ext cx="8543290" cy="1383665"/>
          </a:xfrm>
          <a:prstGeom prst="rect">
            <a:avLst/>
          </a:prstGeom>
          <a:noFill/>
          <a:ln w="9525">
            <a:noFill/>
          </a:ln>
        </p:spPr>
        <p:txBody>
          <a:bodyPr wrap="square" anchor="t">
            <a:spAutoFit/>
          </a:bodyPr>
          <a:p>
            <a:pPr eaLnBrk="0" hangingPunct="0">
              <a:buClr>
                <a:srgbClr val="3A5047"/>
              </a:buClr>
              <a:buSzPct val="75000"/>
              <a:buFont typeface="Wingdings" panose="05000000000000000000" pitchFamily="2" charset="2"/>
              <a:buNone/>
            </a:pPr>
            <a:r>
              <a:rPr lang="zh-CN" altLang="en-US" sz="2800" b="1" dirty="0">
                <a:effectLst>
                  <a:outerShdw blurRad="38100" dist="38100" dir="2700000" algn="tl">
                    <a:srgbClr val="000000">
                      <a:alpha val="43137"/>
                    </a:srgbClr>
                  </a:outerShdw>
                </a:effectLst>
                <a:latin typeface="楷体" panose="02010609060101010101" charset="-122"/>
                <a:ea typeface="楷体" panose="02010609060101010101" charset="-122"/>
              </a:rPr>
              <a:t>大肠杆菌在人体的</a:t>
            </a:r>
            <a:r>
              <a:rPr lang="en-US" altLang="zh-CN" sz="2800" b="1" dirty="0">
                <a:effectLst>
                  <a:outerShdw blurRad="38100" dist="38100" dir="2700000" algn="tl">
                    <a:srgbClr val="000000">
                      <a:alpha val="43137"/>
                    </a:srgbClr>
                  </a:outerShdw>
                </a:effectLst>
                <a:latin typeface="楷体" panose="02010609060101010101" charset="-122"/>
                <a:ea typeface="楷体" panose="02010609060101010101" charset="-122"/>
              </a:rPr>
              <a:t>_____</a:t>
            </a:r>
            <a:r>
              <a:rPr lang="zh-CN" altLang="en-US" sz="2800" b="1" dirty="0">
                <a:effectLst>
                  <a:outerShdw blurRad="38100" dist="38100" dir="2700000" algn="tl">
                    <a:srgbClr val="000000">
                      <a:alpha val="43137"/>
                    </a:srgbClr>
                  </a:outerShdw>
                </a:effectLst>
                <a:latin typeface="楷体" panose="02010609060101010101" charset="-122"/>
                <a:ea typeface="楷体" panose="02010609060101010101" charset="-122"/>
              </a:rPr>
              <a:t>中一般对人体无害，但任何</a:t>
            </a:r>
            <a:endParaRPr lang="zh-CN" altLang="en-US" sz="2800" b="1" dirty="0">
              <a:effectLst>
                <a:outerShdw blurRad="38100" dist="38100" dir="2700000" algn="tl">
                  <a:srgbClr val="000000">
                    <a:alpha val="43137"/>
                  </a:srgbClr>
                </a:outerShdw>
              </a:effectLst>
              <a:latin typeface="楷体" panose="02010609060101010101" charset="-122"/>
              <a:ea typeface="楷体" panose="02010609060101010101" charset="-122"/>
            </a:endParaRPr>
          </a:p>
          <a:p>
            <a:pPr eaLnBrk="0" hangingPunct="0">
              <a:buClr>
                <a:srgbClr val="3A5047"/>
              </a:buClr>
              <a:buSzPct val="75000"/>
              <a:buFont typeface="Wingdings" panose="05000000000000000000" pitchFamily="2" charset="2"/>
              <a:buNone/>
            </a:pPr>
            <a:r>
              <a:rPr lang="zh-CN" altLang="en-US" sz="2800" b="1" dirty="0">
                <a:effectLst>
                  <a:outerShdw blurRad="38100" dist="38100" dir="2700000" algn="tl">
                    <a:srgbClr val="000000">
                      <a:alpha val="43137"/>
                    </a:srgbClr>
                  </a:outerShdw>
                </a:effectLst>
                <a:latin typeface="楷体" panose="02010609060101010101" charset="-122"/>
                <a:ea typeface="楷体" panose="02010609060101010101" charset="-122"/>
              </a:rPr>
              <a:t>大肠杆菌如果进入</a:t>
            </a:r>
            <a:r>
              <a:rPr lang="en-US" altLang="zh-CN" sz="2800" b="1" dirty="0">
                <a:effectLst>
                  <a:outerShdw blurRad="38100" dist="38100" dir="2700000" algn="tl">
                    <a:srgbClr val="000000">
                      <a:alpha val="43137"/>
                    </a:srgbClr>
                  </a:outerShdw>
                </a:effectLst>
                <a:latin typeface="楷体" panose="02010609060101010101" charset="-122"/>
                <a:ea typeface="楷体" panose="02010609060101010101" charset="-122"/>
              </a:rPr>
              <a:t>__________</a:t>
            </a:r>
            <a:r>
              <a:rPr lang="zh-CN" altLang="en-US" sz="2800" b="1" dirty="0">
                <a:effectLst>
                  <a:outerShdw blurRad="38100" dist="38100" dir="2700000" algn="tl">
                    <a:srgbClr val="000000">
                      <a:alpha val="43137"/>
                    </a:srgbClr>
                  </a:outerShdw>
                </a:effectLst>
                <a:latin typeface="楷体" panose="02010609060101010101" charset="-122"/>
                <a:ea typeface="楷体" panose="02010609060101010101" charset="-122"/>
              </a:rPr>
              <a:t>都会对人体产生危害。</a:t>
            </a:r>
            <a:endParaRPr lang="zh-CN" altLang="en-US" sz="2800" b="1" dirty="0">
              <a:effectLst>
                <a:outerShdw blurRad="38100" dist="38100" dir="2700000" algn="tl">
                  <a:srgbClr val="000000">
                    <a:alpha val="43137"/>
                  </a:srgbClr>
                </a:outerShdw>
              </a:effectLst>
              <a:latin typeface="楷体" panose="02010609060101010101" charset="-122"/>
              <a:ea typeface="楷体" panose="02010609060101010101" charset="-122"/>
            </a:endParaRPr>
          </a:p>
          <a:p>
            <a:pPr eaLnBrk="0" hangingPunct="0">
              <a:buClr>
                <a:srgbClr val="3A5047"/>
              </a:buClr>
              <a:buSzPct val="75000"/>
              <a:buFont typeface="Wingdings" panose="05000000000000000000" pitchFamily="2" charset="2"/>
              <a:buNone/>
            </a:pPr>
            <a:r>
              <a:rPr lang="zh-CN" altLang="en-US" sz="2800" b="1" dirty="0">
                <a:effectLst>
                  <a:outerShdw blurRad="38100" dist="38100" dir="2700000" algn="tl">
                    <a:srgbClr val="000000">
                      <a:alpha val="43137"/>
                    </a:srgbClr>
                  </a:outerShdw>
                </a:effectLst>
                <a:latin typeface="楷体" panose="02010609060101010101" charset="-122"/>
                <a:ea typeface="楷体" panose="02010609060101010101" charset="-122"/>
              </a:rPr>
              <a:t>大肠杆菌是</a:t>
            </a:r>
            <a:r>
              <a:rPr lang="en-US" altLang="zh-CN" sz="2800" b="1" dirty="0">
                <a:effectLst>
                  <a:outerShdw blurRad="38100" dist="38100" dir="2700000" algn="tl">
                    <a:srgbClr val="000000">
                      <a:alpha val="43137"/>
                    </a:srgbClr>
                  </a:outerShdw>
                </a:effectLst>
                <a:latin typeface="楷体" panose="02010609060101010101" charset="-122"/>
                <a:ea typeface="楷体" panose="02010609060101010101" charset="-122"/>
              </a:rPr>
              <a:t>_______</a:t>
            </a:r>
            <a:r>
              <a:rPr lang="zh-CN" altLang="en-US" sz="2800" b="1" dirty="0">
                <a:effectLst>
                  <a:outerShdw blurRad="38100" dist="38100" dir="2700000" algn="tl">
                    <a:srgbClr val="000000">
                      <a:alpha val="43137"/>
                    </a:srgbClr>
                  </a:outerShdw>
                </a:effectLst>
                <a:latin typeface="楷体" panose="02010609060101010101" charset="-122"/>
                <a:ea typeface="楷体" panose="02010609060101010101" charset="-122"/>
              </a:rPr>
              <a:t>工程中被广泛采用的工具。</a:t>
            </a:r>
            <a:endParaRPr lang="zh-CN" altLang="en-US" sz="2800" b="1" dirty="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8" name="文本框 7"/>
          <p:cNvSpPr txBox="1"/>
          <p:nvPr/>
        </p:nvSpPr>
        <p:spPr>
          <a:xfrm>
            <a:off x="3319145" y="4374515"/>
            <a:ext cx="941070" cy="521970"/>
          </a:xfrm>
          <a:prstGeom prst="rect">
            <a:avLst/>
          </a:prstGeom>
          <a:noFill/>
        </p:spPr>
        <p:txBody>
          <a:bodyPr wrap="square" rtlCol="0">
            <a:spAutoFit/>
          </a:bodyPr>
          <a:p>
            <a:r>
              <a:rPr lang="zh-CN" altLang="en-US" sz="28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肠道</a:t>
            </a:r>
            <a:endParaRPr lang="zh-CN" altLang="en-US" sz="28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9" name="文本框 8"/>
          <p:cNvSpPr txBox="1"/>
          <p:nvPr/>
        </p:nvSpPr>
        <p:spPr>
          <a:xfrm>
            <a:off x="3470275" y="4805045"/>
            <a:ext cx="1661795" cy="521970"/>
          </a:xfrm>
          <a:prstGeom prst="rect">
            <a:avLst/>
          </a:prstGeom>
          <a:noFill/>
        </p:spPr>
        <p:txBody>
          <a:bodyPr wrap="square" rtlCol="0">
            <a:spAutoFit/>
          </a:bodyPr>
          <a:p>
            <a:r>
              <a:rPr lang="zh-CN" altLang="en-US" sz="28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泌尿系统</a:t>
            </a:r>
            <a:endParaRPr lang="zh-CN" altLang="en-US" sz="28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0" name="文本框 9"/>
          <p:cNvSpPr txBox="1"/>
          <p:nvPr/>
        </p:nvSpPr>
        <p:spPr>
          <a:xfrm>
            <a:off x="2378075" y="5236210"/>
            <a:ext cx="941070" cy="521970"/>
          </a:xfrm>
          <a:prstGeom prst="rect">
            <a:avLst/>
          </a:prstGeom>
          <a:noFill/>
        </p:spPr>
        <p:txBody>
          <a:bodyPr wrap="square" rtlCol="0">
            <a:spAutoFit/>
          </a:bodyPr>
          <a:p>
            <a:r>
              <a:rPr lang="zh-CN" altLang="en-US" sz="28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基因</a:t>
            </a:r>
            <a:endParaRPr lang="zh-CN" altLang="en-US" sz="28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1" name="云形标注 10"/>
          <p:cNvSpPr/>
          <p:nvPr/>
        </p:nvSpPr>
        <p:spPr>
          <a:xfrm>
            <a:off x="3965575" y="324485"/>
            <a:ext cx="4059555" cy="2096770"/>
          </a:xfrm>
          <a:prstGeom prst="cloudCallout">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a:solidFill>
                  <a:schemeClr val="tx1"/>
                </a:solidFill>
                <a:effectLst>
                  <a:outerShdw blurRad="38100" dist="38100" dir="2700000" algn="tl">
                    <a:srgbClr val="000000">
                      <a:alpha val="43137"/>
                    </a:srgbClr>
                  </a:outerShdw>
                </a:effectLst>
                <a:latin typeface="华文新魏" panose="02010800040101010101" charset="-122"/>
                <a:ea typeface="华文新魏" panose="02010800040101010101" charset="-122"/>
              </a:rPr>
              <a:t>有氧生长较好，</a:t>
            </a:r>
            <a:endParaRPr lang="zh-CN" altLang="en-US" sz="3200">
              <a:solidFill>
                <a:schemeClr val="tx1"/>
              </a:solidFill>
              <a:effectLst>
                <a:outerShdw blurRad="38100" dist="38100" dir="2700000" algn="tl">
                  <a:srgbClr val="000000">
                    <a:alpha val="43137"/>
                  </a:srgbClr>
                </a:outerShdw>
              </a:effectLst>
              <a:latin typeface="华文新魏" panose="02010800040101010101" charset="-122"/>
              <a:ea typeface="华文新魏" panose="02010800040101010101" charset="-122"/>
            </a:endParaRPr>
          </a:p>
          <a:p>
            <a:pPr algn="ctr"/>
            <a:r>
              <a:rPr lang="zh-CN" altLang="en-US" sz="3200">
                <a:solidFill>
                  <a:schemeClr val="tx1"/>
                </a:solidFill>
                <a:effectLst>
                  <a:outerShdw blurRad="38100" dist="38100" dir="2700000" algn="tl">
                    <a:srgbClr val="000000">
                      <a:alpha val="43137"/>
                    </a:srgbClr>
                  </a:outerShdw>
                </a:effectLst>
                <a:latin typeface="华文新魏" panose="02010800040101010101" charset="-122"/>
                <a:ea typeface="华文新魏" panose="02010800040101010101" charset="-122"/>
              </a:rPr>
              <a:t>无氧维持生存</a:t>
            </a:r>
            <a:endParaRPr lang="zh-CN" altLang="en-US" sz="3200">
              <a:solidFill>
                <a:schemeClr val="tx1"/>
              </a:solidFill>
              <a:effectLst>
                <a:outerShdw blurRad="38100" dist="38100" dir="2700000" algn="tl">
                  <a:srgbClr val="000000">
                    <a:alpha val="43137"/>
                  </a:srgbClr>
                </a:outerShdw>
              </a:effectLst>
              <a:latin typeface="华文新魏" panose="02010800040101010101" charset="-122"/>
              <a:ea typeface="华文新魏" panose="02010800040101010101" charset="-122"/>
            </a:endParaRPr>
          </a:p>
        </p:txBody>
      </p:sp>
      <p:sp>
        <p:nvSpPr>
          <p:cNvPr id="2" name="文本框 1"/>
          <p:cNvSpPr txBox="1"/>
          <p:nvPr/>
        </p:nvSpPr>
        <p:spPr>
          <a:xfrm>
            <a:off x="305435" y="1275080"/>
            <a:ext cx="1407795" cy="583565"/>
          </a:xfrm>
          <a:prstGeom prst="rect">
            <a:avLst/>
          </a:prstGeom>
          <a:noFill/>
        </p:spPr>
        <p:txBody>
          <a:bodyPr wrap="none" rtlCol="0">
            <a:spAutoFit/>
          </a:bodyPr>
          <a:p>
            <a:pPr algn="l"/>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类型：</a:t>
            </a:r>
            <a:endPar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29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8297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8297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linds(horizontal)">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xit" presetSubtype="10" fill="hold" grpId="1" nodeType="clickEffect">
                                  <p:stCondLst>
                                    <p:cond delay="0"/>
                                  </p:stCondLst>
                                  <p:childTnLst>
                                    <p:animEffect transition="out" filter="blinds(horizontal)">
                                      <p:cBhvr>
                                        <p:cTn id="32" dur="500"/>
                                        <p:tgtEl>
                                          <p:spTgt spid="11"/>
                                        </p:tgtEl>
                                      </p:cBhvr>
                                    </p:animEffect>
                                    <p:set>
                                      <p:cBhvr>
                                        <p:cTn id="33" dur="1" fill="hold">
                                          <p:stCondLst>
                                            <p:cond delay="499"/>
                                          </p:stCondLst>
                                        </p:cTn>
                                        <p:tgtEl>
                                          <p:spTgt spid="11"/>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blinds(horizontal)">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296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2970">
                                            <p:txEl>
                                              <p:charRg st="0" end="26"/>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2970">
                                            <p:txEl>
                                              <p:charRg st="26" end="55"/>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82970">
                                            <p:txEl>
                                              <p:charRg st="55" end="8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blinds(horizontal)">
                                      <p:cBhvr>
                                        <p:cTn id="57" dur="500"/>
                                        <p:tgtEl>
                                          <p:spTgt spid="8"/>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blinds(horizontal)">
                                      <p:cBhvr>
                                        <p:cTn id="62" dur="5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blinds(horizontal)">
                                      <p:cBhvr>
                                        <p:cTn id="67" dur="500"/>
                                        <p:tgtEl>
                                          <p:spTgt spid="10"/>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
                                        </p:tgtEl>
                                        <p:attrNameLst>
                                          <p:attrName>style.visibility</p:attrName>
                                        </p:attrNameLst>
                                      </p:cBhvr>
                                      <p:to>
                                        <p:strVal val="visible"/>
                                      </p:to>
                                    </p:set>
                                    <p:animEffect transition="in" filter="blinds(horizontal)">
                                      <p:cBhvr>
                                        <p:cTn id="7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76" grpId="0"/>
      <p:bldP spid="6" grpId="0"/>
      <p:bldP spid="82978" grpId="0"/>
      <p:bldP spid="82979" grpId="0"/>
      <p:bldP spid="82967" grpId="0"/>
      <p:bldP spid="7" grpId="0"/>
      <p:bldP spid="8" grpId="0"/>
      <p:bldP spid="9" grpId="0"/>
      <p:bldP spid="10" grpId="0"/>
      <p:bldP spid="11" grpId="0" bldLvl="0" animBg="1"/>
      <p:bldP spid="11" grpId="1" bldLvl="0" animBg="1"/>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矩形 119810"/>
          <p:cNvSpPr/>
          <p:nvPr/>
        </p:nvSpPr>
        <p:spPr>
          <a:xfrm>
            <a:off x="3577908" y="267811"/>
            <a:ext cx="1935480" cy="768350"/>
          </a:xfrm>
          <a:prstGeom prst="rect">
            <a:avLst/>
          </a:prstGeom>
          <a:noFill/>
          <a:ln w="12700">
            <a:noFill/>
          </a:ln>
        </p:spPr>
        <p:txBody>
          <a:bodyPr wrap="none" anchor="ctr">
            <a:spAutoFit/>
          </a:bodyPr>
          <a:p>
            <a:pPr>
              <a:lnSpc>
                <a:spcPct val="100000"/>
              </a:lnSpc>
              <a:spcBef>
                <a:spcPct val="0"/>
              </a:spcBef>
            </a:pPr>
            <a:r>
              <a:rPr lang="zh-CN" altLang="en-US" sz="4400" b="1" dirty="0">
                <a:solidFill>
                  <a:srgbClr val="0000FF"/>
                </a:solidFill>
                <a:effectLst>
                  <a:outerShdw blurRad="38100" dist="38100" dir="2700000" algn="tl">
                    <a:srgbClr val="000000">
                      <a:alpha val="43137"/>
                    </a:srgbClr>
                  </a:outerShdw>
                </a:effectLst>
                <a:latin typeface="微软雅黑" panose="020B0503020204020204" charset="-122"/>
                <a:ea typeface="微软雅黑" panose="020B0503020204020204" charset="-122"/>
              </a:rPr>
              <a:t>培养基</a:t>
            </a:r>
            <a:r>
              <a:rPr lang="zh-CN" altLang="en-US" sz="2400" dirty="0">
                <a:latin typeface="Times New Roman" panose="02020603050405020304" pitchFamily="18" charset="0"/>
                <a:ea typeface="宋体" panose="02010600030101010101" pitchFamily="2" charset="-122"/>
              </a:rPr>
              <a:t> </a:t>
            </a:r>
            <a:endParaRPr lang="zh-CN" altLang="en-US" sz="2400" dirty="0">
              <a:latin typeface="Times New Roman" panose="02020603050405020304" pitchFamily="18" charset="0"/>
              <a:ea typeface="宋体" panose="02010600030101010101" pitchFamily="2" charset="-122"/>
            </a:endParaRPr>
          </a:p>
        </p:txBody>
      </p:sp>
      <p:sp>
        <p:nvSpPr>
          <p:cNvPr id="12291" name="矩形 119811"/>
          <p:cNvSpPr/>
          <p:nvPr/>
        </p:nvSpPr>
        <p:spPr>
          <a:xfrm>
            <a:off x="727393" y="1244600"/>
            <a:ext cx="7416800" cy="1076325"/>
          </a:xfrm>
          <a:prstGeom prst="rect">
            <a:avLst/>
          </a:prstGeom>
          <a:noFill/>
          <a:ln w="12700">
            <a:noFill/>
          </a:ln>
        </p:spPr>
        <p:txBody>
          <a:bodyPr anchor="t">
            <a:spAutoFit/>
          </a:bodyPr>
          <a:p>
            <a:pPr>
              <a:lnSpc>
                <a:spcPct val="100000"/>
              </a:lnSpc>
              <a:spcBef>
                <a:spcPct val="0"/>
              </a:spcBef>
            </a:pPr>
            <a:r>
              <a:rPr lang="en-US" altLang="zh-CN" dirty="0">
                <a:solidFill>
                  <a:srgbClr val="0000D4"/>
                </a:solidFill>
                <a:latin typeface="Times New Roman" panose="02020603050405020304" pitchFamily="18" charset="0"/>
                <a:ea typeface="华文中宋" panose="02010600040101010101" pitchFamily="2" charset="-122"/>
              </a:rPr>
              <a:t>              </a:t>
            </a:r>
            <a:r>
              <a:rPr lang="zh-CN" altLang="en-US" sz="3200" b="1"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供微生物、植物组织和动物组织生长和维持用的</a:t>
            </a:r>
            <a:r>
              <a:rPr lang="zh-CN" altLang="en-US" sz="32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人工配制</a:t>
            </a:r>
            <a:r>
              <a:rPr lang="zh-CN" altLang="en-US" sz="3200" b="1"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的养料。</a:t>
            </a:r>
            <a:endParaRPr lang="zh-CN" altLang="en-US" sz="3200" b="1"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291"/>
                                        </p:tgtEl>
                                        <p:attrNameLst>
                                          <p:attrName>style.visibility</p:attrName>
                                        </p:attrNameLst>
                                      </p:cBhvr>
                                      <p:to>
                                        <p:strVal val="visible"/>
                                      </p:to>
                                    </p:set>
                                    <p:animEffect transition="in" filter="blinds(horizontal)">
                                      <p:cBhvr>
                                        <p:cTn id="7" dur="5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217295" y="406400"/>
            <a:ext cx="2630805" cy="583565"/>
          </a:xfrm>
          <a:prstGeom prst="rect">
            <a:avLst/>
          </a:prstGeom>
          <a:noFill/>
        </p:spPr>
        <p:txBody>
          <a:bodyPr wrap="none" rtlCol="0">
            <a:spAutoFit/>
          </a:bodyPr>
          <a:p>
            <a:pPr algn="l"/>
            <a:r>
              <a:rPr lang="zh-CN" altLang="en-US" sz="3200" b="1" dirty="0">
                <a:effectLst>
                  <a:outerShdw blurRad="38100" dist="38100" dir="2700000" algn="tl">
                    <a:srgbClr val="000000">
                      <a:alpha val="43137"/>
                    </a:srgbClr>
                  </a:outerShdw>
                </a:effectLst>
                <a:latin typeface="+mn-ea"/>
                <a:sym typeface="+mn-ea"/>
              </a:rPr>
              <a:t>液体培养基</a:t>
            </a:r>
            <a:r>
              <a:rPr lang="zh-CN" altLang="en-US" sz="3200" b="1" dirty="0">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a:t>
            </a:r>
            <a:endParaRPr lang="zh-CN" altLang="en-US" sz="3200" b="1" dirty="0">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3" name="文本框 2"/>
          <p:cNvSpPr txBox="1"/>
          <p:nvPr/>
        </p:nvSpPr>
        <p:spPr>
          <a:xfrm>
            <a:off x="3701415" y="406400"/>
            <a:ext cx="2014220" cy="645160"/>
          </a:xfrm>
          <a:prstGeom prst="rect">
            <a:avLst/>
          </a:prstGeom>
          <a:noFill/>
        </p:spPr>
        <p:txBody>
          <a:bodyPr wrap="none" rtlCol="0">
            <a:spAutoFit/>
          </a:bodyPr>
          <a:p>
            <a:pPr algn="l"/>
            <a:r>
              <a:rPr lang="zh-CN" altLang="en-US" sz="3600" b="1" dirty="0">
                <a:solidFill>
                  <a:srgbClr val="FF0066"/>
                </a:solidFill>
                <a:effectLst>
                  <a:outerShdw blurRad="38100" dist="38100" dir="2700000" algn="tl">
                    <a:srgbClr val="000000">
                      <a:alpha val="43137"/>
                    </a:srgbClr>
                  </a:outerShdw>
                </a:effectLst>
                <a:latin typeface="华文新魏" panose="02010800040101010101" charset="-122"/>
                <a:ea typeface="华文新魏" panose="02010800040101010101" charset="-122"/>
              </a:rPr>
              <a:t>扩大培养</a:t>
            </a:r>
            <a:endParaRPr lang="zh-CN" altLang="en-US" sz="3600" b="1" dirty="0">
              <a:solidFill>
                <a:srgbClr val="FF0066"/>
              </a:solidFill>
              <a:effectLst>
                <a:outerShdw blurRad="38100" dist="38100" dir="2700000" algn="tl">
                  <a:srgbClr val="000000">
                    <a:alpha val="43137"/>
                  </a:srgbClr>
                </a:outerShdw>
              </a:effectLst>
              <a:latin typeface="华文新魏" panose="02010800040101010101" charset="-122"/>
              <a:ea typeface="华文新魏" panose="02010800040101010101" charset="-122"/>
            </a:endParaRPr>
          </a:p>
        </p:txBody>
      </p:sp>
      <p:sp>
        <p:nvSpPr>
          <p:cNvPr id="4" name="文本框 3"/>
          <p:cNvSpPr txBox="1"/>
          <p:nvPr/>
        </p:nvSpPr>
        <p:spPr>
          <a:xfrm>
            <a:off x="1217295" y="1051560"/>
            <a:ext cx="2632710" cy="583565"/>
          </a:xfrm>
          <a:prstGeom prst="rect">
            <a:avLst/>
          </a:prstGeom>
          <a:noFill/>
        </p:spPr>
        <p:txBody>
          <a:bodyPr wrap="none" rtlCol="0">
            <a:spAutoFit/>
          </a:bodyPr>
          <a:p>
            <a:pPr algn="l"/>
            <a:r>
              <a:rPr lang="zh-CN" altLang="en-US" sz="3200" b="1" dirty="0">
                <a:effectLst>
                  <a:outerShdw blurRad="38100" dist="38100" dir="2700000" algn="tl">
                    <a:srgbClr val="000000">
                      <a:alpha val="43137"/>
                    </a:srgbClr>
                  </a:outerShdw>
                </a:effectLst>
                <a:latin typeface="+mn-ea"/>
                <a:sym typeface="+mn-ea"/>
              </a:rPr>
              <a:t>固体培养基：</a:t>
            </a:r>
            <a:endParaRPr lang="zh-CN" altLang="en-US" sz="3200" b="1" dirty="0">
              <a:effectLst>
                <a:outerShdw blurRad="38100" dist="38100" dir="2700000" algn="tl">
                  <a:srgbClr val="000000">
                    <a:alpha val="43137"/>
                  </a:srgbClr>
                </a:outerShdw>
              </a:effectLst>
              <a:latin typeface="+mn-ea"/>
              <a:sym typeface="+mn-ea"/>
            </a:endParaRPr>
          </a:p>
        </p:txBody>
      </p:sp>
      <p:sp>
        <p:nvSpPr>
          <p:cNvPr id="5" name="文本框 4"/>
          <p:cNvSpPr txBox="1"/>
          <p:nvPr/>
        </p:nvSpPr>
        <p:spPr>
          <a:xfrm>
            <a:off x="3637915" y="1051560"/>
            <a:ext cx="4852670" cy="1198880"/>
          </a:xfrm>
          <a:prstGeom prst="rect">
            <a:avLst/>
          </a:prstGeom>
          <a:noFill/>
        </p:spPr>
        <p:txBody>
          <a:bodyPr wrap="square" rtlCol="0">
            <a:spAutoFit/>
          </a:bodyPr>
          <a:p>
            <a:pPr algn="l">
              <a:lnSpc>
                <a:spcPct val="100000"/>
              </a:lnSpc>
              <a:spcBef>
                <a:spcPct val="0"/>
              </a:spcBef>
            </a:pPr>
            <a:r>
              <a:rPr lang="zh-CN" altLang="en-US" sz="36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菌种保存、分离纯化、鉴定、活菌计数等</a:t>
            </a:r>
            <a:endParaRPr lang="zh-CN" altLang="en-US" sz="36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endParaRPr>
          </a:p>
        </p:txBody>
      </p:sp>
      <p:sp>
        <p:nvSpPr>
          <p:cNvPr id="6" name="文本框 5"/>
          <p:cNvSpPr txBox="1"/>
          <p:nvPr/>
        </p:nvSpPr>
        <p:spPr>
          <a:xfrm>
            <a:off x="1217295" y="2202180"/>
            <a:ext cx="2632710" cy="583565"/>
          </a:xfrm>
          <a:prstGeom prst="rect">
            <a:avLst/>
          </a:prstGeom>
          <a:noFill/>
        </p:spPr>
        <p:txBody>
          <a:bodyPr wrap="none" rtlCol="0">
            <a:spAutoFit/>
          </a:bodyPr>
          <a:p>
            <a:pPr algn="l"/>
            <a:r>
              <a:rPr lang="zh-CN" altLang="en-US" sz="3200" b="1" dirty="0">
                <a:effectLst>
                  <a:outerShdw blurRad="38100" dist="38100" dir="2700000" algn="tl">
                    <a:srgbClr val="000000">
                      <a:alpha val="43137"/>
                    </a:srgbClr>
                  </a:outerShdw>
                </a:effectLst>
                <a:latin typeface="+mn-ea"/>
                <a:sym typeface="+mn-ea"/>
              </a:rPr>
              <a:t>半固体培养基</a:t>
            </a:r>
            <a:endParaRPr lang="zh-CN" altLang="en-US" sz="3200" b="1" dirty="0">
              <a:effectLst>
                <a:outerShdw blurRad="38100" dist="38100" dir="2700000" algn="tl">
                  <a:srgbClr val="000000">
                    <a:alpha val="43137"/>
                  </a:srgbClr>
                </a:outerShdw>
              </a:effectLst>
              <a:latin typeface="Times New Roman" panose="02020603050405020304" pitchFamily="18" charset="0"/>
              <a:ea typeface="华文中宋" panose="02010600040101010101" pitchFamily="2" charset="-122"/>
            </a:endParaRPr>
          </a:p>
        </p:txBody>
      </p:sp>
      <p:sp>
        <p:nvSpPr>
          <p:cNvPr id="7" name="左大括号 6"/>
          <p:cNvSpPr/>
          <p:nvPr/>
        </p:nvSpPr>
        <p:spPr>
          <a:xfrm>
            <a:off x="1002665" y="632460"/>
            <a:ext cx="76200" cy="1927225"/>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8" name="文本框 7"/>
          <p:cNvSpPr txBox="1"/>
          <p:nvPr/>
        </p:nvSpPr>
        <p:spPr>
          <a:xfrm>
            <a:off x="318770" y="370840"/>
            <a:ext cx="624205" cy="2676525"/>
          </a:xfrm>
          <a:prstGeom prst="rect">
            <a:avLst/>
          </a:prstGeom>
          <a:noFill/>
        </p:spPr>
        <p:txBody>
          <a:bodyPr wrap="square" rtlCol="0">
            <a:spAutoFit/>
          </a:bodyPr>
          <a:p>
            <a:r>
              <a:rPr lang="zh-CN" altLang="en-US" sz="2800" b="1">
                <a:effectLst>
                  <a:outerShdw blurRad="38100" dist="38100" dir="2700000" algn="tl">
                    <a:srgbClr val="000000">
                      <a:alpha val="43137"/>
                    </a:srgbClr>
                  </a:outerShdw>
                </a:effectLst>
                <a:latin typeface="微软雅黑" panose="020B0503020204020204" charset="-122"/>
                <a:ea typeface="微软雅黑" panose="020B0503020204020204" charset="-122"/>
              </a:rPr>
              <a:t>按照物理性质</a:t>
            </a:r>
            <a:endParaRPr lang="zh-CN" altLang="en-US" sz="2800" b="1">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6150" name="文本框 5127"/>
          <p:cNvSpPr txBox="1"/>
          <p:nvPr/>
        </p:nvSpPr>
        <p:spPr>
          <a:xfrm>
            <a:off x="192405" y="3729355"/>
            <a:ext cx="1828800" cy="521970"/>
          </a:xfrm>
          <a:prstGeom prst="rect">
            <a:avLst/>
          </a:prstGeom>
          <a:noFill/>
          <a:ln w="9525">
            <a:noFill/>
          </a:ln>
        </p:spPr>
        <p:txBody>
          <a:bodyPr anchor="t">
            <a:spAutoFit/>
          </a:bodyPr>
          <a:p>
            <a:pPr>
              <a:spcBef>
                <a:spcPct val="50000"/>
              </a:spcBef>
            </a:pPr>
            <a:r>
              <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rPr>
              <a:t>按功能分</a:t>
            </a:r>
            <a:endPar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9" name="左大括号 8"/>
          <p:cNvSpPr/>
          <p:nvPr/>
        </p:nvSpPr>
        <p:spPr>
          <a:xfrm>
            <a:off x="1891665" y="3425190"/>
            <a:ext cx="129540" cy="1130935"/>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10" name="文本框 9"/>
          <p:cNvSpPr txBox="1"/>
          <p:nvPr/>
        </p:nvSpPr>
        <p:spPr>
          <a:xfrm>
            <a:off x="2092960" y="3102610"/>
            <a:ext cx="2224405" cy="583565"/>
          </a:xfrm>
          <a:prstGeom prst="rect">
            <a:avLst/>
          </a:prstGeom>
          <a:noFill/>
        </p:spPr>
        <p:txBody>
          <a:bodyPr wrap="none" rtlCol="0">
            <a:spAutoFit/>
          </a:bodyPr>
          <a:p>
            <a:pPr algn="l"/>
            <a:r>
              <a:rPr lang="zh-CN" altLang="en-US" sz="3200" b="1" dirty="0">
                <a:effectLst>
                  <a:outerShdw blurRad="38100" dist="38100" dir="2700000" algn="tl">
                    <a:srgbClr val="000000">
                      <a:alpha val="43137"/>
                    </a:srgbClr>
                  </a:outerShdw>
                </a:effectLst>
                <a:latin typeface="+mn-ea"/>
                <a:sym typeface="+mn-ea"/>
              </a:rPr>
              <a:t>普通培养基</a:t>
            </a:r>
            <a:endParaRPr lang="zh-CN" altLang="en-US" sz="3200" b="1" dirty="0">
              <a:effectLst>
                <a:outerShdw blurRad="38100" dist="38100" dir="2700000" algn="tl">
                  <a:srgbClr val="000000">
                    <a:alpha val="43137"/>
                  </a:srgbClr>
                </a:outerShdw>
              </a:effectLst>
              <a:latin typeface="+mn-ea"/>
              <a:sym typeface="+mn-ea"/>
            </a:endParaRPr>
          </a:p>
        </p:txBody>
      </p:sp>
      <p:sp>
        <p:nvSpPr>
          <p:cNvPr id="11" name="文本框 10"/>
          <p:cNvSpPr txBox="1"/>
          <p:nvPr/>
        </p:nvSpPr>
        <p:spPr>
          <a:xfrm>
            <a:off x="2092960" y="3624580"/>
            <a:ext cx="2632710" cy="583565"/>
          </a:xfrm>
          <a:prstGeom prst="rect">
            <a:avLst/>
          </a:prstGeom>
          <a:noFill/>
        </p:spPr>
        <p:txBody>
          <a:bodyPr wrap="none" rtlCol="0">
            <a:spAutoFit/>
          </a:bodyPr>
          <a:p>
            <a:pPr algn="l"/>
            <a:r>
              <a:rPr lang="zh-CN" altLang="en-US" sz="3200" b="1" dirty="0">
                <a:effectLst>
                  <a:outerShdw blurRad="38100" dist="38100" dir="2700000" algn="tl">
                    <a:srgbClr val="000000">
                      <a:alpha val="43137"/>
                    </a:srgbClr>
                  </a:outerShdw>
                </a:effectLst>
                <a:latin typeface="+mn-ea"/>
                <a:sym typeface="+mn-ea"/>
              </a:rPr>
              <a:t>选择培养基：</a:t>
            </a:r>
            <a:endParaRPr lang="zh-CN" altLang="en-US" sz="3200" b="1" dirty="0">
              <a:effectLst>
                <a:outerShdw blurRad="38100" dist="38100" dir="2700000" algn="tl">
                  <a:srgbClr val="000000">
                    <a:alpha val="43137"/>
                  </a:srgbClr>
                </a:outerShdw>
              </a:effectLst>
              <a:latin typeface="+mn-ea"/>
            </a:endParaRPr>
          </a:p>
        </p:txBody>
      </p:sp>
      <p:sp>
        <p:nvSpPr>
          <p:cNvPr id="12" name="文本框 11"/>
          <p:cNvSpPr txBox="1"/>
          <p:nvPr/>
        </p:nvSpPr>
        <p:spPr>
          <a:xfrm>
            <a:off x="4418330" y="3624580"/>
            <a:ext cx="996950" cy="583565"/>
          </a:xfrm>
          <a:prstGeom prst="rect">
            <a:avLst/>
          </a:prstGeom>
          <a:noFill/>
        </p:spPr>
        <p:txBody>
          <a:bodyPr wrap="none" rtlCol="0">
            <a:spAutoFit/>
          </a:bodyPr>
          <a:p>
            <a:pPr algn="l"/>
            <a:r>
              <a:rPr lang="zh-CN" altLang="en-US" sz="3200" b="1" dirty="0">
                <a:solidFill>
                  <a:srgbClr val="FF0066"/>
                </a:solidFill>
                <a:effectLst>
                  <a:outerShdw blurRad="38100" dist="38100" dir="2700000" algn="tl">
                    <a:srgbClr val="000000">
                      <a:alpha val="43137"/>
                    </a:srgbClr>
                  </a:outerShdw>
                </a:effectLst>
                <a:latin typeface="华文新魏" panose="02010800040101010101" charset="-122"/>
                <a:ea typeface="华文新魏" panose="02010800040101010101" charset="-122"/>
                <a:sym typeface="+mn-ea"/>
              </a:rPr>
              <a:t>筛选</a:t>
            </a:r>
            <a:endParaRPr lang="zh-CN" altLang="en-US" sz="3200" b="1" dirty="0">
              <a:solidFill>
                <a:srgbClr val="FF0066"/>
              </a:solidFill>
              <a:effectLst>
                <a:outerShdw blurRad="38100" dist="38100" dir="2700000" algn="tl">
                  <a:srgbClr val="000000">
                    <a:alpha val="43137"/>
                  </a:srgbClr>
                </a:outerShdw>
              </a:effectLst>
              <a:latin typeface="华文新魏" panose="02010800040101010101" charset="-122"/>
              <a:ea typeface="华文新魏" panose="02010800040101010101" charset="-122"/>
              <a:sym typeface="+mn-ea"/>
            </a:endParaRPr>
          </a:p>
        </p:txBody>
      </p:sp>
      <p:sp>
        <p:nvSpPr>
          <p:cNvPr id="13" name="文本框 12"/>
          <p:cNvSpPr txBox="1"/>
          <p:nvPr/>
        </p:nvSpPr>
        <p:spPr>
          <a:xfrm>
            <a:off x="2092960" y="4208145"/>
            <a:ext cx="2632710" cy="583565"/>
          </a:xfrm>
          <a:prstGeom prst="rect">
            <a:avLst/>
          </a:prstGeom>
          <a:noFill/>
        </p:spPr>
        <p:txBody>
          <a:bodyPr wrap="none" rtlCol="0">
            <a:spAutoFit/>
          </a:bodyPr>
          <a:p>
            <a:pPr algn="l"/>
            <a:r>
              <a:rPr lang="zh-CN" altLang="en-US" sz="3200" b="1" dirty="0">
                <a:effectLst>
                  <a:outerShdw blurRad="38100" dist="38100" dir="2700000" algn="tl">
                    <a:srgbClr val="000000">
                      <a:alpha val="43137"/>
                    </a:srgbClr>
                  </a:outerShdw>
                </a:effectLst>
                <a:latin typeface="+mn-ea"/>
                <a:sym typeface="+mn-ea"/>
              </a:rPr>
              <a:t>鉴别培养基：</a:t>
            </a:r>
            <a:endParaRPr lang="zh-CN" altLang="en-US" sz="3200" b="1" dirty="0">
              <a:effectLst>
                <a:outerShdw blurRad="38100" dist="38100" dir="2700000" algn="tl">
                  <a:srgbClr val="000000">
                    <a:alpha val="43137"/>
                  </a:srgbClr>
                </a:outerShdw>
              </a:effectLst>
              <a:latin typeface="+mn-ea"/>
              <a:sym typeface="+mn-ea"/>
            </a:endParaRPr>
          </a:p>
        </p:txBody>
      </p:sp>
      <p:sp>
        <p:nvSpPr>
          <p:cNvPr id="14" name="文本框 13"/>
          <p:cNvSpPr txBox="1"/>
          <p:nvPr/>
        </p:nvSpPr>
        <p:spPr>
          <a:xfrm>
            <a:off x="4418330" y="4208145"/>
            <a:ext cx="996950" cy="583565"/>
          </a:xfrm>
          <a:prstGeom prst="rect">
            <a:avLst/>
          </a:prstGeom>
          <a:noFill/>
        </p:spPr>
        <p:txBody>
          <a:bodyPr wrap="none" rtlCol="0">
            <a:spAutoFit/>
          </a:bodyPr>
          <a:p>
            <a:pPr algn="l">
              <a:spcBef>
                <a:spcPct val="50000"/>
              </a:spcBef>
            </a:pPr>
            <a:r>
              <a:rPr lang="zh-CN" altLang="en-US" sz="3200" b="1" dirty="0">
                <a:solidFill>
                  <a:srgbClr val="FF0066"/>
                </a:solidFill>
                <a:effectLst>
                  <a:outerShdw blurRad="38100" dist="38100" dir="2700000" algn="tl">
                    <a:srgbClr val="000000">
                      <a:alpha val="43137"/>
                    </a:srgbClr>
                  </a:outerShdw>
                </a:effectLst>
                <a:latin typeface="华文新魏" panose="02010800040101010101" charset="-122"/>
                <a:ea typeface="华文新魏" panose="02010800040101010101" charset="-122"/>
                <a:sym typeface="+mn-ea"/>
              </a:rPr>
              <a:t>鉴定</a:t>
            </a:r>
            <a:endParaRPr lang="zh-CN" altLang="en-US" sz="3200" b="1" dirty="0">
              <a:solidFill>
                <a:srgbClr val="FF0066"/>
              </a:solidFill>
              <a:effectLst>
                <a:outerShdw blurRad="38100" dist="38100" dir="2700000" algn="tl">
                  <a:srgbClr val="000000">
                    <a:alpha val="43137"/>
                  </a:srgbClr>
                </a:outerShdw>
              </a:effectLst>
              <a:latin typeface="华文新魏" panose="02010800040101010101" charset="-122"/>
              <a:ea typeface="华文新魏" panose="02010800040101010101" charset="-122"/>
              <a:sym typeface="+mn-ea"/>
            </a:endParaRPr>
          </a:p>
        </p:txBody>
      </p:sp>
      <p:sp>
        <p:nvSpPr>
          <p:cNvPr id="15" name="文本框 5127"/>
          <p:cNvSpPr txBox="1"/>
          <p:nvPr/>
        </p:nvSpPr>
        <p:spPr>
          <a:xfrm>
            <a:off x="414020" y="5394325"/>
            <a:ext cx="1385570" cy="521970"/>
          </a:xfrm>
          <a:prstGeom prst="rect">
            <a:avLst/>
          </a:prstGeom>
          <a:noFill/>
          <a:ln w="9525">
            <a:noFill/>
          </a:ln>
        </p:spPr>
        <p:txBody>
          <a:bodyPr wrap="square" anchor="t">
            <a:spAutoFit/>
          </a:bodyPr>
          <a:p>
            <a:pPr>
              <a:spcBef>
                <a:spcPct val="50000"/>
              </a:spcBef>
            </a:pPr>
            <a:r>
              <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rPr>
              <a:t>按成分</a:t>
            </a:r>
            <a:endPar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6" name="左大括号 15"/>
          <p:cNvSpPr/>
          <p:nvPr/>
        </p:nvSpPr>
        <p:spPr>
          <a:xfrm>
            <a:off x="1799590" y="5090160"/>
            <a:ext cx="129540" cy="1130935"/>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17" name="文本框 16"/>
          <p:cNvSpPr txBox="1"/>
          <p:nvPr/>
        </p:nvSpPr>
        <p:spPr>
          <a:xfrm>
            <a:off x="2021205" y="4907915"/>
            <a:ext cx="2632710" cy="583565"/>
          </a:xfrm>
          <a:prstGeom prst="rect">
            <a:avLst/>
          </a:prstGeom>
          <a:noFill/>
        </p:spPr>
        <p:txBody>
          <a:bodyPr wrap="none" rtlCol="0">
            <a:spAutoFit/>
          </a:bodyPr>
          <a:p>
            <a:pPr algn="l"/>
            <a:r>
              <a:rPr lang="zh-CN" altLang="en-US" sz="3200" b="1" dirty="0">
                <a:effectLst>
                  <a:outerShdw blurRad="38100" dist="38100" dir="2700000" algn="tl">
                    <a:srgbClr val="000000">
                      <a:alpha val="43137"/>
                    </a:srgbClr>
                  </a:outerShdw>
                </a:effectLst>
                <a:latin typeface="+mn-ea"/>
                <a:sym typeface="+mn-ea"/>
              </a:rPr>
              <a:t>合成培养基：</a:t>
            </a:r>
            <a:endParaRPr lang="zh-CN" altLang="en-US" sz="3200" b="1" dirty="0">
              <a:effectLst>
                <a:outerShdw blurRad="38100" dist="38100" dir="2700000" algn="tl">
                  <a:srgbClr val="000000">
                    <a:alpha val="43137"/>
                  </a:srgbClr>
                </a:outerShdw>
              </a:effectLst>
              <a:latin typeface="+mn-ea"/>
              <a:sym typeface="+mn-ea"/>
            </a:endParaRPr>
          </a:p>
        </p:txBody>
      </p:sp>
      <p:sp>
        <p:nvSpPr>
          <p:cNvPr id="18" name="文本框 17"/>
          <p:cNvSpPr txBox="1"/>
          <p:nvPr/>
        </p:nvSpPr>
        <p:spPr>
          <a:xfrm>
            <a:off x="2021205" y="5789930"/>
            <a:ext cx="2632710" cy="583565"/>
          </a:xfrm>
          <a:prstGeom prst="rect">
            <a:avLst/>
          </a:prstGeom>
          <a:noFill/>
        </p:spPr>
        <p:txBody>
          <a:bodyPr wrap="none" rtlCol="0">
            <a:spAutoFit/>
          </a:bodyPr>
          <a:p>
            <a:pPr algn="l"/>
            <a:r>
              <a:rPr lang="zh-CN" altLang="en-US" sz="3200" b="1" dirty="0">
                <a:effectLst>
                  <a:outerShdw blurRad="38100" dist="38100" dir="2700000" algn="tl">
                    <a:srgbClr val="000000">
                      <a:alpha val="43137"/>
                    </a:srgbClr>
                  </a:outerShdw>
                </a:effectLst>
                <a:latin typeface="+mn-ea"/>
                <a:sym typeface="+mn-ea"/>
              </a:rPr>
              <a:t>天然培养基：</a:t>
            </a:r>
            <a:endParaRPr lang="zh-CN" altLang="en-US" sz="3200" b="1" dirty="0">
              <a:effectLst>
                <a:outerShdw blurRad="38100" dist="38100" dir="2700000" algn="tl">
                  <a:srgbClr val="000000">
                    <a:alpha val="43137"/>
                  </a:srgbClr>
                </a:outerShdw>
              </a:effectLst>
              <a:latin typeface="+mn-ea"/>
              <a:sym typeface="+mn-ea"/>
            </a:endParaRPr>
          </a:p>
        </p:txBody>
      </p:sp>
      <p:sp>
        <p:nvSpPr>
          <p:cNvPr id="19" name="文本框 18"/>
          <p:cNvSpPr txBox="1"/>
          <p:nvPr/>
        </p:nvSpPr>
        <p:spPr>
          <a:xfrm>
            <a:off x="4380865" y="4930775"/>
            <a:ext cx="3573780" cy="58356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rPr>
              <a:t>人工按照需要配置</a:t>
            </a:r>
            <a:endPar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20" name="文本框 19"/>
          <p:cNvSpPr txBox="1"/>
          <p:nvPr/>
        </p:nvSpPr>
        <p:spPr>
          <a:xfrm>
            <a:off x="4418330" y="5789930"/>
            <a:ext cx="4288790" cy="58356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rPr>
              <a:t>血清、血浆、组织液等</a:t>
            </a:r>
            <a:endPar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1"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1"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linds(horizont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linds(horizontal)">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150"/>
                                        </p:tgtEl>
                                        <p:attrNameLst>
                                          <p:attrName>style.visibility</p:attrName>
                                        </p:attrNameLst>
                                      </p:cBhvr>
                                      <p:to>
                                        <p:strVal val="visible"/>
                                      </p:to>
                                    </p:set>
                                    <p:animEffect transition="in" filter="blinds(horizontal)">
                                      <p:cBhvr>
                                        <p:cTn id="37" dur="500"/>
                                        <p:tgtEl>
                                          <p:spTgt spid="615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linds(horizontal)">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blinds(horizontal)">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blinds(horizontal)">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linds(horizontal)">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blinds(horizontal)">
                                      <p:cBhvr>
                                        <p:cTn id="62" dur="500"/>
                                        <p:tgtEl>
                                          <p:spTgt spid="13"/>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blinds(horizontal)">
                                      <p:cBhvr>
                                        <p:cTn id="67" dur="500"/>
                                        <p:tgtEl>
                                          <p:spTgt spid="14"/>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blinds(horizontal)">
                                      <p:cBhvr>
                                        <p:cTn id="72" dur="500"/>
                                        <p:tgtEl>
                                          <p:spTgt spid="15"/>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blinds(horizontal)">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blinds(horizontal)">
                                      <p:cBhvr>
                                        <p:cTn id="82" dur="500"/>
                                        <p:tgtEl>
                                          <p:spTgt spid="17"/>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blinds(horizontal)">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18"/>
                                        </p:tgtEl>
                                        <p:attrNameLst>
                                          <p:attrName>style.visibility</p:attrName>
                                        </p:attrNameLst>
                                      </p:cBhvr>
                                      <p:to>
                                        <p:strVal val="visible"/>
                                      </p:to>
                                    </p:set>
                                    <p:animEffect transition="in" filter="blinds(horizontal)">
                                      <p:cBhvr>
                                        <p:cTn id="92" dur="500"/>
                                        <p:tgtEl>
                                          <p:spTgt spid="18"/>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blinds(horizontal)">
                                      <p:cBhvr>
                                        <p:cTn id="9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3" grpId="1"/>
      <p:bldP spid="4" grpId="0"/>
      <p:bldP spid="5" grpId="1"/>
      <p:bldP spid="6" grpId="0"/>
      <p:bldP spid="6150" grpId="0"/>
      <p:bldP spid="9" grpId="0" animBg="1"/>
      <p:bldP spid="10" grpId="0"/>
      <p:bldP spid="11" grpId="0"/>
      <p:bldP spid="12" grpId="0"/>
      <p:bldP spid="13" grpId="0"/>
      <p:bldP spid="14" grpId="0"/>
      <p:bldP spid="15" grpId="0"/>
      <p:bldP spid="16" grpId="0" animBg="1"/>
      <p:bldP spid="17" grpId="0"/>
      <p:bldP spid="19" grpId="0"/>
      <p:bldP spid="18"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087370" y="379730"/>
            <a:ext cx="2171065" cy="521970"/>
          </a:xfrm>
          <a:prstGeom prst="rect">
            <a:avLst/>
          </a:prstGeom>
          <a:noFill/>
        </p:spPr>
        <p:txBody>
          <a:bodyPr wrap="square" rtlCol="0">
            <a:spAutoFit/>
          </a:bodyPr>
          <a:p>
            <a:r>
              <a:rPr lang="zh-CN" altLang="en-US" sz="2800" b="1">
                <a:solidFill>
                  <a:srgbClr val="0000FF"/>
                </a:solidFill>
                <a:effectLst>
                  <a:outerShdw blurRad="38100" dist="38100" dir="2700000" algn="tl">
                    <a:srgbClr val="000000">
                      <a:alpha val="43137"/>
                    </a:srgbClr>
                  </a:outerShdw>
                </a:effectLst>
                <a:latin typeface="微软雅黑" panose="020B0503020204020204" charset="-122"/>
                <a:ea typeface="微软雅黑" panose="020B0503020204020204" charset="-122"/>
              </a:rPr>
              <a:t>灭菌和消毒</a:t>
            </a:r>
            <a:endParaRPr lang="zh-CN" altLang="en-US" sz="2800" b="1">
              <a:solidFill>
                <a:srgbClr val="0000FF"/>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2786" name="矩形 32785"/>
          <p:cNvSpPr/>
          <p:nvPr/>
        </p:nvSpPr>
        <p:spPr>
          <a:xfrm>
            <a:off x="605155" y="1404620"/>
            <a:ext cx="7135495" cy="1076325"/>
          </a:xfrm>
          <a:prstGeom prst="rect">
            <a:avLst/>
          </a:prstGeom>
          <a:noFill/>
          <a:ln w="12700">
            <a:noFill/>
          </a:ln>
        </p:spPr>
        <p:txBody>
          <a:bodyPr wrap="square" anchor="t">
            <a:spAutoFit/>
          </a:bodyPr>
          <a:p>
            <a:pPr>
              <a:lnSpc>
                <a:spcPct val="100000"/>
              </a:lnSpc>
              <a:spcBef>
                <a:spcPct val="0"/>
              </a:spcBef>
              <a:buClrTx/>
            </a:pPr>
            <a:r>
              <a:rPr lang="zh-CN" altLang="en-US" sz="3200" b="1" dirty="0">
                <a:solidFill>
                  <a:srgbClr val="0000D4"/>
                </a:solidFill>
                <a:effectLst>
                  <a:outerShdw blurRad="38100" dist="38100" dir="2700000" algn="tl">
                    <a:srgbClr val="000000">
                      <a:alpha val="43137"/>
                    </a:srgbClr>
                  </a:outerShdw>
                </a:effectLst>
                <a:latin typeface="楷体" panose="02010609060101010101" charset="-122"/>
                <a:ea typeface="楷体" panose="02010609060101010101" charset="-122"/>
              </a:rPr>
              <a:t>灭菌：</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rPr>
              <a:t>使用</a:t>
            </a:r>
            <a:r>
              <a:rPr lang="zh-CN" altLang="en-US" sz="32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强烈的理化因素</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rPr>
              <a:t>消灭物体内外</a:t>
            </a:r>
            <a:r>
              <a:rPr lang="zh-CN" altLang="en-US" sz="3200" b="1" dirty="0">
                <a:solidFill>
                  <a:srgbClr val="FF2A0A"/>
                </a:solidFill>
                <a:effectLst>
                  <a:outerShdw blurRad="38100" dist="38100" dir="2700000" algn="tl">
                    <a:srgbClr val="000000">
                      <a:alpha val="43137"/>
                    </a:srgbClr>
                  </a:outerShdw>
                </a:effectLst>
                <a:latin typeface="楷体" panose="02010609060101010101" charset="-122"/>
                <a:ea typeface="楷体" panose="02010609060101010101" charset="-122"/>
              </a:rPr>
              <a:t>所有</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rPr>
              <a:t>微生物，包括芽孢和孢子。</a:t>
            </a:r>
            <a:endPar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32784" name="矩形 32783"/>
          <p:cNvSpPr/>
          <p:nvPr/>
        </p:nvSpPr>
        <p:spPr>
          <a:xfrm>
            <a:off x="605155" y="3273743"/>
            <a:ext cx="7221855" cy="1568450"/>
          </a:xfrm>
          <a:prstGeom prst="rect">
            <a:avLst/>
          </a:prstGeom>
          <a:noFill/>
          <a:ln w="9525">
            <a:noFill/>
          </a:ln>
        </p:spPr>
        <p:txBody>
          <a:bodyPr wrap="square" anchor="ctr">
            <a:spAutoFit/>
          </a:bodyPr>
          <a:p>
            <a:pPr>
              <a:lnSpc>
                <a:spcPct val="100000"/>
              </a:lnSpc>
              <a:spcBef>
                <a:spcPct val="0"/>
              </a:spcBef>
              <a:buClrTx/>
            </a:pPr>
            <a:r>
              <a:rPr lang="zh-CN" altLang="en-US" sz="3200" b="1" dirty="0">
                <a:solidFill>
                  <a:srgbClr val="3333FF"/>
                </a:solidFill>
                <a:effectLst>
                  <a:outerShdw blurRad="38100" dist="38100" dir="2700000" algn="tl">
                    <a:srgbClr val="000000">
                      <a:alpha val="43137"/>
                    </a:srgbClr>
                  </a:outerShdw>
                </a:effectLst>
                <a:latin typeface="楷体" panose="02010609060101010101" charset="-122"/>
                <a:ea typeface="楷体" panose="02010609060101010101" charset="-122"/>
              </a:rPr>
              <a:t>消毒：</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rPr>
              <a:t>使用</a:t>
            </a:r>
            <a:r>
              <a:rPr lang="zh-CN" altLang="en-US" sz="32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较温和理化因素</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rPr>
              <a:t>，仅杀死物体表面或内部的</a:t>
            </a:r>
            <a:r>
              <a:rPr lang="zh-CN" altLang="en-US" sz="32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一部分</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rPr>
              <a:t>对人体有害的微生物的过程。</a:t>
            </a:r>
            <a:r>
              <a:rPr lang="zh-CN" altLang="en-US" sz="32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不能杀死芽孢和孢子。</a:t>
            </a:r>
            <a:endParaRPr lang="zh-CN" altLang="en-US" sz="32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86" grpId="0"/>
      <p:bldP spid="3278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矩形 34817"/>
          <p:cNvSpPr/>
          <p:nvPr/>
        </p:nvSpPr>
        <p:spPr>
          <a:xfrm>
            <a:off x="937895" y="3369945"/>
            <a:ext cx="3124200" cy="1753235"/>
          </a:xfrm>
          <a:prstGeom prst="rect">
            <a:avLst/>
          </a:prstGeom>
          <a:noFill/>
          <a:ln w="12700">
            <a:noFill/>
          </a:ln>
        </p:spPr>
        <p:txBody>
          <a:bodyPr anchor="t">
            <a:spAutoFit/>
          </a:bodyPr>
          <a:p>
            <a:pPr>
              <a:lnSpc>
                <a:spcPct val="100000"/>
              </a:lnSpc>
              <a:spcBef>
                <a:spcPct val="0"/>
              </a:spcBef>
            </a:pPr>
            <a:endParaRPr lang="zh-CN" altLang="en-US" dirty="0">
              <a:latin typeface="华文中宋" panose="02010600040101010101" pitchFamily="2" charset="-122"/>
              <a:ea typeface="华文中宋" panose="02010600040101010101" pitchFamily="2" charset="-122"/>
            </a:endParaRPr>
          </a:p>
          <a:p>
            <a:pPr>
              <a:lnSpc>
                <a:spcPct val="100000"/>
              </a:lnSpc>
              <a:spcBef>
                <a:spcPct val="0"/>
              </a:spcBef>
            </a:pPr>
            <a:endParaRPr lang="zh-CN" altLang="en-US" dirty="0">
              <a:latin typeface="华文中宋" panose="02010600040101010101" pitchFamily="2" charset="-122"/>
              <a:ea typeface="华文中宋" panose="02010600040101010101" pitchFamily="2" charset="-122"/>
            </a:endParaRPr>
          </a:p>
          <a:p>
            <a:pPr>
              <a:lnSpc>
                <a:spcPct val="100000"/>
              </a:lnSpc>
              <a:spcBef>
                <a:spcPct val="0"/>
              </a:spcBef>
            </a:pPr>
            <a:endParaRPr lang="zh-CN" altLang="en-US" dirty="0">
              <a:latin typeface="华文中宋" panose="02010600040101010101" pitchFamily="2" charset="-122"/>
              <a:ea typeface="华文中宋" panose="02010600040101010101" pitchFamily="2" charset="-122"/>
            </a:endParaRPr>
          </a:p>
          <a:p>
            <a:pPr>
              <a:lnSpc>
                <a:spcPct val="100000"/>
              </a:lnSpc>
              <a:spcBef>
                <a:spcPct val="0"/>
              </a:spcBef>
            </a:pPr>
            <a:endParaRPr lang="zh-CN" altLang="en-US" dirty="0">
              <a:latin typeface="华文中宋" panose="02010600040101010101" pitchFamily="2" charset="-122"/>
              <a:ea typeface="华文中宋" panose="02010600040101010101" pitchFamily="2" charset="-122"/>
            </a:endParaRPr>
          </a:p>
          <a:p>
            <a:pPr>
              <a:lnSpc>
                <a:spcPct val="100000"/>
              </a:lnSpc>
              <a:spcBef>
                <a:spcPct val="0"/>
              </a:spcBef>
            </a:pPr>
            <a:endParaRPr lang="zh-CN" altLang="en-US" dirty="0">
              <a:latin typeface="华文中宋" panose="02010600040101010101" pitchFamily="2" charset="-122"/>
              <a:ea typeface="华文中宋" panose="02010600040101010101" pitchFamily="2" charset="-122"/>
            </a:endParaRPr>
          </a:p>
          <a:p>
            <a:pPr>
              <a:lnSpc>
                <a:spcPct val="100000"/>
              </a:lnSpc>
              <a:spcBef>
                <a:spcPct val="0"/>
              </a:spcBef>
            </a:pPr>
            <a:endParaRPr lang="zh-CN" altLang="en-US" dirty="0">
              <a:latin typeface="华文中宋" panose="02010600040101010101" pitchFamily="2" charset="-122"/>
              <a:ea typeface="华文中宋" panose="02010600040101010101" pitchFamily="2" charset="-122"/>
            </a:endParaRPr>
          </a:p>
        </p:txBody>
      </p:sp>
      <p:sp>
        <p:nvSpPr>
          <p:cNvPr id="34819" name="矩形 34818"/>
          <p:cNvSpPr/>
          <p:nvPr/>
        </p:nvSpPr>
        <p:spPr>
          <a:xfrm>
            <a:off x="3616167" y="318135"/>
            <a:ext cx="1605280" cy="521970"/>
          </a:xfrm>
          <a:prstGeom prst="rect">
            <a:avLst/>
          </a:prstGeom>
          <a:noFill/>
          <a:ln w="12700">
            <a:noFill/>
          </a:ln>
        </p:spPr>
        <p:txBody>
          <a:bodyPr wrap="none" anchor="t">
            <a:spAutoFit/>
          </a:bodyPr>
          <a:p>
            <a:pPr algn="ctr">
              <a:lnSpc>
                <a:spcPct val="100000"/>
              </a:lnSpc>
              <a:spcBef>
                <a:spcPct val="0"/>
              </a:spcBef>
            </a:pPr>
            <a:r>
              <a:rPr lang="zh-CN" altLang="en-US" sz="2800" b="1" dirty="0">
                <a:solidFill>
                  <a:srgbClr val="3333FF"/>
                </a:solidFill>
                <a:effectLst>
                  <a:outerShdw blurRad="38100" dist="38100" dir="2700000" algn="tl">
                    <a:srgbClr val="000000">
                      <a:alpha val="43137"/>
                    </a:srgbClr>
                  </a:outerShdw>
                </a:effectLst>
                <a:latin typeface="微软雅黑" panose="020B0503020204020204" charset="-122"/>
                <a:ea typeface="微软雅黑" panose="020B0503020204020204" charset="-122"/>
              </a:rPr>
              <a:t>灭菌方法</a:t>
            </a:r>
            <a:endParaRPr lang="zh-CN" altLang="en-US" sz="2800" b="1" dirty="0">
              <a:solidFill>
                <a:srgbClr val="3333FF"/>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4828" name="文本框 34827"/>
          <p:cNvSpPr txBox="1"/>
          <p:nvPr/>
        </p:nvSpPr>
        <p:spPr>
          <a:xfrm>
            <a:off x="3849370" y="909320"/>
            <a:ext cx="5946775" cy="1878330"/>
          </a:xfrm>
          <a:prstGeom prst="rect">
            <a:avLst/>
          </a:prstGeom>
          <a:noFill/>
          <a:ln w="9525">
            <a:noFill/>
          </a:ln>
        </p:spPr>
        <p:txBody>
          <a:bodyPr wrap="square" anchor="t">
            <a:spAutoFit/>
          </a:bodyPr>
          <a:p>
            <a:pPr eaLnBrk="0" hangingPunct="0">
              <a:spcBef>
                <a:spcPct val="5000"/>
              </a:spcBef>
              <a:buClr>
                <a:srgbClr val="3A5047"/>
              </a:buClr>
              <a:buSzPct val="75000"/>
              <a:buFont typeface="Wingdings" panose="05000000000000000000" pitchFamily="2" charset="2"/>
              <a:buNone/>
            </a:pPr>
            <a:r>
              <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培养基、无菌水、</a:t>
            </a:r>
            <a:endPar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endParaRPr>
          </a:p>
          <a:p>
            <a:pPr eaLnBrk="0" hangingPunct="0">
              <a:spcBef>
                <a:spcPct val="5000"/>
              </a:spcBef>
              <a:buClr>
                <a:srgbClr val="3A5047"/>
              </a:buClr>
              <a:buSzPct val="75000"/>
              <a:buFont typeface="Wingdings" panose="05000000000000000000" pitchFamily="2" charset="2"/>
              <a:buNone/>
            </a:pPr>
            <a:r>
              <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各种耐高温的玻璃金属器具</a:t>
            </a:r>
            <a:endPar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endParaRPr>
          </a:p>
          <a:p>
            <a:pPr eaLnBrk="0" hangingPunct="0">
              <a:spcBef>
                <a:spcPct val="5000"/>
              </a:spcBef>
              <a:buClr>
                <a:srgbClr val="3A5047"/>
              </a:buClr>
              <a:buSzPct val="75000"/>
              <a:buFont typeface="Wingdings" panose="05000000000000000000" pitchFamily="2" charset="2"/>
              <a:buNone/>
            </a:pPr>
            <a:r>
              <a:rPr lang="en-US" altLang="zh-CN"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100kPa</a:t>
            </a:r>
            <a:r>
              <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a:t>
            </a:r>
            <a:endPar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endParaRPr>
          </a:p>
          <a:p>
            <a:pPr eaLnBrk="0" hangingPunct="0">
              <a:spcBef>
                <a:spcPct val="5000"/>
              </a:spcBef>
              <a:buClr>
                <a:srgbClr val="3A5047"/>
              </a:buClr>
              <a:buSzPct val="75000"/>
              <a:buFont typeface="Wingdings" panose="05000000000000000000" pitchFamily="2" charset="2"/>
              <a:buNone/>
            </a:pPr>
            <a:r>
              <a:rPr lang="en-US" altLang="zh-CN"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121 ℃</a:t>
            </a:r>
            <a:r>
              <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下维持</a:t>
            </a:r>
            <a:r>
              <a:rPr lang="en-US" altLang="zh-CN" sz="2800" b="1">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15-30min</a:t>
            </a:r>
            <a:endParaRPr lang="en-US" altLang="zh-CN" sz="2800" b="1">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34829" name="矩形 34828"/>
          <p:cNvSpPr/>
          <p:nvPr/>
        </p:nvSpPr>
        <p:spPr>
          <a:xfrm>
            <a:off x="3616325" y="4947920"/>
            <a:ext cx="5137785" cy="1383665"/>
          </a:xfrm>
          <a:prstGeom prst="rect">
            <a:avLst/>
          </a:prstGeom>
          <a:noFill/>
          <a:ln w="9525">
            <a:noFill/>
          </a:ln>
        </p:spPr>
        <p:txBody>
          <a:bodyPr wrap="square" anchor="t">
            <a:spAutoFit/>
          </a:bodyPr>
          <a:p>
            <a:pPr algn="l" eaLnBrk="0" hangingPunct="0">
              <a:buClr>
                <a:srgbClr val="3A5047"/>
              </a:buClr>
              <a:buSzPct val="75000"/>
              <a:buFont typeface="Wingdings" panose="05000000000000000000" pitchFamily="2" charset="2"/>
              <a:buNone/>
            </a:pPr>
            <a:r>
              <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需要保持干燥</a:t>
            </a:r>
            <a:endPar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endParaRPr>
          </a:p>
          <a:p>
            <a:pPr algn="l" eaLnBrk="0" hangingPunct="0">
              <a:buClr>
                <a:srgbClr val="3A5047"/>
              </a:buClr>
              <a:buSzPct val="75000"/>
              <a:buFont typeface="Wingdings" panose="05000000000000000000" pitchFamily="2" charset="2"/>
              <a:buNone/>
            </a:pPr>
            <a:r>
              <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耐高温的玻璃金属器皿</a:t>
            </a:r>
            <a:endPar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endParaRPr>
          </a:p>
          <a:p>
            <a:pPr algn="l" eaLnBrk="0" hangingPunct="0">
              <a:buClr>
                <a:srgbClr val="3A5047"/>
              </a:buClr>
              <a:buSzPct val="75000"/>
              <a:buFont typeface="Wingdings" panose="05000000000000000000" pitchFamily="2" charset="2"/>
              <a:buNone/>
            </a:pPr>
            <a:r>
              <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160-170 ℃下加热1-2h</a:t>
            </a:r>
            <a:endPar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34830" name="文本框 34829"/>
          <p:cNvSpPr txBox="1"/>
          <p:nvPr/>
        </p:nvSpPr>
        <p:spPr>
          <a:xfrm>
            <a:off x="3849370" y="3253740"/>
            <a:ext cx="3471545" cy="521970"/>
          </a:xfrm>
          <a:prstGeom prst="rect">
            <a:avLst/>
          </a:prstGeom>
          <a:noFill/>
          <a:ln w="9525">
            <a:noFill/>
          </a:ln>
        </p:spPr>
        <p:txBody>
          <a:bodyPr wrap="square" anchor="t">
            <a:spAutoFit/>
          </a:bodyPr>
          <a:p>
            <a:pPr eaLnBrk="0" hangingPunct="0">
              <a:buClr>
                <a:srgbClr val="3A5047"/>
              </a:buClr>
              <a:buSzPct val="75000"/>
              <a:buFont typeface="Wingdings" panose="05000000000000000000" pitchFamily="2" charset="2"/>
              <a:buNone/>
            </a:pPr>
            <a:r>
              <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接种环等金属器具</a:t>
            </a:r>
            <a:endPar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2" name="文本框 1"/>
          <p:cNvSpPr txBox="1"/>
          <p:nvPr/>
        </p:nvSpPr>
        <p:spPr>
          <a:xfrm>
            <a:off x="334645" y="909320"/>
            <a:ext cx="2655570" cy="953135"/>
          </a:xfrm>
          <a:prstGeom prst="rect">
            <a:avLst/>
          </a:prstGeom>
          <a:noFill/>
        </p:spPr>
        <p:txBody>
          <a:bodyPr wrap="none" rtlCol="0">
            <a:spAutoFit/>
          </a:bodyPr>
          <a:p>
            <a:pPr algn="l">
              <a:lnSpc>
                <a:spcPct val="100000"/>
              </a:lnSpc>
              <a:spcBef>
                <a:spcPct val="0"/>
              </a:spcBef>
            </a:pPr>
            <a:r>
              <a:rPr lang="en-US" altLang="zh-CN" sz="2800" b="1" dirty="0">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ea"/>
              </a:rPr>
              <a:t>1.</a:t>
            </a:r>
            <a:r>
              <a:rPr lang="zh-CN" altLang="en-US" sz="2800" b="1" dirty="0">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ea"/>
              </a:rPr>
              <a:t>高压蒸汽灭菌</a:t>
            </a:r>
            <a:endParaRPr lang="zh-CN" altLang="en-US" sz="2800" b="1" dirty="0">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a:p>
            <a:pPr algn="l">
              <a:lnSpc>
                <a:spcPct val="100000"/>
              </a:lnSpc>
              <a:spcBef>
                <a:spcPct val="0"/>
              </a:spcBef>
            </a:pPr>
            <a:r>
              <a:rPr lang="zh-CN" altLang="en-US" sz="2800" b="1" dirty="0">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ea"/>
              </a:rPr>
              <a:t>（湿热灭菌）</a:t>
            </a:r>
            <a:endParaRPr lang="zh-CN" altLang="en-US" sz="2800" b="1" dirty="0">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3" name="文本框 2"/>
          <p:cNvSpPr txBox="1"/>
          <p:nvPr/>
        </p:nvSpPr>
        <p:spPr>
          <a:xfrm>
            <a:off x="334645" y="3168015"/>
            <a:ext cx="3011805" cy="521970"/>
          </a:xfrm>
          <a:prstGeom prst="rect">
            <a:avLst/>
          </a:prstGeom>
          <a:noFill/>
        </p:spPr>
        <p:txBody>
          <a:bodyPr wrap="none" rtlCol="0">
            <a:spAutoFit/>
          </a:bodyPr>
          <a:p>
            <a:pPr algn="l"/>
            <a:r>
              <a:rPr lang="en-US" altLang="zh-CN" sz="2800" b="1" dirty="0">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ea"/>
              </a:rPr>
              <a:t>2.</a:t>
            </a:r>
            <a:r>
              <a:rPr lang="zh-CN" altLang="en-US" sz="2800" b="1" dirty="0">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ea"/>
              </a:rPr>
              <a:t>酒精灯灼烧灭菌</a:t>
            </a:r>
            <a:endParaRPr lang="zh-CN" altLang="en-US" sz="2800" b="1" dirty="0">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4" name="文本框 3"/>
          <p:cNvSpPr txBox="1"/>
          <p:nvPr/>
        </p:nvSpPr>
        <p:spPr>
          <a:xfrm>
            <a:off x="334645" y="4947920"/>
            <a:ext cx="1943100" cy="521970"/>
          </a:xfrm>
          <a:prstGeom prst="rect">
            <a:avLst/>
          </a:prstGeom>
          <a:noFill/>
        </p:spPr>
        <p:txBody>
          <a:bodyPr wrap="none" rtlCol="0">
            <a:spAutoFit/>
          </a:bodyPr>
          <a:p>
            <a:pPr algn="l">
              <a:lnSpc>
                <a:spcPct val="100000"/>
              </a:lnSpc>
              <a:spcBef>
                <a:spcPct val="0"/>
              </a:spcBef>
            </a:pPr>
            <a:r>
              <a:rPr lang="en-US" altLang="zh-CN" sz="2800" b="1" dirty="0">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ea"/>
              </a:rPr>
              <a:t>3.</a:t>
            </a:r>
            <a:r>
              <a:rPr lang="zh-CN" altLang="en-US" sz="2800" b="1" dirty="0">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ea"/>
              </a:rPr>
              <a:t>干热灭菌</a:t>
            </a:r>
            <a:endParaRPr lang="zh-CN" altLang="en-US" sz="2800" b="1" dirty="0">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ea"/>
            </a:endParaRPr>
          </a:p>
        </p:txBody>
      </p:sp>
      <p:pic>
        <p:nvPicPr>
          <p:cNvPr id="131078" name="图片 131077" descr="高压灭菌锅"/>
          <p:cNvPicPr>
            <a:picLocks noChangeAspect="1"/>
          </p:cNvPicPr>
          <p:nvPr/>
        </p:nvPicPr>
        <p:blipFill>
          <a:blip r:embed="rId1"/>
          <a:stretch>
            <a:fillRect/>
          </a:stretch>
        </p:blipFill>
        <p:spPr>
          <a:xfrm>
            <a:off x="984885" y="1862455"/>
            <a:ext cx="1569720" cy="1275080"/>
          </a:xfrm>
          <a:prstGeom prst="rect">
            <a:avLst/>
          </a:prstGeom>
          <a:noFill/>
          <a:ln w="9525">
            <a:noFill/>
          </a:ln>
        </p:spPr>
      </p:pic>
      <p:pic>
        <p:nvPicPr>
          <p:cNvPr id="27650" name="图片 131076"/>
          <p:cNvPicPr>
            <a:picLocks noChangeAspect="1"/>
          </p:cNvPicPr>
          <p:nvPr/>
        </p:nvPicPr>
        <p:blipFill>
          <a:blip r:embed="rId2"/>
          <a:stretch>
            <a:fillRect/>
          </a:stretch>
        </p:blipFill>
        <p:spPr>
          <a:xfrm>
            <a:off x="785495" y="3775710"/>
            <a:ext cx="3063875" cy="993140"/>
          </a:xfrm>
          <a:prstGeom prst="rect">
            <a:avLst/>
          </a:prstGeom>
          <a:noFill/>
          <a:ln w="9525">
            <a:noFill/>
          </a:ln>
        </p:spPr>
      </p:pic>
      <p:sp>
        <p:nvSpPr>
          <p:cNvPr id="5" name="文本框 4"/>
          <p:cNvSpPr txBox="1"/>
          <p:nvPr/>
        </p:nvSpPr>
        <p:spPr>
          <a:xfrm>
            <a:off x="3849370" y="909320"/>
            <a:ext cx="5946775" cy="1878330"/>
          </a:xfrm>
          <a:prstGeom prst="rect">
            <a:avLst/>
          </a:prstGeom>
          <a:noFill/>
          <a:ln w="9525">
            <a:noFill/>
          </a:ln>
        </p:spPr>
        <p:txBody>
          <a:bodyPr wrap="square" anchor="t">
            <a:spAutoFit/>
          </a:bodyPr>
          <a:p>
            <a:pPr eaLnBrk="0" hangingPunct="0">
              <a:spcBef>
                <a:spcPct val="5000"/>
              </a:spcBef>
              <a:buClr>
                <a:srgbClr val="3A5047"/>
              </a:buClr>
              <a:buSzPct val="75000"/>
              <a:buFont typeface="Wingdings" panose="05000000000000000000" pitchFamily="2" charset="2"/>
              <a:buNone/>
            </a:pPr>
            <a:r>
              <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培养基、无菌水、</a:t>
            </a:r>
            <a:endPar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endParaRPr>
          </a:p>
          <a:p>
            <a:pPr eaLnBrk="0" hangingPunct="0">
              <a:spcBef>
                <a:spcPct val="5000"/>
              </a:spcBef>
              <a:buClr>
                <a:srgbClr val="3A5047"/>
              </a:buClr>
              <a:buSzPct val="75000"/>
              <a:buFont typeface="Wingdings" panose="05000000000000000000" pitchFamily="2" charset="2"/>
              <a:buNone/>
            </a:pPr>
            <a:r>
              <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各种耐高温的玻璃金属器具</a:t>
            </a:r>
            <a:endPar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endParaRPr>
          </a:p>
          <a:p>
            <a:pPr eaLnBrk="0" hangingPunct="0">
              <a:spcBef>
                <a:spcPct val="5000"/>
              </a:spcBef>
              <a:buClr>
                <a:srgbClr val="3A5047"/>
              </a:buClr>
              <a:buSzPct val="75000"/>
              <a:buFont typeface="Wingdings" panose="05000000000000000000" pitchFamily="2" charset="2"/>
              <a:buNone/>
            </a:pPr>
            <a:r>
              <a:rPr lang="en-US" altLang="zh-CN"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100kPa</a:t>
            </a:r>
            <a:r>
              <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a:t>
            </a:r>
            <a:endPar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endParaRPr>
          </a:p>
          <a:p>
            <a:pPr eaLnBrk="0" hangingPunct="0">
              <a:spcBef>
                <a:spcPct val="5000"/>
              </a:spcBef>
              <a:buClr>
                <a:srgbClr val="3A5047"/>
              </a:buClr>
              <a:buSzPct val="75000"/>
              <a:buFont typeface="Wingdings" panose="05000000000000000000" pitchFamily="2" charset="2"/>
              <a:buNone/>
            </a:pPr>
            <a:r>
              <a:rPr lang="en-US" altLang="zh-CN"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121 ℃</a:t>
            </a:r>
            <a:r>
              <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下维持</a:t>
            </a:r>
            <a:r>
              <a:rPr lang="en-US" altLang="zh-CN" sz="2800" b="1">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15-30min</a:t>
            </a:r>
            <a:endParaRPr lang="en-US" altLang="zh-CN" sz="2800" b="1">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6" name="文本框 5"/>
          <p:cNvSpPr txBox="1"/>
          <p:nvPr/>
        </p:nvSpPr>
        <p:spPr>
          <a:xfrm>
            <a:off x="3849370" y="3253740"/>
            <a:ext cx="3471545" cy="521970"/>
          </a:xfrm>
          <a:prstGeom prst="rect">
            <a:avLst/>
          </a:prstGeom>
          <a:noFill/>
          <a:ln w="9525">
            <a:noFill/>
          </a:ln>
        </p:spPr>
        <p:txBody>
          <a:bodyPr wrap="square" anchor="t">
            <a:spAutoFit/>
          </a:bodyPr>
          <a:p>
            <a:pPr eaLnBrk="0" hangingPunct="0">
              <a:buClr>
                <a:srgbClr val="3A5047"/>
              </a:buClr>
              <a:buSzPct val="75000"/>
              <a:buFont typeface="Wingdings" panose="05000000000000000000" pitchFamily="2" charset="2"/>
              <a:buNone/>
            </a:pPr>
            <a:r>
              <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接种环等金属器具</a:t>
            </a:r>
            <a:endPar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1078"/>
                                        </p:tgtEl>
                                        <p:attrNameLst>
                                          <p:attrName>style.visibility</p:attrName>
                                        </p:attrNameLst>
                                      </p:cBhvr>
                                      <p:to>
                                        <p:strVal val="visible"/>
                                      </p:to>
                                    </p:set>
                                    <p:animEffect transition="in" filter="blinds(horizontal)">
                                      <p:cBhvr>
                                        <p:cTn id="12" dur="500"/>
                                        <p:tgtEl>
                                          <p:spTgt spid="13107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4828"/>
                                        </p:tgtEl>
                                        <p:attrNameLst>
                                          <p:attrName>style.visibility</p:attrName>
                                        </p:attrNameLst>
                                      </p:cBhvr>
                                      <p:to>
                                        <p:strVal val="visible"/>
                                      </p:to>
                                    </p:set>
                                    <p:animEffect transition="in" filter="blinds(horizontal)">
                                      <p:cBhvr>
                                        <p:cTn id="17" dur="500"/>
                                        <p:tgtEl>
                                          <p:spTgt spid="3482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4830"/>
                                        </p:tgtEl>
                                        <p:attrNameLst>
                                          <p:attrName>style.visibility</p:attrName>
                                        </p:attrNameLst>
                                      </p:cBhvr>
                                      <p:to>
                                        <p:strVal val="visible"/>
                                      </p:to>
                                    </p:set>
                                    <p:animEffect transition="in" filter="blinds(horizontal)">
                                      <p:cBhvr>
                                        <p:cTn id="27" dur="500"/>
                                        <p:tgtEl>
                                          <p:spTgt spid="3483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7650"/>
                                        </p:tgtEl>
                                        <p:attrNameLst>
                                          <p:attrName>style.visibility</p:attrName>
                                        </p:attrNameLst>
                                      </p:cBhvr>
                                      <p:to>
                                        <p:strVal val="visible"/>
                                      </p:to>
                                    </p:set>
                                    <p:animEffect transition="in" filter="blinds(horizontal)">
                                      <p:cBhvr>
                                        <p:cTn id="32" dur="500"/>
                                        <p:tgtEl>
                                          <p:spTgt spid="2765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linds(horizontal)">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4829"/>
                                        </p:tgtEl>
                                        <p:attrNameLst>
                                          <p:attrName>style.visibility</p:attrName>
                                        </p:attrNameLst>
                                      </p:cBhvr>
                                      <p:to>
                                        <p:strVal val="visible"/>
                                      </p:to>
                                    </p:set>
                                    <p:animEffect transition="in" filter="blinds(horizontal)">
                                      <p:cBhvr>
                                        <p:cTn id="42" dur="500"/>
                                        <p:tgtEl>
                                          <p:spTgt spid="3482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blinds(horizontal)">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blinds(horizontal)">
                                      <p:cBhvr>
                                        <p:cTn id="5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4828" grpId="0"/>
      <p:bldP spid="3" grpId="0"/>
      <p:bldP spid="34830" grpId="0"/>
      <p:bldP spid="4" grpId="0"/>
      <p:bldP spid="34829"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359150" y="606425"/>
            <a:ext cx="1960880" cy="521970"/>
          </a:xfrm>
          <a:prstGeom prst="rect">
            <a:avLst/>
          </a:prstGeom>
          <a:noFill/>
        </p:spPr>
        <p:txBody>
          <a:bodyPr wrap="none" rtlCol="0">
            <a:spAutoFit/>
          </a:bodyPr>
          <a:p>
            <a:pPr algn="l"/>
            <a:r>
              <a:rPr lang="zh-CN" altLang="en-US" sz="2800" b="1" dirty="0">
                <a:solidFill>
                  <a:srgbClr val="3333FF"/>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消毒的方法</a:t>
            </a:r>
            <a:endParaRPr lang="zh-CN" altLang="en-US" sz="2800" b="1" dirty="0">
              <a:solidFill>
                <a:srgbClr val="3333FF"/>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 name="文本框 2"/>
          <p:cNvSpPr txBox="1"/>
          <p:nvPr/>
        </p:nvSpPr>
        <p:spPr>
          <a:xfrm>
            <a:off x="1132840" y="1320165"/>
            <a:ext cx="6113780" cy="583565"/>
          </a:xfrm>
          <a:prstGeom prst="rect">
            <a:avLst/>
          </a:prstGeom>
          <a:noFill/>
        </p:spPr>
        <p:txBody>
          <a:bodyPr wrap="none" rtlCol="0">
            <a:spAutoFit/>
          </a:bodyPr>
          <a:p>
            <a:pPr algn="l">
              <a:lnSpc>
                <a:spcPct val="100000"/>
              </a:lnSpc>
              <a:spcBef>
                <a:spcPct val="0"/>
              </a:spcBef>
            </a:pPr>
            <a:r>
              <a:rPr lang="en-US" altLang="zh-CN"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1</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、煮沸消毒法</a:t>
            </a:r>
            <a:r>
              <a:rPr lang="en-US" altLang="zh-CN" sz="3200" b="1">
                <a:effectLst>
                  <a:outerShdw blurRad="38100" dist="38100" dir="2700000" algn="tl">
                    <a:srgbClr val="000000">
                      <a:alpha val="43137"/>
                    </a:srgbClr>
                  </a:outerShdw>
                </a:effectLst>
                <a:latin typeface="楷体" panose="02010609060101010101" charset="-122"/>
                <a:ea typeface="楷体" panose="02010609060101010101" charset="-122"/>
                <a:sym typeface="+mn-ea"/>
              </a:rPr>
              <a:t>:</a:t>
            </a:r>
            <a:r>
              <a:rPr lang="en-US" altLang="zh-CN"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100℃</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煮沸</a:t>
            </a:r>
            <a:r>
              <a:rPr lang="en-US" altLang="zh-CN" sz="3200" b="1">
                <a:effectLst>
                  <a:outerShdw blurRad="38100" dist="38100" dir="2700000" algn="tl">
                    <a:srgbClr val="000000">
                      <a:alpha val="43137"/>
                    </a:srgbClr>
                  </a:outerShdw>
                </a:effectLst>
                <a:latin typeface="楷体" panose="02010609060101010101" charset="-122"/>
                <a:ea typeface="楷体" panose="02010609060101010101" charset="-122"/>
                <a:sym typeface="+mn-ea"/>
              </a:rPr>
              <a:t>5-6min</a:t>
            </a:r>
            <a:endParaRPr lang="en-US" altLang="zh-CN" sz="32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4" name="文本框 3"/>
          <p:cNvSpPr txBox="1"/>
          <p:nvPr/>
        </p:nvSpPr>
        <p:spPr>
          <a:xfrm>
            <a:off x="1116330" y="2179320"/>
            <a:ext cx="6911975" cy="1076325"/>
          </a:xfrm>
          <a:prstGeom prst="rect">
            <a:avLst/>
          </a:prstGeom>
          <a:noFill/>
        </p:spPr>
        <p:txBody>
          <a:bodyPr wrap="square" rtlCol="0">
            <a:spAutoFit/>
          </a:bodyPr>
          <a:p>
            <a:pPr algn="l">
              <a:lnSpc>
                <a:spcPct val="100000"/>
              </a:lnSpc>
              <a:spcBef>
                <a:spcPct val="0"/>
              </a:spcBef>
            </a:pPr>
            <a:r>
              <a:rPr lang="en-US" altLang="zh-CN"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2</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、巴氏消毒法：</a:t>
            </a:r>
            <a:r>
              <a:rPr lang="en-US" altLang="zh-CN"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70-75 ℃</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下煮</a:t>
            </a:r>
            <a:r>
              <a:rPr lang="en-US" altLang="zh-CN"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30min</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或 </a:t>
            </a:r>
            <a:r>
              <a:rPr lang="en-US" altLang="zh-CN"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80 ℃ </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下煮</a:t>
            </a:r>
            <a:r>
              <a:rPr lang="en-US" altLang="zh-CN" sz="3200" b="1">
                <a:effectLst>
                  <a:outerShdw blurRad="38100" dist="38100" dir="2700000" algn="tl">
                    <a:srgbClr val="000000">
                      <a:alpha val="43137"/>
                    </a:srgbClr>
                  </a:outerShdw>
                </a:effectLst>
                <a:latin typeface="楷体" panose="02010609060101010101" charset="-122"/>
                <a:ea typeface="楷体" panose="02010609060101010101" charset="-122"/>
                <a:sym typeface="+mn-ea"/>
              </a:rPr>
              <a:t>15min</a:t>
            </a:r>
            <a:endParaRPr lang="en-US" altLang="zh-CN" sz="32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5" name="文本框 4"/>
          <p:cNvSpPr txBox="1"/>
          <p:nvPr/>
        </p:nvSpPr>
        <p:spPr>
          <a:xfrm>
            <a:off x="1132840" y="3447415"/>
            <a:ext cx="7120890" cy="1076325"/>
          </a:xfrm>
          <a:prstGeom prst="rect">
            <a:avLst/>
          </a:prstGeom>
          <a:noFill/>
        </p:spPr>
        <p:txBody>
          <a:bodyPr wrap="square" rtlCol="0">
            <a:spAutoFit/>
          </a:bodyPr>
          <a:p>
            <a:pPr algn="l">
              <a:lnSpc>
                <a:spcPct val="100000"/>
              </a:lnSpc>
              <a:spcBef>
                <a:spcPct val="0"/>
              </a:spcBef>
            </a:pPr>
            <a:r>
              <a:rPr lang="en-US" altLang="zh-CN"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3</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、化学药剂消毒法</a:t>
            </a:r>
            <a:r>
              <a:rPr lang="en-US" altLang="zh-CN"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用</a:t>
            </a:r>
            <a:r>
              <a:rPr lang="en-US" altLang="zh-CN"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75%</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酒精、新洁尔灭等进行皮肤消毒</a:t>
            </a:r>
            <a:r>
              <a:rPr lang="en-US" altLang="zh-CN"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sym typeface="+mn-ea"/>
              </a:rPr>
              <a:t>氯气消毒水源</a:t>
            </a:r>
            <a:endPar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766185" y="316230"/>
            <a:ext cx="1076960" cy="583565"/>
          </a:xfrm>
          <a:prstGeom prst="rect">
            <a:avLst/>
          </a:prstGeom>
          <a:noFill/>
        </p:spPr>
        <p:txBody>
          <a:bodyPr wrap="square" rtlCol="0">
            <a:spAutoFit/>
          </a:bodyPr>
          <a:p>
            <a:r>
              <a:rPr lang="zh-CN" altLang="en-US" sz="3200" b="1">
                <a:solidFill>
                  <a:srgbClr val="0000FF"/>
                </a:solidFill>
                <a:effectLst>
                  <a:outerShdw blurRad="38100" dist="38100" dir="2700000" algn="tl">
                    <a:srgbClr val="000000">
                      <a:alpha val="43137"/>
                    </a:srgbClr>
                  </a:outerShdw>
                </a:effectLst>
                <a:latin typeface="微软雅黑" panose="020B0503020204020204" charset="-122"/>
                <a:ea typeface="微软雅黑" panose="020B0503020204020204" charset="-122"/>
              </a:rPr>
              <a:t>菌落</a:t>
            </a:r>
            <a:endParaRPr lang="zh-CN" altLang="en-US" sz="3200" b="1">
              <a:solidFill>
                <a:srgbClr val="0000FF"/>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2529" name="文本占位符 7170"/>
          <p:cNvSpPr>
            <a:spLocks noGrp="1"/>
          </p:cNvSpPr>
          <p:nvPr>
            <p:ph idx="1"/>
          </p:nvPr>
        </p:nvSpPr>
        <p:spPr>
          <a:xfrm>
            <a:off x="377190" y="987425"/>
            <a:ext cx="8229600" cy="1269365"/>
          </a:xfrm>
        </p:spPr>
        <p:txBody>
          <a:bodyPr anchor="t">
            <a:noAutofit/>
          </a:bodyPr>
          <a:p>
            <a:pPr marL="0" indent="0">
              <a:buNone/>
            </a:pPr>
            <a:r>
              <a:rPr lang="zh-CN" altLang="en-US" sz="32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单个</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rPr>
              <a:t>或少数细菌在固体培养基上大量繁殖时，就会形成一个</a:t>
            </a:r>
            <a:r>
              <a:rPr lang="zh-CN" altLang="en-US" sz="32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肉眼可见</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rPr>
              <a:t>的，具有一定形态结构的</a:t>
            </a:r>
            <a:r>
              <a:rPr lang="zh-CN" altLang="en-US" sz="32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子细胞群体</a:t>
            </a:r>
            <a:r>
              <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rPr>
              <a:t>。</a:t>
            </a:r>
            <a:endPar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endParaRPr>
          </a:p>
          <a:p>
            <a:pPr marL="0" indent="0">
              <a:buNone/>
            </a:pPr>
            <a:endParaRPr lang="zh-CN" altLang="en-US" sz="3200" b="1" dirty="0">
              <a:effectLst>
                <a:outerShdw blurRad="38100" dist="38100" dir="2700000" algn="tl">
                  <a:srgbClr val="000000">
                    <a:alpha val="43137"/>
                  </a:srgbClr>
                </a:outerShdw>
              </a:effectLst>
              <a:latin typeface="楷体" panose="02010609060101010101" charset="-122"/>
              <a:ea typeface="楷体" panose="02010609060101010101" charset="-122"/>
            </a:endParaRPr>
          </a:p>
        </p:txBody>
      </p:sp>
      <p:pic>
        <p:nvPicPr>
          <p:cNvPr id="3" name="图片 2" descr="92dc384729f8967c325010a3cef73093"/>
          <p:cNvPicPr>
            <a:picLocks noChangeAspect="1"/>
          </p:cNvPicPr>
          <p:nvPr/>
        </p:nvPicPr>
        <p:blipFill>
          <a:blip r:embed="rId1"/>
          <a:stretch>
            <a:fillRect/>
          </a:stretch>
        </p:blipFill>
        <p:spPr>
          <a:xfrm>
            <a:off x="3105150" y="2565400"/>
            <a:ext cx="2816225" cy="3106420"/>
          </a:xfrm>
          <a:prstGeom prst="rect">
            <a:avLst/>
          </a:prstGeom>
        </p:spPr>
      </p:pic>
      <p:pic>
        <p:nvPicPr>
          <p:cNvPr id="4" name="图片 3" descr="be196ab02fa8df8e762e82e7b301a5f6"/>
          <p:cNvPicPr>
            <a:picLocks noChangeAspect="1"/>
          </p:cNvPicPr>
          <p:nvPr/>
        </p:nvPicPr>
        <p:blipFill>
          <a:blip r:embed="rId2"/>
          <a:stretch>
            <a:fillRect/>
          </a:stretch>
        </p:blipFill>
        <p:spPr>
          <a:xfrm>
            <a:off x="86995" y="2638425"/>
            <a:ext cx="3242310" cy="2972435"/>
          </a:xfrm>
          <a:prstGeom prst="rect">
            <a:avLst/>
          </a:prstGeom>
        </p:spPr>
      </p:pic>
      <p:pic>
        <p:nvPicPr>
          <p:cNvPr id="5" name="图片 4" descr="c8a888a6bf38b88e2ea94109870746d4"/>
          <p:cNvPicPr>
            <a:picLocks noChangeAspect="1"/>
          </p:cNvPicPr>
          <p:nvPr/>
        </p:nvPicPr>
        <p:blipFill>
          <a:blip r:embed="rId3"/>
          <a:stretch>
            <a:fillRect/>
          </a:stretch>
        </p:blipFill>
        <p:spPr>
          <a:xfrm>
            <a:off x="5921375" y="2638425"/>
            <a:ext cx="3048000" cy="30333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29">
                                            <p:txEl>
                                              <p:pRg st="0" end="0"/>
                                            </p:txEl>
                                          </p:spTgt>
                                        </p:tgtEl>
                                        <p:attrNameLst>
                                          <p:attrName>style.visibility</p:attrName>
                                        </p:attrNameLst>
                                      </p:cBhvr>
                                      <p:to>
                                        <p:strVal val="visible"/>
                                      </p:to>
                                    </p:set>
                                    <p:animEffect transition="in" filter="blinds(horizontal)">
                                      <p:cBhvr>
                                        <p:cTn id="7" dur="500"/>
                                        <p:tgtEl>
                                          <p:spTgt spid="225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078230" y="241935"/>
            <a:ext cx="6987540" cy="645160"/>
          </a:xfrm>
          <a:prstGeom prst="rect">
            <a:avLst/>
          </a:prstGeom>
          <a:noFill/>
        </p:spPr>
        <p:txBody>
          <a:bodyPr wrap="square" rtlCol="0">
            <a:spAutoFit/>
          </a:bodyPr>
          <a:p>
            <a:r>
              <a:rPr lang="zh-CN" altLang="en-US" sz="3600" b="1">
                <a:effectLst>
                  <a:outerShdw blurRad="38100" dist="38100" dir="2700000" algn="tl">
                    <a:srgbClr val="000000">
                      <a:alpha val="43137"/>
                    </a:srgbClr>
                  </a:outerShdw>
                </a:effectLst>
                <a:latin typeface="华文新魏" panose="02010800040101010101" charset="-122"/>
                <a:ea typeface="华文新魏" panose="02010800040101010101" charset="-122"/>
              </a:rPr>
              <a:t>大肠杆菌的培养和分离</a:t>
            </a:r>
            <a:r>
              <a:rPr lang="zh-CN" altLang="en-US" sz="3600" b="1">
                <a:solidFill>
                  <a:srgbClr val="0000FF"/>
                </a:solidFill>
                <a:effectLst>
                  <a:outerShdw blurRad="38100" dist="38100" dir="2700000" algn="tl">
                    <a:srgbClr val="000000">
                      <a:alpha val="43137"/>
                    </a:srgbClr>
                  </a:outerShdw>
                </a:effectLst>
                <a:latin typeface="华文新魏" panose="02010800040101010101" charset="-122"/>
                <a:ea typeface="华文新魏" panose="02010800040101010101" charset="-122"/>
              </a:rPr>
              <a:t>实验步骤</a:t>
            </a:r>
            <a:endParaRPr lang="zh-CN" altLang="en-US" sz="3600" b="1">
              <a:solidFill>
                <a:srgbClr val="0000FF"/>
              </a:solidFill>
              <a:effectLst>
                <a:outerShdw blurRad="38100" dist="38100" dir="2700000" algn="tl">
                  <a:srgbClr val="000000">
                    <a:alpha val="43137"/>
                  </a:srgbClr>
                </a:outerShdw>
              </a:effectLst>
              <a:latin typeface="华文新魏" panose="02010800040101010101" charset="-122"/>
              <a:ea typeface="华文新魏" panose="02010800040101010101" charset="-122"/>
            </a:endParaRPr>
          </a:p>
        </p:txBody>
      </p:sp>
      <p:sp>
        <p:nvSpPr>
          <p:cNvPr id="5" name="文本框 4"/>
          <p:cNvSpPr txBox="1"/>
          <p:nvPr/>
        </p:nvSpPr>
        <p:spPr>
          <a:xfrm>
            <a:off x="1644015" y="887095"/>
            <a:ext cx="6822440" cy="1383665"/>
          </a:xfrm>
          <a:prstGeom prst="rect">
            <a:avLst/>
          </a:prstGeom>
          <a:noFill/>
        </p:spPr>
        <p:txBody>
          <a:bodyPr wrap="square" rtlCol="0">
            <a:spAutoFit/>
          </a:bodyPr>
          <a:p>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在两个</a:t>
            </a:r>
            <a:r>
              <a:rPr lang="en-US" altLang="zh-CN" sz="2800">
                <a:effectLst>
                  <a:outerShdw blurRad="38100" dist="38100" dir="2700000" algn="tl">
                    <a:srgbClr val="000000">
                      <a:alpha val="43137"/>
                    </a:srgbClr>
                  </a:outerShdw>
                </a:effectLst>
                <a:latin typeface="楷体" panose="02010609060101010101" charset="-122"/>
                <a:ea typeface="楷体" panose="02010609060101010101" charset="-122"/>
              </a:rPr>
              <a:t>250mL</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的三角瓶中分别装入</a:t>
            </a:r>
            <a:r>
              <a:rPr lang="en-US" altLang="zh-CN" sz="2800">
                <a:effectLst>
                  <a:outerShdw blurRad="38100" dist="38100" dir="2700000" algn="tl">
                    <a:srgbClr val="000000">
                      <a:alpha val="43137"/>
                    </a:srgbClr>
                  </a:outerShdw>
                </a:effectLst>
                <a:latin typeface="楷体" panose="02010609060101010101" charset="-122"/>
                <a:ea typeface="楷体" panose="02010609060101010101" charset="-122"/>
              </a:rPr>
              <a:t>50mL LB</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液体培养基和</a:t>
            </a:r>
            <a:r>
              <a:rPr lang="en-US" altLang="zh-CN" sz="2800">
                <a:effectLst>
                  <a:outerShdw blurRad="38100" dist="38100" dir="2700000" algn="tl">
                    <a:srgbClr val="000000">
                      <a:alpha val="43137"/>
                    </a:srgbClr>
                  </a:outerShdw>
                </a:effectLst>
                <a:latin typeface="楷体" panose="02010609060101010101" charset="-122"/>
                <a:ea typeface="楷体" panose="02010609060101010101" charset="-122"/>
              </a:rPr>
              <a:t>50mL LB</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固体培养基（刚刚配好，尚未凝固）。</a:t>
            </a:r>
            <a:endPar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6" name="文本框 5"/>
          <p:cNvSpPr txBox="1"/>
          <p:nvPr/>
        </p:nvSpPr>
        <p:spPr>
          <a:xfrm>
            <a:off x="320040" y="830580"/>
            <a:ext cx="1437005" cy="521970"/>
          </a:xfrm>
          <a:prstGeom prst="rect">
            <a:avLst/>
          </a:prstGeom>
          <a:noFill/>
        </p:spPr>
        <p:txBody>
          <a:bodyPr wrap="square" rtlCol="0">
            <a:spAutoFit/>
          </a:bodyPr>
          <a:p>
            <a:r>
              <a:rPr lang="zh-CN" altLang="en-US" sz="28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rPr>
              <a:t>步骤一：</a:t>
            </a:r>
            <a:endParaRPr lang="zh-CN" altLang="en-US" sz="28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7" name="文本框 6"/>
          <p:cNvSpPr txBox="1"/>
          <p:nvPr/>
        </p:nvSpPr>
        <p:spPr>
          <a:xfrm>
            <a:off x="709295" y="2795905"/>
            <a:ext cx="3143250" cy="368300"/>
          </a:xfrm>
          <a:prstGeom prst="rect">
            <a:avLst/>
          </a:prstGeom>
          <a:noFill/>
        </p:spPr>
        <p:txBody>
          <a:bodyPr wrap="square" rtlCol="0">
            <a:spAutoFit/>
          </a:bodyPr>
          <a:p>
            <a:endParaRPr lang="zh-CN" altLang="en-US"/>
          </a:p>
        </p:txBody>
      </p:sp>
      <p:sp>
        <p:nvSpPr>
          <p:cNvPr id="9" name="云形标注 8"/>
          <p:cNvSpPr/>
          <p:nvPr/>
        </p:nvSpPr>
        <p:spPr>
          <a:xfrm>
            <a:off x="870585" y="2188210"/>
            <a:ext cx="7047865" cy="860425"/>
          </a:xfrm>
          <a:prstGeom prst="cloudCallout">
            <a:avLst>
              <a:gd name="adj1" fmla="val -15167"/>
              <a:gd name="adj2" fmla="val 40862"/>
            </a:avLst>
          </a:prstGeom>
          <a:solidFill>
            <a:srgbClr val="FFCCFF"/>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600" b="1">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细菌喜荤，霉菌喜素</a:t>
            </a:r>
            <a:endParaRPr lang="zh-CN" altLang="en-US" sz="3600" b="1">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cxnSp>
        <p:nvCxnSpPr>
          <p:cNvPr id="10" name="直接箭头连接符 9"/>
          <p:cNvCxnSpPr/>
          <p:nvPr/>
        </p:nvCxnSpPr>
        <p:spPr>
          <a:xfrm flipH="1">
            <a:off x="2049780" y="2991485"/>
            <a:ext cx="746125" cy="22923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5419725" y="2991485"/>
            <a:ext cx="855980" cy="23812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293370" y="3229610"/>
            <a:ext cx="3975100" cy="1076325"/>
          </a:xfrm>
          <a:prstGeom prst="rect">
            <a:avLst/>
          </a:prstGeom>
          <a:noFill/>
        </p:spPr>
        <p:txBody>
          <a:bodyPr wrap="square" rtlCol="0">
            <a:spAutoFit/>
          </a:bodyPr>
          <a:p>
            <a:r>
              <a:rPr lang="zh-CN" altLang="en-US" sz="32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蛋白胨</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和</a:t>
            </a:r>
            <a:r>
              <a:rPr lang="zh-CN" altLang="en-US" sz="32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酵母提取物</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，提供</a:t>
            </a:r>
            <a:r>
              <a:rPr lang="zh-CN" altLang="en-US" sz="32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碳源</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和</a:t>
            </a:r>
            <a:r>
              <a:rPr lang="zh-CN" altLang="en-US" sz="32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氮源</a:t>
            </a:r>
            <a:r>
              <a:rPr lang="zh-CN" altLang="en-US" sz="320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a:t>
            </a:r>
            <a:endParaRPr lang="zh-CN" altLang="en-US" sz="320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4" name="文本框 13"/>
          <p:cNvSpPr txBox="1"/>
          <p:nvPr/>
        </p:nvSpPr>
        <p:spPr>
          <a:xfrm>
            <a:off x="293370" y="4169410"/>
            <a:ext cx="3975100" cy="1076325"/>
          </a:xfrm>
          <a:prstGeom prst="rect">
            <a:avLst/>
          </a:prstGeom>
          <a:noFill/>
        </p:spPr>
        <p:txBody>
          <a:bodyPr wrap="square" rtlCol="0">
            <a:spAutoFit/>
          </a:bodyPr>
          <a:p>
            <a:r>
              <a:rPr lang="zh-CN" altLang="en-US" sz="32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氯化钠</a:t>
            </a:r>
            <a:r>
              <a:rPr lang="zh-CN" altLang="en-US" sz="320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a:t>
            </a:r>
            <a:r>
              <a:rPr lang="zh-CN" altLang="en-US" sz="32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维持一定的渗透压</a:t>
            </a:r>
            <a:r>
              <a:rPr lang="zh-CN" altLang="en-US" sz="320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a:t>
            </a:r>
            <a:endParaRPr lang="zh-CN" altLang="en-US" sz="320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5" name="文本框 14"/>
          <p:cNvSpPr txBox="1"/>
          <p:nvPr/>
        </p:nvSpPr>
        <p:spPr>
          <a:xfrm>
            <a:off x="4906645" y="3289935"/>
            <a:ext cx="3975100" cy="1076325"/>
          </a:xfrm>
          <a:prstGeom prst="rect">
            <a:avLst/>
          </a:prstGeom>
          <a:noFill/>
        </p:spPr>
        <p:txBody>
          <a:bodyPr wrap="square" rtlCol="0">
            <a:spAutoFit/>
          </a:bodyPr>
          <a:p>
            <a:r>
              <a:rPr lang="zh-CN" altLang="en-US" sz="320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用</a:t>
            </a:r>
            <a:r>
              <a:rPr lang="zh-CN" altLang="en-US" sz="32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无机物</a:t>
            </a:r>
            <a:r>
              <a:rPr lang="zh-CN" altLang="en-US" sz="320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或添加蔗</a:t>
            </a:r>
            <a:r>
              <a:rPr lang="zh-CN" altLang="en-US" sz="32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糖的豆芽汁</a:t>
            </a:r>
            <a:r>
              <a:rPr lang="zh-CN" altLang="en-US" sz="320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即可</a:t>
            </a:r>
            <a:endParaRPr lang="zh-CN" altLang="en-US" sz="320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6" name="文本框 15"/>
          <p:cNvSpPr txBox="1"/>
          <p:nvPr/>
        </p:nvSpPr>
        <p:spPr>
          <a:xfrm>
            <a:off x="965835" y="5115560"/>
            <a:ext cx="2078355" cy="583565"/>
          </a:xfrm>
          <a:prstGeom prst="rect">
            <a:avLst/>
          </a:prstGeom>
          <a:noFill/>
        </p:spPr>
        <p:txBody>
          <a:bodyPr wrap="square" rtlCol="0">
            <a:spAutoFit/>
          </a:bodyPr>
          <a:p>
            <a:r>
              <a:rPr lang="zh-CN" altLang="en-US" sz="320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中性偏</a:t>
            </a:r>
            <a:r>
              <a:rPr lang="zh-CN" altLang="en-US" sz="32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碱</a:t>
            </a:r>
            <a:r>
              <a:rPr lang="zh-CN" altLang="en-US" sz="320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a:t>
            </a:r>
            <a:endParaRPr lang="zh-CN" altLang="en-US" sz="320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7" name="文本框 16"/>
          <p:cNvSpPr txBox="1"/>
          <p:nvPr/>
        </p:nvSpPr>
        <p:spPr>
          <a:xfrm>
            <a:off x="5474335" y="5179695"/>
            <a:ext cx="2078355" cy="583565"/>
          </a:xfrm>
          <a:prstGeom prst="rect">
            <a:avLst/>
          </a:prstGeom>
          <a:noFill/>
        </p:spPr>
        <p:txBody>
          <a:bodyPr wrap="square" rtlCol="0">
            <a:spAutoFit/>
          </a:bodyPr>
          <a:p>
            <a:r>
              <a:rPr lang="zh-CN" altLang="en-US" sz="320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中性偏</a:t>
            </a:r>
            <a:r>
              <a:rPr lang="zh-CN" altLang="en-US" sz="32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酸</a:t>
            </a:r>
            <a:r>
              <a:rPr lang="zh-CN" altLang="en-US" sz="320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a:t>
            </a:r>
            <a:endParaRPr lang="zh-CN" altLang="en-US" sz="320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8" name="文本框 17"/>
          <p:cNvSpPr txBox="1"/>
          <p:nvPr/>
        </p:nvSpPr>
        <p:spPr>
          <a:xfrm>
            <a:off x="-79375" y="5699125"/>
            <a:ext cx="9683115" cy="521970"/>
          </a:xfrm>
          <a:prstGeom prst="rect">
            <a:avLst/>
          </a:prstGeom>
          <a:noFill/>
        </p:spPr>
        <p:txBody>
          <a:bodyPr wrap="square" rtlCol="0">
            <a:spAutoFit/>
          </a:bodyPr>
          <a:p>
            <a:r>
              <a:rPr lang="en-US" altLang="zh-CN" sz="2800">
                <a:effectLst>
                  <a:outerShdw blurRad="38100" dist="38100" dir="2700000" algn="tl">
                    <a:srgbClr val="000000">
                      <a:alpha val="43137"/>
                    </a:srgbClr>
                  </a:outerShdw>
                </a:effectLst>
                <a:latin typeface="微软雅黑" panose="020B0503020204020204" charset="-122"/>
                <a:ea typeface="微软雅黑" panose="020B0503020204020204" charset="-122"/>
              </a:rPr>
              <a:t>LB</a:t>
            </a:r>
            <a:r>
              <a:rPr lang="zh-CN" altLang="en-US" sz="2800">
                <a:solidFill>
                  <a:srgbClr val="7030A0"/>
                </a:solidFill>
                <a:effectLst>
                  <a:outerShdw blurRad="38100" dist="38100" dir="2700000" algn="tl">
                    <a:srgbClr val="000000">
                      <a:alpha val="43137"/>
                    </a:srgbClr>
                  </a:outerShdw>
                </a:effectLst>
                <a:latin typeface="微软雅黑" panose="020B0503020204020204" charset="-122"/>
                <a:ea typeface="微软雅黑" panose="020B0503020204020204" charset="-122"/>
              </a:rPr>
              <a:t>液体</a:t>
            </a:r>
            <a:r>
              <a:rPr lang="zh-CN" altLang="en-US" sz="2800">
                <a:effectLst>
                  <a:outerShdw blurRad="38100" dist="38100" dir="2700000" algn="tl">
                    <a:srgbClr val="000000">
                      <a:alpha val="43137"/>
                    </a:srgbClr>
                  </a:outerShdw>
                </a:effectLst>
                <a:latin typeface="微软雅黑" panose="020B0503020204020204" charset="-122"/>
                <a:ea typeface="微软雅黑" panose="020B0503020204020204" charset="-122"/>
              </a:rPr>
              <a:t>培养基：</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蛋白胨，酵母提取物，氯化钠，加水</a:t>
            </a:r>
            <a:r>
              <a:rPr lang="en-US" altLang="zh-CN" sz="2800">
                <a:effectLst>
                  <a:outerShdw blurRad="38100" dist="38100" dir="2700000" algn="tl">
                    <a:srgbClr val="000000">
                      <a:alpha val="43137"/>
                    </a:srgbClr>
                  </a:outerShdw>
                </a:effectLst>
                <a:latin typeface="楷体" panose="02010609060101010101" charset="-122"/>
                <a:ea typeface="楷体" panose="02010609060101010101" charset="-122"/>
              </a:rPr>
              <a:t>50mL</a:t>
            </a:r>
            <a:endParaRPr lang="en-US" altLang="zh-CN" sz="280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9" name="文本框 18"/>
          <p:cNvSpPr txBox="1"/>
          <p:nvPr/>
        </p:nvSpPr>
        <p:spPr>
          <a:xfrm>
            <a:off x="2466340" y="6221095"/>
            <a:ext cx="5177790" cy="521970"/>
          </a:xfrm>
          <a:prstGeom prst="rect">
            <a:avLst/>
          </a:prstGeom>
          <a:noFill/>
        </p:spPr>
        <p:txBody>
          <a:bodyPr wrap="square" rtlCol="0">
            <a:spAutoFit/>
          </a:bodyPr>
          <a:p>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（固体培养基则再加入</a:t>
            </a:r>
            <a:r>
              <a:rPr lang="en-US" altLang="zh-CN" sz="28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1g</a:t>
            </a:r>
            <a:r>
              <a:rPr lang="zh-CN" altLang="en-US" sz="28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琼脂</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a:t>
            </a:r>
            <a:endPar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linds(horizont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blinds(horizontal)">
                                      <p:cBhvr>
                                        <p:cTn id="41" dur="500"/>
                                        <p:tgtEl>
                                          <p:spTgt spid="15"/>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blinds(horizontal)">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blinds(horizontal)">
                                      <p:cBhvr>
                                        <p:cTn id="51" dur="500"/>
                                        <p:tgtEl>
                                          <p:spTgt spid="17"/>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blinds(horizontal)">
                                      <p:cBhvr>
                                        <p:cTn id="56" dur="500"/>
                                        <p:tgtEl>
                                          <p:spTgt spid="18"/>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blinds(horizontal)">
                                      <p:cBhvr>
                                        <p:cTn id="6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9" grpId="0" bldLvl="0" animBg="1"/>
      <p:bldP spid="13" grpId="0"/>
      <p:bldP spid="14" grpId="0"/>
      <p:bldP spid="15" grpId="0"/>
      <p:bldP spid="16" grpId="0"/>
      <p:bldP spid="17" grpId="0"/>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15290" y="254000"/>
            <a:ext cx="1437005" cy="521970"/>
          </a:xfrm>
          <a:prstGeom prst="rect">
            <a:avLst/>
          </a:prstGeom>
          <a:noFill/>
        </p:spPr>
        <p:txBody>
          <a:bodyPr wrap="square" rtlCol="0">
            <a:spAutoFit/>
          </a:bodyPr>
          <a:p>
            <a:r>
              <a:rPr lang="zh-CN" altLang="en-US" sz="28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rPr>
              <a:t>步骤二：</a:t>
            </a:r>
            <a:endParaRPr lang="zh-CN" altLang="en-US" sz="28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 name="文本框 3"/>
          <p:cNvSpPr txBox="1"/>
          <p:nvPr/>
        </p:nvSpPr>
        <p:spPr>
          <a:xfrm>
            <a:off x="1852295" y="254000"/>
            <a:ext cx="6570980" cy="1814830"/>
          </a:xfrm>
          <a:prstGeom prst="rect">
            <a:avLst/>
          </a:prstGeom>
          <a:noFill/>
        </p:spPr>
        <p:txBody>
          <a:bodyPr wrap="square" rtlCol="0">
            <a:spAutoFit/>
          </a:bodyPr>
          <a:p>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将</a:t>
            </a:r>
            <a:r>
              <a:rPr lang="en-US" altLang="zh-CN" sz="2800">
                <a:effectLst>
                  <a:outerShdw blurRad="38100" dist="38100" dir="2700000" algn="tl">
                    <a:srgbClr val="000000">
                      <a:alpha val="43137"/>
                    </a:srgbClr>
                  </a:outerShdw>
                </a:effectLst>
                <a:latin typeface="楷体" panose="02010609060101010101" charset="-122"/>
                <a:ea typeface="楷体" panose="02010609060101010101" charset="-122"/>
              </a:rPr>
              <a:t>LB</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液体培养基配好，加入琼脂并加热使之融化后，通过玻璃漏斗加入试管中，每试管</a:t>
            </a:r>
            <a:r>
              <a:rPr lang="en-US" altLang="zh-CN" sz="2800">
                <a:effectLst>
                  <a:outerShdw blurRad="38100" dist="38100" dir="2700000" algn="tl">
                    <a:srgbClr val="000000">
                      <a:alpha val="43137"/>
                    </a:srgbClr>
                  </a:outerShdw>
                </a:effectLst>
                <a:latin typeface="楷体" panose="02010609060101010101" charset="-122"/>
                <a:ea typeface="楷体" panose="02010609060101010101" charset="-122"/>
              </a:rPr>
              <a:t>2mL,</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加棉塞并将试管捆在一起，上端加盖一张牛皮纸。</a:t>
            </a:r>
            <a:endPar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5" name="文本框 4"/>
          <p:cNvSpPr txBox="1"/>
          <p:nvPr/>
        </p:nvSpPr>
        <p:spPr>
          <a:xfrm>
            <a:off x="501650" y="1996440"/>
            <a:ext cx="1437005" cy="521970"/>
          </a:xfrm>
          <a:prstGeom prst="rect">
            <a:avLst/>
          </a:prstGeom>
          <a:noFill/>
        </p:spPr>
        <p:txBody>
          <a:bodyPr wrap="square" rtlCol="0">
            <a:spAutoFit/>
          </a:bodyPr>
          <a:p>
            <a:r>
              <a:rPr lang="zh-CN" altLang="en-US" sz="28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rPr>
              <a:t>步骤三：</a:t>
            </a:r>
            <a:endParaRPr lang="zh-CN" altLang="en-US" sz="28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7" name="文本框 6"/>
          <p:cNvSpPr txBox="1"/>
          <p:nvPr/>
        </p:nvSpPr>
        <p:spPr>
          <a:xfrm>
            <a:off x="2900680" y="1996440"/>
            <a:ext cx="1497330" cy="768350"/>
          </a:xfrm>
          <a:prstGeom prst="rect">
            <a:avLst/>
          </a:prstGeom>
          <a:noFill/>
        </p:spPr>
        <p:txBody>
          <a:bodyPr wrap="square" rtlCol="0">
            <a:spAutoFit/>
          </a:bodyPr>
          <a:p>
            <a:r>
              <a:rPr lang="zh-CN" altLang="en-US" sz="4400">
                <a:solidFill>
                  <a:srgbClr val="0000FF"/>
                </a:solidFill>
                <a:effectLst>
                  <a:outerShdw blurRad="38100" dist="38100" dir="2700000" algn="tl">
                    <a:srgbClr val="000000">
                      <a:alpha val="43137"/>
                    </a:srgbClr>
                  </a:outerShdw>
                </a:effectLst>
                <a:latin typeface="华文新魏" panose="02010800040101010101" charset="-122"/>
                <a:ea typeface="华文新魏" panose="02010800040101010101" charset="-122"/>
              </a:rPr>
              <a:t>灭菌</a:t>
            </a:r>
            <a:endParaRPr lang="zh-CN" altLang="en-US" sz="4400">
              <a:solidFill>
                <a:srgbClr val="0000FF"/>
              </a:solidFill>
              <a:effectLst>
                <a:outerShdw blurRad="38100" dist="38100" dir="2700000" algn="tl">
                  <a:srgbClr val="000000">
                    <a:alpha val="43137"/>
                  </a:srgbClr>
                </a:outerShdw>
              </a:effectLst>
              <a:latin typeface="华文新魏" panose="02010800040101010101" charset="-122"/>
              <a:ea typeface="华文新魏" panose="02010800040101010101" charset="-122"/>
            </a:endParaRPr>
          </a:p>
        </p:txBody>
      </p:sp>
      <p:sp>
        <p:nvSpPr>
          <p:cNvPr id="9" name="爆炸形 2 8"/>
          <p:cNvSpPr/>
          <p:nvPr/>
        </p:nvSpPr>
        <p:spPr>
          <a:xfrm>
            <a:off x="812165" y="2265045"/>
            <a:ext cx="8091805" cy="3917315"/>
          </a:xfrm>
          <a:prstGeom prst="irregularSeal2">
            <a:avLst/>
          </a:prstGeom>
          <a:solidFill>
            <a:srgbClr val="FFCCF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要求所利用的微生物不被其他微生物污染，因此在培养微生物时必须进行</a:t>
            </a:r>
            <a:r>
              <a:rPr lang="zh-CN" altLang="en-US" sz="32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无菌</a:t>
            </a:r>
            <a:r>
              <a:rPr lang="zh-CN" altLang="en-US" sz="2800" b="1">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操作</a:t>
            </a:r>
            <a:endParaRPr lang="zh-CN" altLang="en-US" sz="2800" b="1">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sym typeface="+mn-ea"/>
            </a:endParaRPr>
          </a:p>
          <a:p>
            <a:pPr algn="ctr"/>
            <a:endParaRPr lang="zh-CN" altLang="en-US" sz="2800" b="1">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4" grpId="0"/>
      <p:bldP spid="7" grpId="0"/>
      <p:bldP spid="9"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云形 2"/>
          <p:cNvSpPr/>
          <p:nvPr/>
        </p:nvSpPr>
        <p:spPr>
          <a:xfrm>
            <a:off x="285115" y="198755"/>
            <a:ext cx="2407920" cy="1567180"/>
          </a:xfrm>
          <a:prstGeom prst="cloud">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solidFill>
                  <a:schemeClr val="tx1"/>
                </a:solidFill>
                <a:effectLst>
                  <a:outerShdw blurRad="38100" dist="38100" dir="2700000" algn="tl">
                    <a:srgbClr val="000000">
                      <a:alpha val="43137"/>
                    </a:srgbClr>
                  </a:outerShdw>
                </a:effectLst>
                <a:latin typeface="微软雅黑" panose="020B0503020204020204" charset="-122"/>
                <a:ea typeface="微软雅黑" panose="020B0503020204020204" charset="-122"/>
              </a:rPr>
              <a:t>要灭菌的器材</a:t>
            </a:r>
            <a:endParaRPr lang="zh-CN" altLang="en-US" sz="2800" b="1">
              <a:solidFill>
                <a:schemeClr val="tx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5" name="文本框 4"/>
          <p:cNvSpPr txBox="1"/>
          <p:nvPr/>
        </p:nvSpPr>
        <p:spPr>
          <a:xfrm>
            <a:off x="530225" y="1851660"/>
            <a:ext cx="1411605" cy="58356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rPr>
              <a:t>培养皿</a:t>
            </a:r>
            <a:endPar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6" name="文本框 5"/>
          <p:cNvSpPr txBox="1"/>
          <p:nvPr/>
        </p:nvSpPr>
        <p:spPr>
          <a:xfrm>
            <a:off x="530225" y="2308225"/>
            <a:ext cx="1143000" cy="58356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rPr>
              <a:t>试管</a:t>
            </a:r>
            <a:endPar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7" name="文本框 6"/>
          <p:cNvSpPr txBox="1"/>
          <p:nvPr/>
        </p:nvSpPr>
        <p:spPr>
          <a:xfrm>
            <a:off x="530225" y="2757805"/>
            <a:ext cx="1411605" cy="58356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rPr>
              <a:t>三角瓶</a:t>
            </a:r>
            <a:endPar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8" name="文本框 7"/>
          <p:cNvSpPr txBox="1"/>
          <p:nvPr/>
        </p:nvSpPr>
        <p:spPr>
          <a:xfrm>
            <a:off x="530225" y="3232785"/>
            <a:ext cx="1411605" cy="58356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rPr>
              <a:t>移液管</a:t>
            </a:r>
            <a:endPar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9" name="文本框 8"/>
          <p:cNvSpPr txBox="1"/>
          <p:nvPr/>
        </p:nvSpPr>
        <p:spPr>
          <a:xfrm>
            <a:off x="530225" y="3703320"/>
            <a:ext cx="1922145" cy="58356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rPr>
              <a:t>三角刮刀</a:t>
            </a:r>
            <a:endPar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0" name="文本框 9"/>
          <p:cNvSpPr txBox="1"/>
          <p:nvPr/>
        </p:nvSpPr>
        <p:spPr>
          <a:xfrm>
            <a:off x="530225" y="4149090"/>
            <a:ext cx="1767205" cy="58356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rPr>
              <a:t>接种环</a:t>
            </a:r>
            <a:endPar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1" name="文本框 10"/>
          <p:cNvSpPr txBox="1"/>
          <p:nvPr/>
        </p:nvSpPr>
        <p:spPr>
          <a:xfrm>
            <a:off x="2194560" y="2338705"/>
            <a:ext cx="3150235" cy="521970"/>
          </a:xfrm>
          <a:prstGeom prst="rect">
            <a:avLst/>
          </a:prstGeom>
          <a:noFill/>
        </p:spPr>
        <p:txBody>
          <a:bodyPr wrap="square" rtlCol="0">
            <a:spAutoFit/>
          </a:bodyPr>
          <a:p>
            <a:r>
              <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rPr>
              <a:t>加</a:t>
            </a:r>
            <a:r>
              <a:rPr lang="zh-CN" altLang="en-US" sz="28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棉花塞</a:t>
            </a:r>
            <a:r>
              <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rPr>
              <a:t>或</a:t>
            </a:r>
            <a:r>
              <a:rPr lang="zh-CN" altLang="en-US" sz="28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塑料盖</a:t>
            </a:r>
            <a:endParaRPr lang="zh-CN" altLang="en-US" sz="28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2" name="文本框 11"/>
          <p:cNvSpPr txBox="1"/>
          <p:nvPr/>
        </p:nvSpPr>
        <p:spPr>
          <a:xfrm>
            <a:off x="2195195" y="2788285"/>
            <a:ext cx="4283710" cy="521970"/>
          </a:xfrm>
          <a:prstGeom prst="rect">
            <a:avLst/>
          </a:prstGeom>
          <a:noFill/>
        </p:spPr>
        <p:txBody>
          <a:bodyPr wrap="square" rtlCol="0">
            <a:spAutoFit/>
          </a:bodyPr>
          <a:p>
            <a:r>
              <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rPr>
              <a:t>用</a:t>
            </a:r>
            <a:r>
              <a:rPr lang="zh-CN" altLang="en-US" sz="28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封口膜</a:t>
            </a:r>
            <a:r>
              <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rPr>
              <a:t>或</a:t>
            </a:r>
            <a:r>
              <a:rPr lang="en-US" altLang="zh-CN" sz="28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6</a:t>
            </a:r>
            <a:r>
              <a:rPr lang="zh-CN" altLang="en-US" sz="28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层纱布</a:t>
            </a:r>
            <a:r>
              <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rPr>
              <a:t>封口</a:t>
            </a:r>
            <a:endPar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3" name="文本框 12"/>
          <p:cNvSpPr txBox="1"/>
          <p:nvPr/>
        </p:nvSpPr>
        <p:spPr>
          <a:xfrm>
            <a:off x="2195195" y="3263265"/>
            <a:ext cx="4283710" cy="521970"/>
          </a:xfrm>
          <a:prstGeom prst="rect">
            <a:avLst/>
          </a:prstGeom>
          <a:noFill/>
        </p:spPr>
        <p:txBody>
          <a:bodyPr wrap="square" rtlCol="0">
            <a:spAutoFit/>
          </a:bodyPr>
          <a:p>
            <a:r>
              <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rPr>
              <a:t>上端用镊子放入少量</a:t>
            </a:r>
            <a:r>
              <a:rPr lang="zh-CN" altLang="en-US" sz="28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棉花</a:t>
            </a:r>
            <a:endParaRPr lang="zh-CN" altLang="en-US" sz="2800" b="1">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4" name="文本框 13"/>
          <p:cNvSpPr txBox="1"/>
          <p:nvPr/>
        </p:nvSpPr>
        <p:spPr>
          <a:xfrm>
            <a:off x="530225" y="4648835"/>
            <a:ext cx="2281555" cy="58356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rPr>
              <a:t>各种培养基</a:t>
            </a:r>
            <a:endPar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5" name="右大括号 14"/>
          <p:cNvSpPr/>
          <p:nvPr/>
        </p:nvSpPr>
        <p:spPr>
          <a:xfrm>
            <a:off x="5939155" y="1956435"/>
            <a:ext cx="735965" cy="3056255"/>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16" name="文本框 15"/>
          <p:cNvSpPr txBox="1"/>
          <p:nvPr/>
        </p:nvSpPr>
        <p:spPr>
          <a:xfrm>
            <a:off x="6364605" y="2122805"/>
            <a:ext cx="2717800" cy="953135"/>
          </a:xfrm>
          <a:prstGeom prst="rect">
            <a:avLst/>
          </a:prstGeom>
          <a:noFill/>
        </p:spPr>
        <p:txBody>
          <a:bodyPr wrap="square" rtlCol="0">
            <a:spAutoFit/>
          </a:bodyPr>
          <a:p>
            <a:r>
              <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rPr>
              <a:t>用牛皮纸包好，放入灭菌锅</a:t>
            </a:r>
            <a:endPar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7" name="文本框 16"/>
          <p:cNvSpPr txBox="1"/>
          <p:nvPr/>
        </p:nvSpPr>
        <p:spPr>
          <a:xfrm>
            <a:off x="6226810" y="3635375"/>
            <a:ext cx="2856230" cy="398780"/>
          </a:xfrm>
          <a:prstGeom prst="rect">
            <a:avLst/>
          </a:prstGeom>
          <a:noFill/>
        </p:spPr>
        <p:txBody>
          <a:bodyPr wrap="square" rtlCol="0">
            <a:spAutoFit/>
          </a:bodyPr>
          <a:p>
            <a:r>
              <a:rPr lang="en-US" altLang="zh-CN" sz="20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rPr>
              <a:t>121℃</a:t>
            </a:r>
            <a:r>
              <a:rPr lang="zh-CN" altLang="en-US" sz="20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rPr>
              <a:t>（</a:t>
            </a:r>
            <a:r>
              <a:rPr lang="en-US" altLang="zh-CN" sz="20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rPr>
              <a:t>1kg/cm</a:t>
            </a:r>
            <a:r>
              <a:rPr lang="en-US" altLang="zh-CN" sz="2000" b="1" baseline="30000">
                <a:solidFill>
                  <a:srgbClr val="FF0066"/>
                </a:solidFill>
                <a:effectLst>
                  <a:outerShdw blurRad="38100" dist="38100" dir="2700000" algn="tl">
                    <a:srgbClr val="000000">
                      <a:alpha val="43137"/>
                    </a:srgbClr>
                  </a:outerShdw>
                </a:effectLst>
                <a:uFillTx/>
                <a:latin typeface="微软雅黑" panose="020B0503020204020204" charset="-122"/>
                <a:ea typeface="微软雅黑" panose="020B0503020204020204" charset="-122"/>
              </a:rPr>
              <a:t>2</a:t>
            </a:r>
            <a:r>
              <a:rPr lang="zh-CN" altLang="en-US" sz="20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rPr>
              <a:t>压力）</a:t>
            </a:r>
            <a:endParaRPr lang="zh-CN" altLang="en-US" sz="20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8" name="文本框 17"/>
          <p:cNvSpPr txBox="1"/>
          <p:nvPr/>
        </p:nvSpPr>
        <p:spPr>
          <a:xfrm>
            <a:off x="6748145" y="4095115"/>
            <a:ext cx="2164080" cy="521970"/>
          </a:xfrm>
          <a:prstGeom prst="rect">
            <a:avLst/>
          </a:prstGeom>
          <a:noFill/>
        </p:spPr>
        <p:txBody>
          <a:bodyPr wrap="square" rtlCol="0">
            <a:spAutoFit/>
          </a:bodyPr>
          <a:p>
            <a:r>
              <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rPr>
              <a:t>灭菌</a:t>
            </a:r>
            <a:r>
              <a:rPr lang="en-US" altLang="zh-CN" sz="2800" b="1">
                <a:effectLst>
                  <a:outerShdw blurRad="38100" dist="38100" dir="2700000" algn="tl">
                    <a:srgbClr val="000000">
                      <a:alpha val="43137"/>
                    </a:srgbClr>
                  </a:outerShdw>
                </a:effectLst>
                <a:latin typeface="楷体" panose="02010609060101010101" charset="-122"/>
                <a:ea typeface="楷体" panose="02010609060101010101" charset="-122"/>
              </a:rPr>
              <a:t>15min</a:t>
            </a:r>
            <a:endParaRPr lang="en-US" altLang="zh-CN" sz="28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20" name="文本框 19"/>
          <p:cNvSpPr txBox="1"/>
          <p:nvPr/>
        </p:nvSpPr>
        <p:spPr>
          <a:xfrm>
            <a:off x="796290" y="5420360"/>
            <a:ext cx="7726680" cy="953135"/>
          </a:xfrm>
          <a:prstGeom prst="rect">
            <a:avLst/>
          </a:prstGeom>
          <a:noFill/>
        </p:spPr>
        <p:txBody>
          <a:bodyPr wrap="square" rtlCol="0">
            <a:spAutoFit/>
          </a:bodyPr>
          <a:p>
            <a:r>
              <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rPr>
              <a:t>实验中所需的棉花不能用脱脂棉，因脱脂棉易吸水，吸水后容易引起污染。</a:t>
            </a:r>
            <a:endPar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pic>
        <p:nvPicPr>
          <p:cNvPr id="21" name="图片 20" descr="4d04555f642e458865da74e4c4c02014"/>
          <p:cNvPicPr>
            <a:picLocks noChangeAspect="1"/>
          </p:cNvPicPr>
          <p:nvPr/>
        </p:nvPicPr>
        <p:blipFill>
          <a:blip r:embed="rId1"/>
          <a:stretch>
            <a:fillRect/>
          </a:stretch>
        </p:blipFill>
        <p:spPr>
          <a:xfrm>
            <a:off x="6748145" y="196215"/>
            <a:ext cx="1546860" cy="19265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linds(horizontal)">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linds(horizont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linds(horizontal)">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linds(horizontal)">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blinds(horizontal)">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blinds(horizontal)">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blinds(horizontal)">
                                      <p:cBhvr>
                                        <p:cTn id="67" dur="500"/>
                                        <p:tgtEl>
                                          <p:spTgt spid="16"/>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blinds(horizontal)">
                                      <p:cBhvr>
                                        <p:cTn id="72" dur="500"/>
                                        <p:tgtEl>
                                          <p:spTgt spid="21"/>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blinds(horizontal)">
                                      <p:cBhvr>
                                        <p:cTn id="77" dur="500"/>
                                        <p:tgtEl>
                                          <p:spTgt spid="17"/>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blinds(horizontal)">
                                      <p:cBhvr>
                                        <p:cTn id="8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4" grpId="0"/>
      <p:bldP spid="11" grpId="0"/>
      <p:bldP spid="12" grpId="0"/>
      <p:bldP spid="13" grpId="0"/>
      <p:bldP spid="15" grpId="0" animBg="1"/>
      <p:bldP spid="20" grpId="0"/>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云形 1"/>
          <p:cNvSpPr/>
          <p:nvPr/>
        </p:nvSpPr>
        <p:spPr>
          <a:xfrm>
            <a:off x="630555" y="250825"/>
            <a:ext cx="1835785" cy="1013460"/>
          </a:xfrm>
          <a:prstGeom prst="cloud">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600" b="1">
                <a:solidFill>
                  <a:srgbClr val="FF0066"/>
                </a:solidFill>
                <a:effectLst>
                  <a:outerShdw blurRad="38100" dist="38100" dir="2700000" algn="tl">
                    <a:srgbClr val="000000">
                      <a:alpha val="43137"/>
                    </a:srgbClr>
                  </a:outerShdw>
                </a:effectLst>
                <a:latin typeface="华文新魏" panose="02010800040101010101" charset="-122"/>
                <a:ea typeface="华文新魏" panose="02010800040101010101" charset="-122"/>
              </a:rPr>
              <a:t>注意</a:t>
            </a:r>
            <a:endParaRPr lang="zh-CN" altLang="en-US" sz="3600" b="1">
              <a:solidFill>
                <a:srgbClr val="FF0066"/>
              </a:solidFill>
              <a:effectLst>
                <a:outerShdw blurRad="38100" dist="38100" dir="2700000" algn="tl">
                  <a:srgbClr val="000000">
                    <a:alpha val="43137"/>
                  </a:srgbClr>
                </a:outerShdw>
              </a:effectLst>
              <a:latin typeface="华文新魏" panose="02010800040101010101" charset="-122"/>
              <a:ea typeface="华文新魏" panose="02010800040101010101" charset="-122"/>
            </a:endParaRPr>
          </a:p>
        </p:txBody>
      </p:sp>
      <p:sp>
        <p:nvSpPr>
          <p:cNvPr id="3" name="文本框 2"/>
          <p:cNvSpPr txBox="1"/>
          <p:nvPr/>
        </p:nvSpPr>
        <p:spPr>
          <a:xfrm>
            <a:off x="535305" y="1264285"/>
            <a:ext cx="8346440" cy="953135"/>
          </a:xfrm>
          <a:prstGeom prst="rect">
            <a:avLst/>
          </a:prstGeom>
          <a:noFill/>
        </p:spPr>
        <p:txBody>
          <a:bodyPr wrap="square" rtlCol="0">
            <a:spAutoFit/>
          </a:bodyPr>
          <a:p>
            <a:r>
              <a:rPr lang="en-US" altLang="zh-CN" sz="2800">
                <a:effectLst>
                  <a:outerShdw blurRad="38100" dist="38100" dir="2700000" algn="tl">
                    <a:srgbClr val="000000">
                      <a:alpha val="43137"/>
                    </a:srgbClr>
                  </a:outerShdw>
                </a:effectLst>
                <a:latin typeface="楷体" panose="02010609060101010101" charset="-122"/>
                <a:ea typeface="楷体" panose="02010609060101010101" charset="-122"/>
              </a:rPr>
              <a:t>1</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、如果培养基中有葡萄糖，为防止葡萄糖</a:t>
            </a:r>
            <a:r>
              <a:rPr lang="zh-CN" altLang="en-US" sz="28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分解碳化</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，要用</a:t>
            </a:r>
            <a:r>
              <a:rPr lang="en-US" altLang="zh-CN" sz="28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500g/cm</a:t>
            </a:r>
            <a:r>
              <a:rPr lang="en-US" altLang="zh-CN" sz="2800" baseline="30000">
                <a:solidFill>
                  <a:srgbClr val="0000FF"/>
                </a:solidFill>
                <a:effectLst>
                  <a:outerShdw blurRad="38100" dist="38100" dir="2700000" algn="tl">
                    <a:srgbClr val="000000">
                      <a:alpha val="43137"/>
                    </a:srgbClr>
                  </a:outerShdw>
                </a:effectLst>
                <a:uFillTx/>
                <a:latin typeface="楷体" panose="02010609060101010101" charset="-122"/>
                <a:ea typeface="楷体" panose="02010609060101010101" charset="-122"/>
              </a:rPr>
              <a:t>2</a:t>
            </a:r>
            <a:r>
              <a:rPr lang="zh-CN" altLang="en-US" sz="28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压力（</a:t>
            </a:r>
            <a:r>
              <a:rPr lang="en-US" altLang="zh-CN" sz="28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90℃</a:t>
            </a:r>
            <a:r>
              <a:rPr lang="zh-CN" altLang="en-US" sz="28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以上）</a:t>
            </a:r>
            <a:r>
              <a:rPr lang="en-US" altLang="zh-CN" sz="28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30min</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a:t>
            </a:r>
            <a:endPar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4" name="文本框 3"/>
          <p:cNvSpPr txBox="1"/>
          <p:nvPr/>
        </p:nvSpPr>
        <p:spPr>
          <a:xfrm>
            <a:off x="535305" y="2293620"/>
            <a:ext cx="7964805" cy="1383665"/>
          </a:xfrm>
          <a:prstGeom prst="rect">
            <a:avLst/>
          </a:prstGeom>
          <a:noFill/>
        </p:spPr>
        <p:txBody>
          <a:bodyPr wrap="square" rtlCol="0">
            <a:spAutoFit/>
          </a:bodyPr>
          <a:p>
            <a:r>
              <a:rPr lang="en-US" altLang="zh-CN" sz="2800">
                <a:effectLst>
                  <a:outerShdw blurRad="38100" dist="38100" dir="2700000" algn="tl">
                    <a:srgbClr val="000000">
                      <a:alpha val="43137"/>
                    </a:srgbClr>
                  </a:outerShdw>
                </a:effectLst>
                <a:latin typeface="楷体" panose="02010609060101010101" charset="-122"/>
                <a:ea typeface="楷体" panose="02010609060101010101" charset="-122"/>
              </a:rPr>
              <a:t>2</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、有些不能加热灭菌的化合物，如</a:t>
            </a:r>
            <a:r>
              <a:rPr lang="zh-CN" altLang="en-US" sz="28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尿素（加热会分解）</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等，只能用</a:t>
            </a:r>
            <a:r>
              <a:rPr lang="en-US" altLang="zh-CN" sz="28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G6</a:t>
            </a:r>
            <a:r>
              <a:rPr lang="zh-CN" altLang="en-US" sz="28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玻璃砂漏斗</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过滤，但玻璃砂漏斗使用前也要在</a:t>
            </a:r>
            <a:r>
              <a:rPr lang="en-US" altLang="zh-CN" sz="2800">
                <a:effectLst>
                  <a:outerShdw blurRad="38100" dist="38100" dir="2700000" algn="tl">
                    <a:srgbClr val="000000">
                      <a:alpha val="43137"/>
                    </a:srgbClr>
                  </a:outerShdw>
                </a:effectLst>
                <a:latin typeface="楷体" panose="02010609060101010101" charset="-122"/>
                <a:ea typeface="楷体" panose="02010609060101010101" charset="-122"/>
              </a:rPr>
              <a:t>121℃</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下用纸包好灭菌。</a:t>
            </a:r>
            <a:endPar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6" name="文本框 5"/>
          <p:cNvSpPr txBox="1"/>
          <p:nvPr/>
        </p:nvSpPr>
        <p:spPr>
          <a:xfrm>
            <a:off x="1042035" y="3869055"/>
            <a:ext cx="6673850" cy="953135"/>
          </a:xfrm>
          <a:prstGeom prst="rect">
            <a:avLst/>
          </a:prstGeom>
          <a:noFill/>
        </p:spPr>
        <p:txBody>
          <a:bodyPr wrap="square" rtlCol="0">
            <a:spAutoFit/>
          </a:bodyPr>
          <a:p>
            <a:r>
              <a:rPr lang="zh-CN" altLang="en-US" sz="2800">
                <a:effectLst>
                  <a:outerShdw blurRad="38100" dist="38100" dir="2700000" algn="tl">
                    <a:srgbClr val="000000">
                      <a:alpha val="43137"/>
                    </a:srgbClr>
                  </a:outerShdw>
                </a:effectLst>
                <a:latin typeface="微软雅黑" panose="020B0503020204020204" charset="-122"/>
                <a:ea typeface="微软雅黑" panose="020B0503020204020204" charset="-122"/>
              </a:rPr>
              <a:t>玻璃砂漏斗有</a:t>
            </a:r>
            <a:r>
              <a:rPr lang="en-US" altLang="zh-CN" sz="2800">
                <a:effectLst>
                  <a:outerShdw blurRad="38100" dist="38100" dir="2700000" algn="tl">
                    <a:srgbClr val="000000">
                      <a:alpha val="43137"/>
                    </a:srgbClr>
                  </a:outerShdw>
                </a:effectLst>
                <a:latin typeface="微软雅黑" panose="020B0503020204020204" charset="-122"/>
                <a:ea typeface="微软雅黑" panose="020B0503020204020204" charset="-122"/>
              </a:rPr>
              <a:t>6</a:t>
            </a:r>
            <a:r>
              <a:rPr lang="zh-CN" altLang="en-US" sz="2800">
                <a:effectLst>
                  <a:outerShdw blurRad="38100" dist="38100" dir="2700000" algn="tl">
                    <a:srgbClr val="000000">
                      <a:alpha val="43137"/>
                    </a:srgbClr>
                  </a:outerShdw>
                </a:effectLst>
                <a:latin typeface="微软雅黑" panose="020B0503020204020204" charset="-122"/>
                <a:ea typeface="微软雅黑" panose="020B0503020204020204" charset="-122"/>
              </a:rPr>
              <a:t>种，即</a:t>
            </a:r>
            <a:r>
              <a:rPr lang="en-US" altLang="zh-CN" sz="2800">
                <a:effectLst>
                  <a:outerShdw blurRad="38100" dist="38100" dir="2700000" algn="tl">
                    <a:srgbClr val="000000">
                      <a:alpha val="43137"/>
                    </a:srgbClr>
                  </a:outerShdw>
                </a:effectLst>
                <a:latin typeface="微软雅黑" panose="020B0503020204020204" charset="-122"/>
                <a:ea typeface="微软雅黑" panose="020B0503020204020204" charset="-122"/>
              </a:rPr>
              <a:t>G1~</a:t>
            </a:r>
            <a:r>
              <a:rPr lang="en-US" altLang="zh-CN" sz="2800">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G6</a:t>
            </a:r>
            <a:r>
              <a:rPr lang="zh-CN" altLang="en-US" sz="2800">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a:t>
            </a:r>
            <a:r>
              <a:rPr lang="en-US" altLang="zh-CN" sz="2800">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G6</a:t>
            </a:r>
            <a:r>
              <a:rPr lang="zh-CN" altLang="en-US" sz="2800">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孔径</a:t>
            </a:r>
            <a:r>
              <a:rPr lang="zh-CN" altLang="en-US" sz="2800">
                <a:solidFill>
                  <a:srgbClr val="0000FF"/>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最小</a:t>
            </a:r>
            <a:r>
              <a:rPr lang="zh-CN" altLang="en-US" sz="2800">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，细菌不能过滤。</a:t>
            </a:r>
            <a:endParaRPr lang="en-US" altLang="zh-CN" sz="2800">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aphicFrame>
        <p:nvGraphicFramePr>
          <p:cNvPr id="7" name="对象 6">
            <a:hlinkClick r:id="" action="ppaction://ole?verb="/>
          </p:cNvPr>
          <p:cNvGraphicFramePr>
            <a:graphicFrameLocks noChangeAspect="1"/>
          </p:cNvGraphicFramePr>
          <p:nvPr/>
        </p:nvGraphicFramePr>
        <p:xfrm>
          <a:off x="4114800" y="3321050"/>
          <a:ext cx="914400" cy="215900"/>
        </p:xfrm>
        <a:graphic>
          <a:graphicData uri="http://schemas.openxmlformats.org/presentationml/2006/ole">
            <mc:AlternateContent xmlns:mc="http://schemas.openxmlformats.org/markup-compatibility/2006">
              <mc:Choice xmlns:v="urn:schemas-microsoft-com:vml" Requires="v">
                <p:oleObj spid="_x0000_s1026" name="" r:id="rId1" imgW="914400" imgH="215900" progId="Equation.KSEE3">
                  <p:embed/>
                </p:oleObj>
              </mc:Choice>
              <mc:Fallback>
                <p:oleObj name="" r:id="rId1" imgW="914400" imgH="215900" progId="Equation.KSEE3">
                  <p:embed/>
                  <p:pic>
                    <p:nvPicPr>
                      <p:cNvPr id="0" name="图片 1025"/>
                      <p:cNvPicPr/>
                      <p:nvPr/>
                    </p:nvPicPr>
                    <p:blipFill>
                      <a:blip r:embed="rId2"/>
                      <a:stretch>
                        <a:fillRect/>
                      </a:stretch>
                    </p:blipFill>
                    <p:spPr>
                      <a:xfrm>
                        <a:off x="4114800" y="3321050"/>
                        <a:ext cx="914400" cy="215900"/>
                      </a:xfrm>
                      <a:prstGeom prst="rect">
                        <a:avLst/>
                      </a:prstGeom>
                    </p:spPr>
                  </p:pic>
                </p:oleObj>
              </mc:Fallback>
            </mc:AlternateContent>
          </a:graphicData>
        </a:graphic>
      </p:graphicFrame>
      <p:sp>
        <p:nvSpPr>
          <p:cNvPr id="8" name="文本框 7"/>
          <p:cNvSpPr txBox="1"/>
          <p:nvPr/>
        </p:nvSpPr>
        <p:spPr>
          <a:xfrm>
            <a:off x="535305" y="4960620"/>
            <a:ext cx="7923530" cy="1568450"/>
          </a:xfrm>
          <a:prstGeom prst="rect">
            <a:avLst/>
          </a:prstGeom>
          <a:noFill/>
        </p:spPr>
        <p:txBody>
          <a:bodyPr wrap="square" rtlCol="0">
            <a:spAutoFit/>
          </a:bodyPr>
          <a:p>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玻璃砂漏斗用后需用</a:t>
            </a:r>
            <a:r>
              <a:rPr lang="en-US" altLang="zh-CN" sz="3200">
                <a:effectLst>
                  <a:outerShdw blurRad="38100" dist="38100" dir="2700000" algn="tl">
                    <a:srgbClr val="000000">
                      <a:alpha val="43137"/>
                    </a:srgbClr>
                  </a:outerShdw>
                </a:effectLst>
                <a:latin typeface="楷体" panose="02010609060101010101" charset="-122"/>
                <a:ea typeface="楷体" panose="02010609060101010101" charset="-122"/>
              </a:rPr>
              <a:t>1mol/L</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的</a:t>
            </a:r>
            <a:r>
              <a:rPr lang="en-US" altLang="zh-CN" sz="320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HCl</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浸泡，并</a:t>
            </a:r>
            <a:r>
              <a:rPr lang="zh-CN" altLang="en-US" sz="320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抽滤去酸</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，再用蒸馏水洗至洗出液</a:t>
            </a:r>
            <a:r>
              <a:rPr lang="zh-CN" altLang="en-US" sz="320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呈中性</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，干燥后保存。</a:t>
            </a:r>
            <a:endPar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endParaRPr>
          </a:p>
        </p:txBody>
      </p:sp>
      <p:pic>
        <p:nvPicPr>
          <p:cNvPr id="5" name="图片 4" descr="59bf41bcde137c9e358672ddb20a4877"/>
          <p:cNvPicPr>
            <a:picLocks noChangeAspect="1"/>
          </p:cNvPicPr>
          <p:nvPr/>
        </p:nvPicPr>
        <p:blipFill>
          <a:blip r:embed="rId3"/>
          <a:stretch>
            <a:fillRect/>
          </a:stretch>
        </p:blipFill>
        <p:spPr>
          <a:xfrm>
            <a:off x="2572385" y="171450"/>
            <a:ext cx="4679315" cy="35058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 name="图片 20" descr="4d04555f642e458865da74e4c4c02014"/>
          <p:cNvPicPr>
            <a:picLocks noChangeAspect="1"/>
          </p:cNvPicPr>
          <p:nvPr/>
        </p:nvPicPr>
        <p:blipFill>
          <a:blip r:embed="rId1"/>
          <a:stretch>
            <a:fillRect/>
          </a:stretch>
        </p:blipFill>
        <p:spPr>
          <a:xfrm>
            <a:off x="642620" y="458470"/>
            <a:ext cx="5520690" cy="6876415"/>
          </a:xfrm>
          <a:prstGeom prst="rect">
            <a:avLst/>
          </a:prstGeom>
        </p:spPr>
      </p:pic>
      <p:sp>
        <p:nvSpPr>
          <p:cNvPr id="2" name="文本框 1"/>
          <p:cNvSpPr txBox="1"/>
          <p:nvPr/>
        </p:nvSpPr>
        <p:spPr>
          <a:xfrm>
            <a:off x="146685" y="786765"/>
            <a:ext cx="2147570" cy="768350"/>
          </a:xfrm>
          <a:prstGeom prst="rect">
            <a:avLst/>
          </a:prstGeom>
          <a:noFill/>
        </p:spPr>
        <p:txBody>
          <a:bodyPr wrap="square" rtlCol="0">
            <a:spAutoFit/>
          </a:bodyPr>
          <a:p>
            <a:r>
              <a:rPr lang="zh-CN" altLang="en-US" sz="4400">
                <a:solidFill>
                  <a:srgbClr val="FF0066"/>
                </a:solidFill>
                <a:effectLst>
                  <a:outerShdw blurRad="38100" dist="38100" dir="2700000" algn="tl">
                    <a:srgbClr val="000000">
                      <a:alpha val="43137"/>
                    </a:srgbClr>
                  </a:outerShdw>
                </a:effectLst>
                <a:latin typeface="华文新魏" panose="02010800040101010101" charset="-122"/>
                <a:ea typeface="华文新魏" panose="02010800040101010101" charset="-122"/>
              </a:rPr>
              <a:t>安全阀</a:t>
            </a:r>
            <a:endParaRPr lang="zh-CN" altLang="en-US" sz="4400">
              <a:solidFill>
                <a:srgbClr val="FF0066"/>
              </a:solidFill>
              <a:effectLst>
                <a:outerShdw blurRad="38100" dist="38100" dir="2700000" algn="tl">
                  <a:srgbClr val="000000">
                    <a:alpha val="43137"/>
                  </a:srgbClr>
                </a:outerShdw>
              </a:effectLst>
              <a:latin typeface="华文新魏" panose="02010800040101010101" charset="-122"/>
              <a:ea typeface="华文新魏" panose="02010800040101010101" charset="-122"/>
            </a:endParaRPr>
          </a:p>
        </p:txBody>
      </p:sp>
      <p:sp>
        <p:nvSpPr>
          <p:cNvPr id="3" name="文本框 2"/>
          <p:cNvSpPr txBox="1"/>
          <p:nvPr/>
        </p:nvSpPr>
        <p:spPr>
          <a:xfrm>
            <a:off x="5971540" y="850900"/>
            <a:ext cx="3221355" cy="2122805"/>
          </a:xfrm>
          <a:prstGeom prst="rect">
            <a:avLst/>
          </a:prstGeom>
          <a:noFill/>
        </p:spPr>
        <p:txBody>
          <a:bodyPr wrap="square" rtlCol="0">
            <a:spAutoFit/>
          </a:bodyPr>
          <a:p>
            <a:r>
              <a:rPr lang="zh-CN" altLang="en-US" sz="4400">
                <a:solidFill>
                  <a:srgbClr val="0000FF"/>
                </a:solidFill>
                <a:effectLst>
                  <a:outerShdw blurRad="38100" dist="38100" dir="2700000" algn="tl">
                    <a:srgbClr val="000000">
                      <a:alpha val="43137"/>
                    </a:srgbClr>
                  </a:outerShdw>
                </a:effectLst>
                <a:latin typeface="华文新魏" panose="02010800040101010101" charset="-122"/>
                <a:ea typeface="华文新魏" panose="02010800040101010101" charset="-122"/>
              </a:rPr>
              <a:t>放气阀</a:t>
            </a:r>
            <a:endParaRPr lang="zh-CN" altLang="en-US" sz="4400">
              <a:solidFill>
                <a:srgbClr val="0000FF"/>
              </a:solidFill>
              <a:effectLst>
                <a:outerShdw blurRad="38100" dist="38100" dir="2700000" algn="tl">
                  <a:srgbClr val="000000">
                    <a:alpha val="43137"/>
                  </a:srgbClr>
                </a:outerShdw>
              </a:effectLst>
              <a:latin typeface="华文新魏" panose="02010800040101010101" charset="-122"/>
              <a:ea typeface="华文新魏" panose="02010800040101010101" charset="-122"/>
            </a:endParaRPr>
          </a:p>
          <a:p>
            <a:r>
              <a:rPr lang="zh-CN" altLang="en-US" sz="4400">
                <a:solidFill>
                  <a:srgbClr val="0000FF"/>
                </a:solidFill>
                <a:effectLst>
                  <a:outerShdw blurRad="38100" dist="38100" dir="2700000" algn="tl">
                    <a:srgbClr val="000000">
                      <a:alpha val="43137"/>
                    </a:srgbClr>
                  </a:outerShdw>
                </a:effectLst>
                <a:latin typeface="华文新魏" panose="02010800040101010101" charset="-122"/>
                <a:ea typeface="华文新魏" panose="02010800040101010101" charset="-122"/>
              </a:rPr>
              <a:t>（连着一条软管）</a:t>
            </a:r>
            <a:endParaRPr lang="zh-CN" altLang="en-US" sz="4400">
              <a:solidFill>
                <a:srgbClr val="0000FF"/>
              </a:solidFill>
              <a:effectLst>
                <a:outerShdw blurRad="38100" dist="38100" dir="2700000" algn="tl">
                  <a:srgbClr val="000000">
                    <a:alpha val="43137"/>
                  </a:srgbClr>
                </a:outerShdw>
              </a:effectLst>
              <a:latin typeface="华文新魏" panose="02010800040101010101" charset="-122"/>
              <a:ea typeface="华文新魏" panose="02010800040101010101" charset="-122"/>
            </a:endParaRPr>
          </a:p>
        </p:txBody>
      </p:sp>
      <p:sp>
        <p:nvSpPr>
          <p:cNvPr id="4" name="文本框 3"/>
          <p:cNvSpPr txBox="1"/>
          <p:nvPr/>
        </p:nvSpPr>
        <p:spPr>
          <a:xfrm>
            <a:off x="2585720" y="169545"/>
            <a:ext cx="2147570" cy="768350"/>
          </a:xfrm>
          <a:prstGeom prst="rect">
            <a:avLst/>
          </a:prstGeom>
          <a:noFill/>
        </p:spPr>
        <p:txBody>
          <a:bodyPr wrap="square" rtlCol="0">
            <a:spAutoFit/>
          </a:bodyPr>
          <a:p>
            <a:r>
              <a:rPr lang="zh-CN" altLang="en-US" sz="4400" b="1">
                <a:solidFill>
                  <a:schemeClr val="tx1"/>
                </a:solidFill>
                <a:effectLst>
                  <a:outerShdw blurRad="38100" dist="38100" dir="2700000" algn="tl">
                    <a:srgbClr val="000000">
                      <a:alpha val="43137"/>
                    </a:srgbClr>
                  </a:outerShdw>
                </a:effectLst>
                <a:latin typeface="华文新魏" panose="02010800040101010101" charset="-122"/>
                <a:ea typeface="华文新魏" panose="02010800040101010101" charset="-122"/>
              </a:rPr>
              <a:t>压力表</a:t>
            </a:r>
            <a:endParaRPr lang="zh-CN" altLang="en-US" sz="4400" b="1">
              <a:solidFill>
                <a:schemeClr val="tx1"/>
              </a:solidFill>
              <a:effectLst>
                <a:outerShdw blurRad="38100" dist="38100" dir="2700000" algn="tl">
                  <a:srgbClr val="000000">
                    <a:alpha val="43137"/>
                  </a:srgbClr>
                </a:outerShdw>
              </a:effectLst>
              <a:latin typeface="华文新魏" panose="02010800040101010101" charset="-122"/>
              <a:ea typeface="华文新魏" panose="02010800040101010101" charset="-122"/>
            </a:endParaRPr>
          </a:p>
        </p:txBody>
      </p:sp>
      <p:sp>
        <p:nvSpPr>
          <p:cNvPr id="17" name="文本框 16"/>
          <p:cNvSpPr txBox="1"/>
          <p:nvPr/>
        </p:nvSpPr>
        <p:spPr>
          <a:xfrm>
            <a:off x="5264150" y="3245485"/>
            <a:ext cx="3928745" cy="1198880"/>
          </a:xfrm>
          <a:prstGeom prst="rect">
            <a:avLst/>
          </a:prstGeom>
          <a:noFill/>
        </p:spPr>
        <p:txBody>
          <a:bodyPr wrap="square" rtlCol="0">
            <a:spAutoFit/>
          </a:bodyPr>
          <a:p>
            <a:r>
              <a:rPr lang="en-US" altLang="zh-CN" sz="36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121</a:t>
            </a:r>
            <a:r>
              <a:rPr lang="en-US" altLang="zh-CN" sz="3600">
                <a:solidFill>
                  <a:srgbClr val="FF0066"/>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rPr>
              <a:t>℃</a:t>
            </a:r>
            <a:r>
              <a:rPr lang="zh-CN" altLang="en-US" sz="36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a:t>
            </a:r>
            <a:r>
              <a:rPr lang="en-US" altLang="zh-CN" sz="36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1kg/cm</a:t>
            </a:r>
            <a:r>
              <a:rPr lang="en-US" altLang="zh-CN" sz="3600" baseline="30000">
                <a:solidFill>
                  <a:srgbClr val="FF0066"/>
                </a:solidFill>
                <a:effectLst>
                  <a:outerShdw blurRad="38100" dist="38100" dir="2700000" algn="tl">
                    <a:srgbClr val="000000">
                      <a:alpha val="43137"/>
                    </a:srgbClr>
                  </a:outerShdw>
                </a:effectLst>
                <a:uFillTx/>
                <a:latin typeface="楷体" panose="02010609060101010101" charset="-122"/>
                <a:ea typeface="楷体" panose="02010609060101010101" charset="-122"/>
              </a:rPr>
              <a:t>2</a:t>
            </a:r>
            <a:r>
              <a:rPr lang="zh-CN" altLang="en-US" sz="36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压力）灭菌</a:t>
            </a:r>
            <a:r>
              <a:rPr lang="en-US" altLang="zh-CN" sz="36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15min</a:t>
            </a:r>
            <a:endParaRPr lang="en-US" altLang="zh-CN" sz="36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5" name="文本框 4"/>
          <p:cNvSpPr txBox="1"/>
          <p:nvPr/>
        </p:nvSpPr>
        <p:spPr>
          <a:xfrm>
            <a:off x="5625465" y="4588510"/>
            <a:ext cx="3567430" cy="2061210"/>
          </a:xfrm>
          <a:prstGeom prst="rect">
            <a:avLst/>
          </a:prstGeom>
          <a:noFill/>
        </p:spPr>
        <p:txBody>
          <a:bodyPr wrap="square" rtlCol="0">
            <a:spAutoFit/>
          </a:bodyPr>
          <a:p>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待灭菌锅压力与大气压相同时（即没有压力了）打开锅盖。</a:t>
            </a:r>
            <a:endPar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linds(horizont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3" grpId="0"/>
      <p:bldP spid="17"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7c69f302e78fab4a4696d170c4d04262"/>
          <p:cNvPicPr>
            <a:picLocks noChangeAspect="1"/>
          </p:cNvPicPr>
          <p:nvPr/>
        </p:nvPicPr>
        <p:blipFill>
          <a:blip r:embed="rId1"/>
          <a:stretch>
            <a:fillRect/>
          </a:stretch>
        </p:blipFill>
        <p:spPr>
          <a:xfrm>
            <a:off x="1904365" y="265430"/>
            <a:ext cx="4883785" cy="4240530"/>
          </a:xfrm>
          <a:prstGeom prst="rect">
            <a:avLst/>
          </a:prstGeom>
        </p:spPr>
      </p:pic>
      <p:sp>
        <p:nvSpPr>
          <p:cNvPr id="3" name="文本框 2"/>
          <p:cNvSpPr txBox="1"/>
          <p:nvPr/>
        </p:nvSpPr>
        <p:spPr>
          <a:xfrm>
            <a:off x="363220" y="4812665"/>
            <a:ext cx="8571230" cy="107632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rPr>
              <a:t>灭菌后，通常将实验用具放入</a:t>
            </a:r>
            <a:r>
              <a:rPr lang="en-US" altLang="zh-CN" sz="3200" b="1">
                <a:effectLst>
                  <a:outerShdw blurRad="38100" dist="38100" dir="2700000" algn="tl">
                    <a:srgbClr val="000000">
                      <a:alpha val="43137"/>
                    </a:srgbClr>
                  </a:outerShdw>
                </a:effectLst>
                <a:latin typeface="楷体" panose="02010609060101010101" charset="-122"/>
                <a:ea typeface="楷体" panose="02010609060101010101" charset="-122"/>
              </a:rPr>
              <a:t>60~80℃</a:t>
            </a:r>
            <a:r>
              <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rPr>
              <a:t>的烘箱中烘干，以除去灭菌时的水分。</a:t>
            </a:r>
            <a:endPar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372110" y="454660"/>
            <a:ext cx="1437005" cy="521970"/>
          </a:xfrm>
          <a:prstGeom prst="rect">
            <a:avLst/>
          </a:prstGeom>
          <a:noFill/>
        </p:spPr>
        <p:txBody>
          <a:bodyPr wrap="square" rtlCol="0">
            <a:spAutoFit/>
          </a:bodyPr>
          <a:p>
            <a:r>
              <a:rPr lang="zh-CN" altLang="en-US" sz="28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rPr>
              <a:t>步骤四：</a:t>
            </a:r>
            <a:endParaRPr lang="zh-CN" altLang="en-US" sz="28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 name="文本框 3"/>
          <p:cNvSpPr txBox="1"/>
          <p:nvPr/>
        </p:nvSpPr>
        <p:spPr>
          <a:xfrm>
            <a:off x="1722755" y="454660"/>
            <a:ext cx="6363970" cy="1076325"/>
          </a:xfrm>
          <a:prstGeom prst="rect">
            <a:avLst/>
          </a:prstGeom>
          <a:noFill/>
        </p:spPr>
        <p:txBody>
          <a:bodyPr wrap="square" rtlCol="0">
            <a:spAutoFit/>
          </a:bodyPr>
          <a:p>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将有培养基的三角瓶和培养皿放到</a:t>
            </a:r>
            <a:r>
              <a:rPr lang="zh-CN" altLang="en-US" sz="32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超净台</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上；</a:t>
            </a:r>
            <a:endPar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endParaRPr>
          </a:p>
        </p:txBody>
      </p:sp>
      <p:pic>
        <p:nvPicPr>
          <p:cNvPr id="7" name="图片 6" descr="6f5e217e3532c97b21e816be48a68810"/>
          <p:cNvPicPr>
            <a:picLocks noChangeAspect="1"/>
          </p:cNvPicPr>
          <p:nvPr/>
        </p:nvPicPr>
        <p:blipFill>
          <a:blip r:embed="rId1"/>
          <a:stretch>
            <a:fillRect/>
          </a:stretch>
        </p:blipFill>
        <p:spPr>
          <a:xfrm>
            <a:off x="748030" y="1435735"/>
            <a:ext cx="7338695" cy="4861560"/>
          </a:xfrm>
          <a:prstGeom prst="rect">
            <a:avLst/>
          </a:prstGeom>
        </p:spPr>
      </p:pic>
      <p:sp>
        <p:nvSpPr>
          <p:cNvPr id="8" name="文本框 7"/>
          <p:cNvSpPr txBox="1"/>
          <p:nvPr/>
        </p:nvSpPr>
        <p:spPr>
          <a:xfrm>
            <a:off x="488950" y="4865370"/>
            <a:ext cx="8166100" cy="1198880"/>
          </a:xfrm>
          <a:prstGeom prst="rect">
            <a:avLst/>
          </a:prstGeom>
          <a:noFill/>
        </p:spPr>
        <p:txBody>
          <a:bodyPr wrap="square" rtlCol="0">
            <a:spAutoFit/>
          </a:bodyPr>
          <a:p>
            <a:r>
              <a:rPr lang="zh-CN" altLang="en-US" sz="3600" b="1">
                <a:effectLst>
                  <a:outerShdw blurRad="38100" dist="38100" dir="2700000" algn="tl">
                    <a:srgbClr val="000000">
                      <a:alpha val="43137"/>
                    </a:srgbClr>
                  </a:outerShdw>
                </a:effectLst>
              </a:rPr>
              <a:t>打开超净台的紫外灯和过滤风（注意打开紫外灯后人</a:t>
            </a:r>
            <a:r>
              <a:rPr lang="zh-CN" altLang="en-US" sz="3600" b="1">
                <a:solidFill>
                  <a:srgbClr val="FF0066"/>
                </a:solidFill>
                <a:effectLst>
                  <a:outerShdw blurRad="38100" dist="38100" dir="2700000" algn="tl">
                    <a:srgbClr val="000000">
                      <a:alpha val="43137"/>
                    </a:srgbClr>
                  </a:outerShdw>
                </a:effectLst>
              </a:rPr>
              <a:t>必须离开</a:t>
            </a:r>
            <a:r>
              <a:rPr lang="zh-CN" altLang="en-US" sz="3600" b="1">
                <a:effectLst>
                  <a:outerShdw blurRad="38100" dist="38100" dir="2700000" algn="tl">
                    <a:srgbClr val="000000">
                      <a:alpha val="43137"/>
                    </a:srgbClr>
                  </a:outerShdw>
                </a:effectLst>
              </a:rPr>
              <a:t>）</a:t>
            </a:r>
            <a:endParaRPr lang="zh-CN" altLang="en-US" sz="3600" b="1">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54965" y="389255"/>
            <a:ext cx="8433435" cy="1568450"/>
          </a:xfrm>
          <a:prstGeom prst="rect">
            <a:avLst/>
          </a:prstGeom>
          <a:noFill/>
        </p:spPr>
        <p:txBody>
          <a:bodyPr wrap="square" rtlCol="0">
            <a:spAutoFit/>
          </a:bodyPr>
          <a:p>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待固体培养基冷却到</a:t>
            </a:r>
            <a:r>
              <a:rPr lang="en-US" altLang="zh-CN" sz="3200">
                <a:effectLst>
                  <a:outerShdw blurRad="38100" dist="38100" dir="2700000" algn="tl">
                    <a:srgbClr val="000000">
                      <a:alpha val="43137"/>
                    </a:srgbClr>
                  </a:outerShdw>
                </a:effectLst>
                <a:latin typeface="楷体" panose="02010609060101010101" charset="-122"/>
                <a:ea typeface="楷体" panose="02010609060101010101" charset="-122"/>
              </a:rPr>
              <a:t>60℃</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时（手放上还有些热的时候），</a:t>
            </a:r>
            <a:r>
              <a:rPr lang="zh-CN" altLang="en-US" sz="32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关闭</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紫外灯，</a:t>
            </a:r>
            <a:r>
              <a:rPr lang="zh-CN" altLang="en-US" sz="32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点燃</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酒精灯，用镊子夹出</a:t>
            </a:r>
            <a:r>
              <a:rPr lang="zh-CN" altLang="en-US" sz="3200">
                <a:solidFill>
                  <a:srgbClr val="7030A0"/>
                </a:solidFill>
                <a:effectLst>
                  <a:outerShdw blurRad="38100" dist="38100" dir="2700000" algn="tl">
                    <a:srgbClr val="000000">
                      <a:alpha val="43137"/>
                    </a:srgbClr>
                  </a:outerShdw>
                </a:effectLst>
                <a:latin typeface="楷体" panose="02010609060101010101" charset="-122"/>
                <a:ea typeface="楷体" panose="02010609060101010101" charset="-122"/>
              </a:rPr>
              <a:t>酒精棉球</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擦拭</a:t>
            </a:r>
            <a:r>
              <a:rPr lang="zh-CN" altLang="en-US" sz="32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桌面</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，并用酒精棉球</a:t>
            </a:r>
            <a:r>
              <a:rPr lang="zh-CN" altLang="en-US" sz="32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擦手</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a:t>
            </a:r>
            <a:endPar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endParaRPr>
          </a:p>
        </p:txBody>
      </p:sp>
      <p:pic>
        <p:nvPicPr>
          <p:cNvPr id="5" name="图片 4" descr="d48bceb555b589e55349b9bff86dd245"/>
          <p:cNvPicPr>
            <a:picLocks noChangeAspect="1"/>
          </p:cNvPicPr>
          <p:nvPr/>
        </p:nvPicPr>
        <p:blipFill>
          <a:blip r:embed="rId1"/>
          <a:srcRect b="6935"/>
          <a:stretch>
            <a:fillRect/>
          </a:stretch>
        </p:blipFill>
        <p:spPr>
          <a:xfrm>
            <a:off x="-35560" y="2258695"/>
            <a:ext cx="6254115" cy="3935095"/>
          </a:xfrm>
          <a:prstGeom prst="rect">
            <a:avLst/>
          </a:prstGeom>
        </p:spPr>
      </p:pic>
      <p:pic>
        <p:nvPicPr>
          <p:cNvPr id="6" name="图片 5" descr="e37ab6270d030124a3aff7c9f7ba7652"/>
          <p:cNvPicPr>
            <a:picLocks noChangeAspect="1"/>
          </p:cNvPicPr>
          <p:nvPr/>
        </p:nvPicPr>
        <p:blipFill>
          <a:blip r:embed="rId2"/>
          <a:stretch>
            <a:fillRect/>
          </a:stretch>
        </p:blipFill>
        <p:spPr>
          <a:xfrm>
            <a:off x="4282440" y="2319020"/>
            <a:ext cx="4817110" cy="39350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553970" y="411480"/>
            <a:ext cx="1437005" cy="521970"/>
          </a:xfrm>
          <a:prstGeom prst="rect">
            <a:avLst/>
          </a:prstGeom>
          <a:noFill/>
        </p:spPr>
        <p:txBody>
          <a:bodyPr wrap="square" rtlCol="0">
            <a:spAutoFit/>
          </a:bodyPr>
          <a:p>
            <a:r>
              <a:rPr lang="zh-CN" altLang="en-US" sz="28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rPr>
              <a:t>步骤五：</a:t>
            </a:r>
            <a:endParaRPr lang="zh-CN" altLang="en-US" sz="28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 name="文本框 3"/>
          <p:cNvSpPr txBox="1"/>
          <p:nvPr/>
        </p:nvSpPr>
        <p:spPr>
          <a:xfrm>
            <a:off x="4112895" y="288290"/>
            <a:ext cx="2033905" cy="768350"/>
          </a:xfrm>
          <a:prstGeom prst="rect">
            <a:avLst/>
          </a:prstGeom>
          <a:noFill/>
        </p:spPr>
        <p:txBody>
          <a:bodyPr wrap="square" rtlCol="0">
            <a:spAutoFit/>
          </a:bodyPr>
          <a:p>
            <a:r>
              <a:rPr lang="zh-CN" altLang="en-US" sz="4400" b="1">
                <a:effectLst>
                  <a:outerShdw blurRad="38100" dist="38100" dir="2700000" algn="tl">
                    <a:srgbClr val="000000">
                      <a:alpha val="43137"/>
                    </a:srgbClr>
                  </a:outerShdw>
                </a:effectLst>
                <a:latin typeface="华文新魏" panose="02010800040101010101" charset="-122"/>
                <a:ea typeface="华文新魏" panose="02010800040101010101" charset="-122"/>
              </a:rPr>
              <a:t>倒平板</a:t>
            </a:r>
            <a:endParaRPr lang="zh-CN" altLang="en-US" sz="4400" b="1">
              <a:effectLst>
                <a:outerShdw blurRad="38100" dist="38100" dir="2700000" algn="tl">
                  <a:srgbClr val="000000">
                    <a:alpha val="43137"/>
                  </a:srgbClr>
                </a:outerShdw>
              </a:effectLst>
              <a:latin typeface="华文新魏" panose="02010800040101010101" charset="-122"/>
              <a:ea typeface="华文新魏" panose="02010800040101010101" charset="-122"/>
            </a:endParaRPr>
          </a:p>
        </p:txBody>
      </p:sp>
      <p:pic>
        <p:nvPicPr>
          <p:cNvPr id="6" name="图片 5" descr="QQ图片20180417092635"/>
          <p:cNvPicPr>
            <a:picLocks noChangeAspect="1"/>
          </p:cNvPicPr>
          <p:nvPr/>
        </p:nvPicPr>
        <p:blipFill>
          <a:blip r:embed="rId1"/>
          <a:stretch>
            <a:fillRect/>
          </a:stretch>
        </p:blipFill>
        <p:spPr>
          <a:xfrm>
            <a:off x="114300" y="1056640"/>
            <a:ext cx="4159885" cy="3248660"/>
          </a:xfrm>
          <a:prstGeom prst="rect">
            <a:avLst/>
          </a:prstGeom>
        </p:spPr>
      </p:pic>
      <p:sp>
        <p:nvSpPr>
          <p:cNvPr id="7" name="文本框 6"/>
          <p:cNvSpPr txBox="1"/>
          <p:nvPr/>
        </p:nvSpPr>
        <p:spPr>
          <a:xfrm>
            <a:off x="4406900" y="1056640"/>
            <a:ext cx="4485640" cy="3107690"/>
          </a:xfrm>
          <a:prstGeom prst="rect">
            <a:avLst/>
          </a:prstGeom>
          <a:noFill/>
        </p:spPr>
        <p:txBody>
          <a:bodyPr wrap="square" rtlCol="0">
            <a:spAutoFit/>
          </a:bodyPr>
          <a:p>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在</a:t>
            </a:r>
            <a:r>
              <a:rPr lang="zh-CN" altLang="en-US" sz="28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酒精灯火焰</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旁，以</a:t>
            </a:r>
            <a:r>
              <a:rPr lang="zh-CN" altLang="en-US" sz="28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右手</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无名指及小指夹持含有固体培养基的三角瓶的</a:t>
            </a:r>
            <a:r>
              <a:rPr lang="zh-CN" altLang="en-US" sz="28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封口膜</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，右手其他</a:t>
            </a:r>
            <a:r>
              <a:rPr lang="en-US" altLang="zh-CN" sz="2800">
                <a:effectLst>
                  <a:outerShdw blurRad="38100" dist="38100" dir="2700000" algn="tl">
                    <a:srgbClr val="000000">
                      <a:alpha val="43137"/>
                    </a:srgbClr>
                  </a:outerShdw>
                </a:effectLst>
                <a:latin typeface="楷体" panose="02010609060101010101" charset="-122"/>
                <a:ea typeface="楷体" panose="02010609060101010101" charset="-122"/>
              </a:rPr>
              <a:t>3</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个手指拿着</a:t>
            </a:r>
            <a:r>
              <a:rPr lang="zh-CN" altLang="en-US" sz="28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三角瓶</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a:t>
            </a:r>
            <a:r>
              <a:rPr lang="zh-CN" altLang="en-US" sz="28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左手</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拿着</a:t>
            </a:r>
            <a:r>
              <a:rPr lang="zh-CN" altLang="en-US" sz="28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培养皿</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，并打开上盖的一边，将三角瓶中的培养基倒在培养皿里。</a:t>
            </a:r>
            <a:endPar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8" name="文本框 7"/>
          <p:cNvSpPr txBox="1"/>
          <p:nvPr/>
        </p:nvSpPr>
        <p:spPr>
          <a:xfrm>
            <a:off x="259715" y="4476115"/>
            <a:ext cx="8796655" cy="1568450"/>
          </a:xfrm>
          <a:prstGeom prst="rect">
            <a:avLst/>
          </a:prstGeom>
          <a:noFill/>
        </p:spPr>
        <p:txBody>
          <a:bodyPr wrap="square" rtlCol="0">
            <a:spAutoFit/>
          </a:bodyPr>
          <a:p>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将培养基分别倒至</a:t>
            </a:r>
            <a:r>
              <a:rPr lang="en-US" altLang="zh-CN" sz="3200">
                <a:effectLst>
                  <a:outerShdw blurRad="38100" dist="38100" dir="2700000" algn="tl">
                    <a:srgbClr val="000000">
                      <a:alpha val="43137"/>
                    </a:srgbClr>
                  </a:outerShdw>
                </a:effectLst>
                <a:latin typeface="楷体" panose="02010609060101010101" charset="-122"/>
                <a:ea typeface="楷体" panose="02010609060101010101" charset="-122"/>
              </a:rPr>
              <a:t>4</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个培养皿中，每倒入一个培养皿后</a:t>
            </a:r>
            <a:r>
              <a:rPr lang="zh-CN" altLang="en-US" sz="32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立即</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将培养皿置于</a:t>
            </a:r>
            <a:r>
              <a:rPr lang="zh-CN" altLang="en-US" sz="32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水平位置</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上，并</a:t>
            </a:r>
            <a:r>
              <a:rPr lang="zh-CN" altLang="en-US" sz="32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轻轻晃动</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，使培养基</a:t>
            </a:r>
            <a:r>
              <a:rPr lang="zh-CN" altLang="en-US" sz="32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铺满底部</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，待凝固后形成平面。</a:t>
            </a:r>
            <a:endPar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553970" y="342265"/>
            <a:ext cx="1437005" cy="521970"/>
          </a:xfrm>
          <a:prstGeom prst="rect">
            <a:avLst/>
          </a:prstGeom>
          <a:noFill/>
        </p:spPr>
        <p:txBody>
          <a:bodyPr wrap="square" rtlCol="0">
            <a:spAutoFit/>
          </a:bodyPr>
          <a:p>
            <a:r>
              <a:rPr lang="zh-CN" altLang="en-US" sz="28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rPr>
              <a:t>步骤六：</a:t>
            </a:r>
            <a:endParaRPr lang="zh-CN" altLang="en-US" sz="28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 name="文本框 3"/>
          <p:cNvSpPr txBox="1"/>
          <p:nvPr/>
        </p:nvSpPr>
        <p:spPr>
          <a:xfrm>
            <a:off x="4104005" y="219075"/>
            <a:ext cx="1489075" cy="768350"/>
          </a:xfrm>
          <a:prstGeom prst="rect">
            <a:avLst/>
          </a:prstGeom>
          <a:noFill/>
        </p:spPr>
        <p:txBody>
          <a:bodyPr wrap="square" rtlCol="0">
            <a:spAutoFit/>
          </a:bodyPr>
          <a:p>
            <a:r>
              <a:rPr lang="zh-CN" altLang="en-US" sz="4400" b="1">
                <a:effectLst>
                  <a:outerShdw blurRad="38100" dist="38100" dir="2700000" algn="tl">
                    <a:srgbClr val="000000">
                      <a:alpha val="43137"/>
                    </a:srgbClr>
                  </a:outerShdw>
                </a:effectLst>
                <a:latin typeface="华文新魏" panose="02010800040101010101" charset="-122"/>
                <a:ea typeface="华文新魏" panose="02010800040101010101" charset="-122"/>
              </a:rPr>
              <a:t>接种</a:t>
            </a:r>
            <a:endParaRPr lang="zh-CN" altLang="en-US" sz="4400" b="1">
              <a:effectLst>
                <a:outerShdw blurRad="38100" dist="38100" dir="2700000" algn="tl">
                  <a:srgbClr val="000000">
                    <a:alpha val="43137"/>
                  </a:srgbClr>
                </a:outerShdw>
              </a:effectLst>
              <a:latin typeface="华文新魏" panose="02010800040101010101" charset="-122"/>
              <a:ea typeface="华文新魏" panose="02010800040101010101" charset="-122"/>
            </a:endParaRPr>
          </a:p>
        </p:txBody>
      </p:sp>
      <p:sp>
        <p:nvSpPr>
          <p:cNvPr id="6" name="文本框 5"/>
          <p:cNvSpPr txBox="1"/>
          <p:nvPr/>
        </p:nvSpPr>
        <p:spPr>
          <a:xfrm>
            <a:off x="312420" y="864235"/>
            <a:ext cx="8519160" cy="2061210"/>
          </a:xfrm>
          <a:prstGeom prst="rect">
            <a:avLst/>
          </a:prstGeom>
          <a:noFill/>
        </p:spPr>
        <p:txBody>
          <a:bodyPr wrap="square" rtlCol="0">
            <a:spAutoFit/>
          </a:bodyPr>
          <a:p>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将</a:t>
            </a:r>
            <a:r>
              <a:rPr lang="zh-CN" altLang="en-US" sz="32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大肠杆菌斜面</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和有</a:t>
            </a:r>
            <a:r>
              <a:rPr lang="zh-CN" altLang="en-US" sz="32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液体培养基</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的</a:t>
            </a:r>
            <a:r>
              <a:rPr lang="zh-CN" altLang="en-US" sz="32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三角瓶</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放在</a:t>
            </a:r>
            <a:r>
              <a:rPr lang="zh-CN" altLang="en-US" sz="32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左手</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中 ，靠近酒精灯火焰；</a:t>
            </a:r>
            <a:r>
              <a:rPr lang="zh-CN" altLang="en-US" sz="32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右手</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拿着</a:t>
            </a:r>
            <a:r>
              <a:rPr lang="zh-CN" altLang="en-US" sz="320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接种环</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，并用右手无名指和小指夹住斜面的棉塞和三角瓶封口膜。</a:t>
            </a:r>
            <a:endPar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7" name="文本框 6"/>
          <p:cNvSpPr txBox="1"/>
          <p:nvPr/>
        </p:nvSpPr>
        <p:spPr>
          <a:xfrm>
            <a:off x="312420" y="3059430"/>
            <a:ext cx="8321040" cy="1076325"/>
          </a:xfrm>
          <a:prstGeom prst="rect">
            <a:avLst/>
          </a:prstGeom>
          <a:noFill/>
        </p:spPr>
        <p:txBody>
          <a:bodyPr wrap="square" rtlCol="0">
            <a:spAutoFit/>
          </a:bodyPr>
          <a:p>
            <a:r>
              <a:rPr lang="zh-CN" altLang="en-US" sz="3200">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rPr>
              <a:t>注意：</a:t>
            </a:r>
            <a:r>
              <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rPr>
              <a:t>接种前，接种环接触培养基以达到冷却的目的，然后再取菌体。</a:t>
            </a:r>
            <a:endParaRPr lang="zh-CN" altLang="en-US" sz="320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8" name="文本框 7"/>
          <p:cNvSpPr txBox="1"/>
          <p:nvPr/>
        </p:nvSpPr>
        <p:spPr>
          <a:xfrm>
            <a:off x="294640" y="4538345"/>
            <a:ext cx="8536940" cy="1198880"/>
          </a:xfrm>
          <a:prstGeom prst="rect">
            <a:avLst/>
          </a:prstGeom>
          <a:noFill/>
        </p:spPr>
        <p:txBody>
          <a:bodyPr wrap="square" rtlCol="0">
            <a:spAutoFit/>
          </a:bodyPr>
          <a:p>
            <a:r>
              <a:rPr lang="zh-CN" altLang="en-US" sz="3600">
                <a:effectLst>
                  <a:outerShdw blurRad="38100" dist="38100" dir="2700000" algn="tl">
                    <a:srgbClr val="000000">
                      <a:alpha val="43137"/>
                    </a:srgbClr>
                  </a:outerShdw>
                </a:effectLst>
                <a:latin typeface="楷体" panose="02010609060101010101" charset="-122"/>
                <a:ea typeface="楷体" panose="02010609060101010101" charset="-122"/>
              </a:rPr>
              <a:t>将菌体放入三角瓶的液体培养基中，将三角瓶的封口膜和斜面的的棉塞复原。</a:t>
            </a:r>
            <a:endParaRPr lang="zh-CN" altLang="en-US" sz="3600">
              <a:effectLst>
                <a:outerShdw blurRad="38100" dist="38100" dir="2700000" algn="tl">
                  <a:srgbClr val="000000">
                    <a:alpha val="43137"/>
                  </a:srgb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60c08e8bd86b30b8597df5992d8e3684"/>
          <p:cNvPicPr>
            <a:picLocks noChangeAspect="1"/>
          </p:cNvPicPr>
          <p:nvPr/>
        </p:nvPicPr>
        <p:blipFill>
          <a:blip r:embed="rId1"/>
          <a:stretch>
            <a:fillRect/>
          </a:stretch>
        </p:blipFill>
        <p:spPr>
          <a:xfrm>
            <a:off x="1069975" y="189865"/>
            <a:ext cx="6447155" cy="4127500"/>
          </a:xfrm>
          <a:prstGeom prst="rect">
            <a:avLst/>
          </a:prstGeom>
        </p:spPr>
      </p:pic>
      <p:sp>
        <p:nvSpPr>
          <p:cNvPr id="5" name="文本框 4"/>
          <p:cNvSpPr txBox="1"/>
          <p:nvPr/>
        </p:nvSpPr>
        <p:spPr>
          <a:xfrm>
            <a:off x="1245870" y="3878580"/>
            <a:ext cx="1316355" cy="706755"/>
          </a:xfrm>
          <a:prstGeom prst="rect">
            <a:avLst/>
          </a:prstGeom>
          <a:noFill/>
        </p:spPr>
        <p:txBody>
          <a:bodyPr wrap="square" rtlCol="0">
            <a:spAutoFit/>
          </a:bodyPr>
          <a:p>
            <a:r>
              <a:rPr lang="zh-CN" altLang="en-US" sz="4000" b="1">
                <a:solidFill>
                  <a:srgbClr val="0000FF"/>
                </a:solidFill>
                <a:effectLst>
                  <a:outerShdw blurRad="38100" dist="38100" dir="2700000" algn="tl">
                    <a:srgbClr val="000000">
                      <a:alpha val="43137"/>
                    </a:srgbClr>
                  </a:outerShdw>
                </a:effectLst>
                <a:latin typeface="华文新魏" panose="02010800040101010101" charset="-122"/>
                <a:ea typeface="华文新魏" panose="02010800040101010101" charset="-122"/>
              </a:rPr>
              <a:t>摇床</a:t>
            </a:r>
            <a:endParaRPr lang="zh-CN" altLang="en-US" sz="4000" b="1">
              <a:solidFill>
                <a:srgbClr val="0000FF"/>
              </a:solidFill>
              <a:effectLst>
                <a:outerShdw blurRad="38100" dist="38100" dir="2700000" algn="tl">
                  <a:srgbClr val="000000">
                    <a:alpha val="43137"/>
                  </a:srgbClr>
                </a:outerShdw>
              </a:effectLst>
              <a:latin typeface="华文新魏" panose="02010800040101010101" charset="-122"/>
              <a:ea typeface="华文新魏" panose="02010800040101010101" charset="-122"/>
            </a:endParaRPr>
          </a:p>
        </p:txBody>
      </p:sp>
      <p:sp>
        <p:nvSpPr>
          <p:cNvPr id="6" name="文本框 5"/>
          <p:cNvSpPr txBox="1"/>
          <p:nvPr/>
        </p:nvSpPr>
        <p:spPr>
          <a:xfrm>
            <a:off x="83185" y="5229860"/>
            <a:ext cx="8978265" cy="645160"/>
          </a:xfrm>
          <a:prstGeom prst="rect">
            <a:avLst/>
          </a:prstGeom>
          <a:noFill/>
        </p:spPr>
        <p:txBody>
          <a:bodyPr wrap="square" rtlCol="0">
            <a:spAutoFit/>
          </a:bodyPr>
          <a:p>
            <a:r>
              <a:rPr lang="zh-CN" altLang="en-US" sz="3600" b="1">
                <a:effectLst>
                  <a:outerShdw blurRad="38100" dist="38100" dir="2700000" algn="tl">
                    <a:srgbClr val="000000">
                      <a:alpha val="43137"/>
                    </a:srgbClr>
                  </a:outerShdw>
                </a:effectLst>
                <a:latin typeface="楷体" panose="02010609060101010101" charset="-122"/>
                <a:ea typeface="楷体" panose="02010609060101010101" charset="-122"/>
              </a:rPr>
              <a:t>在</a:t>
            </a:r>
            <a:r>
              <a:rPr lang="en-US" altLang="zh-CN" sz="3600" b="1">
                <a:effectLst>
                  <a:outerShdw blurRad="38100" dist="38100" dir="2700000" algn="tl">
                    <a:srgbClr val="000000">
                      <a:alpha val="43137"/>
                    </a:srgbClr>
                  </a:outerShdw>
                </a:effectLst>
                <a:latin typeface="楷体" panose="02010609060101010101" charset="-122"/>
                <a:ea typeface="楷体" panose="02010609060101010101" charset="-122"/>
              </a:rPr>
              <a:t>37℃</a:t>
            </a:r>
            <a:r>
              <a:rPr lang="zh-CN" altLang="en-US" sz="3600" b="1">
                <a:effectLst>
                  <a:outerShdw blurRad="38100" dist="38100" dir="2700000" algn="tl">
                    <a:srgbClr val="000000">
                      <a:alpha val="43137"/>
                    </a:srgbClr>
                  </a:outerShdw>
                </a:effectLst>
                <a:latin typeface="楷体" panose="02010609060101010101" charset="-122"/>
                <a:ea typeface="楷体" panose="02010609060101010101" charset="-122"/>
              </a:rPr>
              <a:t>，每分钟</a:t>
            </a:r>
            <a:r>
              <a:rPr lang="en-US" altLang="zh-CN" sz="3600" b="1">
                <a:effectLst>
                  <a:outerShdw blurRad="38100" dist="38100" dir="2700000" algn="tl">
                    <a:srgbClr val="000000">
                      <a:alpha val="43137"/>
                    </a:srgbClr>
                  </a:outerShdw>
                </a:effectLst>
                <a:latin typeface="楷体" panose="02010609060101010101" charset="-122"/>
                <a:ea typeface="楷体" panose="02010609060101010101" charset="-122"/>
              </a:rPr>
              <a:t>200</a:t>
            </a:r>
            <a:r>
              <a:rPr lang="zh-CN" altLang="en-US" sz="3600" b="1">
                <a:effectLst>
                  <a:outerShdw blurRad="38100" dist="38100" dir="2700000" algn="tl">
                    <a:srgbClr val="000000">
                      <a:alpha val="43137"/>
                    </a:srgbClr>
                  </a:outerShdw>
                </a:effectLst>
                <a:latin typeface="楷体" panose="02010609060101010101" charset="-122"/>
                <a:ea typeface="楷体" panose="02010609060101010101" charset="-122"/>
              </a:rPr>
              <a:t>转的摇床上振荡培养</a:t>
            </a:r>
            <a:r>
              <a:rPr lang="en-US" altLang="zh-CN" sz="3600" b="1">
                <a:effectLst>
                  <a:outerShdw blurRad="38100" dist="38100" dir="2700000" algn="tl">
                    <a:srgbClr val="000000">
                      <a:alpha val="43137"/>
                    </a:srgbClr>
                  </a:outerShdw>
                </a:effectLst>
                <a:latin typeface="楷体" panose="02010609060101010101" charset="-122"/>
                <a:ea typeface="楷体" panose="02010609060101010101" charset="-122"/>
              </a:rPr>
              <a:t>12h</a:t>
            </a:r>
            <a:r>
              <a:rPr lang="zh-CN" altLang="en-US" sz="3600" b="1">
                <a:effectLst>
                  <a:outerShdw blurRad="38100" dist="38100" dir="2700000" algn="tl">
                    <a:srgbClr val="000000">
                      <a:alpha val="43137"/>
                    </a:srgbClr>
                  </a:outerShdw>
                </a:effectLst>
                <a:latin typeface="楷体" panose="02010609060101010101" charset="-122"/>
                <a:ea typeface="楷体" panose="02010609060101010101" charset="-122"/>
              </a:rPr>
              <a:t>。</a:t>
            </a:r>
            <a:endParaRPr lang="zh-CN" altLang="en-US" sz="36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852295" y="350520"/>
            <a:ext cx="1437005" cy="521970"/>
          </a:xfrm>
          <a:prstGeom prst="rect">
            <a:avLst/>
          </a:prstGeom>
          <a:noFill/>
        </p:spPr>
        <p:txBody>
          <a:bodyPr wrap="square" rtlCol="0">
            <a:spAutoFit/>
          </a:bodyPr>
          <a:p>
            <a:r>
              <a:rPr lang="zh-CN" altLang="en-US" sz="28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rPr>
              <a:t>步骤七：</a:t>
            </a:r>
            <a:endParaRPr lang="zh-CN" altLang="en-US" sz="28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6" name="文本框 5"/>
          <p:cNvSpPr txBox="1"/>
          <p:nvPr/>
        </p:nvSpPr>
        <p:spPr>
          <a:xfrm>
            <a:off x="3289300" y="227330"/>
            <a:ext cx="2795905" cy="768350"/>
          </a:xfrm>
          <a:prstGeom prst="rect">
            <a:avLst/>
          </a:prstGeom>
          <a:noFill/>
        </p:spPr>
        <p:txBody>
          <a:bodyPr wrap="square" rtlCol="0">
            <a:spAutoFit/>
          </a:bodyPr>
          <a:p>
            <a:r>
              <a:rPr lang="zh-CN" altLang="en-US" sz="4400" b="1">
                <a:effectLst>
                  <a:outerShdw blurRad="38100" dist="38100" dir="2700000" algn="tl">
                    <a:srgbClr val="000000">
                      <a:alpha val="43137"/>
                    </a:srgbClr>
                  </a:outerShdw>
                </a:effectLst>
                <a:latin typeface="华文新魏" panose="02010800040101010101" charset="-122"/>
                <a:ea typeface="华文新魏" panose="02010800040101010101" charset="-122"/>
              </a:rPr>
              <a:t>划线分离</a:t>
            </a:r>
            <a:endParaRPr lang="zh-CN" altLang="en-US" sz="4400" b="1">
              <a:effectLst>
                <a:outerShdw blurRad="38100" dist="38100" dir="2700000" algn="tl">
                  <a:srgbClr val="000000">
                    <a:alpha val="43137"/>
                  </a:srgbClr>
                </a:outerShdw>
              </a:effectLst>
              <a:latin typeface="华文新魏" panose="02010800040101010101" charset="-122"/>
              <a:ea typeface="华文新魏" panose="02010800040101010101" charset="-122"/>
            </a:endParaRPr>
          </a:p>
        </p:txBody>
      </p:sp>
      <p:sp>
        <p:nvSpPr>
          <p:cNvPr id="2" name="文本框 1"/>
          <p:cNvSpPr txBox="1"/>
          <p:nvPr/>
        </p:nvSpPr>
        <p:spPr>
          <a:xfrm>
            <a:off x="1099185" y="995680"/>
            <a:ext cx="4668520" cy="521970"/>
          </a:xfrm>
          <a:prstGeom prst="rect">
            <a:avLst/>
          </a:prstGeom>
          <a:noFill/>
        </p:spPr>
        <p:txBody>
          <a:bodyPr wrap="square" rtlCol="0">
            <a:spAutoFit/>
          </a:bodyPr>
          <a:p>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在酒精灯火焰上灼烧接种环；</a:t>
            </a:r>
            <a:endPar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3" name="文本框 2"/>
          <p:cNvSpPr txBox="1"/>
          <p:nvPr/>
        </p:nvSpPr>
        <p:spPr>
          <a:xfrm>
            <a:off x="1099185" y="1517650"/>
            <a:ext cx="6244590" cy="953135"/>
          </a:xfrm>
          <a:prstGeom prst="rect">
            <a:avLst/>
          </a:prstGeom>
          <a:noFill/>
        </p:spPr>
        <p:txBody>
          <a:bodyPr wrap="square" rtlCol="0">
            <a:spAutoFit/>
          </a:bodyPr>
          <a:p>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将摇床上培养了</a:t>
            </a:r>
            <a:r>
              <a:rPr lang="en-US" altLang="zh-CN" sz="2800">
                <a:effectLst>
                  <a:outerShdw blurRad="38100" dist="38100" dir="2700000" algn="tl">
                    <a:srgbClr val="000000">
                      <a:alpha val="43137"/>
                    </a:srgbClr>
                  </a:outerShdw>
                </a:effectLst>
                <a:latin typeface="楷体" panose="02010609060101010101" charset="-122"/>
                <a:ea typeface="楷体" panose="02010609060101010101" charset="-122"/>
              </a:rPr>
              <a:t>12h</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的菌液打开，接种环部分深入到菌液中；</a:t>
            </a:r>
            <a:endPar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4" name="文本框 3"/>
          <p:cNvSpPr txBox="1"/>
          <p:nvPr/>
        </p:nvSpPr>
        <p:spPr>
          <a:xfrm>
            <a:off x="1099185" y="2399030"/>
            <a:ext cx="6555740" cy="521970"/>
          </a:xfrm>
          <a:prstGeom prst="rect">
            <a:avLst/>
          </a:prstGeom>
          <a:noFill/>
        </p:spPr>
        <p:txBody>
          <a:bodyPr wrap="square" rtlCol="0">
            <a:spAutoFit/>
          </a:bodyPr>
          <a:p>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在固体培养基的平板上连续划线；</a:t>
            </a:r>
            <a:endPar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8" name="文本框 7"/>
          <p:cNvSpPr txBox="1"/>
          <p:nvPr/>
        </p:nvSpPr>
        <p:spPr>
          <a:xfrm>
            <a:off x="1099185" y="5450840"/>
            <a:ext cx="2668270" cy="521970"/>
          </a:xfrm>
          <a:prstGeom prst="rect">
            <a:avLst/>
          </a:prstGeom>
          <a:noFill/>
        </p:spPr>
        <p:txBody>
          <a:bodyPr wrap="square" rtlCol="0">
            <a:spAutoFit/>
          </a:bodyPr>
          <a:p>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将培养皿</a:t>
            </a:r>
            <a:r>
              <a:rPr lang="zh-CN" altLang="en-US" sz="28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倒置</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a:t>
            </a:r>
            <a:endPar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9" name="文本框 8"/>
          <p:cNvSpPr txBox="1"/>
          <p:nvPr/>
        </p:nvSpPr>
        <p:spPr>
          <a:xfrm>
            <a:off x="1099185" y="5972810"/>
            <a:ext cx="5420995" cy="521970"/>
          </a:xfrm>
          <a:prstGeom prst="rect">
            <a:avLst/>
          </a:prstGeom>
          <a:noFill/>
        </p:spPr>
        <p:txBody>
          <a:bodyPr wrap="square" rtlCol="0">
            <a:spAutoFit/>
          </a:bodyPr>
          <a:p>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在</a:t>
            </a:r>
            <a:r>
              <a:rPr lang="en-US" altLang="zh-CN" sz="2800">
                <a:effectLst>
                  <a:outerShdw blurRad="38100" dist="38100" dir="2700000" algn="tl">
                    <a:srgbClr val="000000">
                      <a:alpha val="43137"/>
                    </a:srgbClr>
                  </a:outerShdw>
                </a:effectLst>
                <a:latin typeface="楷体" panose="02010609060101010101" charset="-122"/>
                <a:ea typeface="楷体" panose="02010609060101010101" charset="-122"/>
              </a:rPr>
              <a:t>37℃</a:t>
            </a:r>
            <a:r>
              <a:rPr lang="zh-CN" altLang="en-US" sz="2800">
                <a:effectLst>
                  <a:outerShdw blurRad="38100" dist="38100" dir="2700000" algn="tl">
                    <a:srgbClr val="000000">
                      <a:alpha val="43137"/>
                    </a:srgbClr>
                  </a:outerShdw>
                </a:effectLst>
                <a:latin typeface="楷体" panose="02010609060101010101" charset="-122"/>
                <a:ea typeface="楷体" panose="02010609060101010101" charset="-122"/>
              </a:rPr>
              <a:t>恒温培养箱中培养</a:t>
            </a:r>
            <a:r>
              <a:rPr lang="en-US" altLang="zh-CN" sz="2800">
                <a:effectLst>
                  <a:outerShdw blurRad="38100" dist="38100" dir="2700000" algn="tl">
                    <a:srgbClr val="000000">
                      <a:alpha val="43137"/>
                    </a:srgbClr>
                  </a:outerShdw>
                </a:effectLst>
                <a:latin typeface="楷体" panose="02010609060101010101" charset="-122"/>
                <a:ea typeface="楷体" panose="02010609060101010101" charset="-122"/>
              </a:rPr>
              <a:t>12~24h</a:t>
            </a:r>
            <a:endParaRPr lang="en-US" altLang="zh-CN" sz="2800">
              <a:effectLst>
                <a:outerShdw blurRad="38100" dist="38100" dir="2700000" algn="tl">
                  <a:srgbClr val="000000">
                    <a:alpha val="43137"/>
                  </a:srgbClr>
                </a:outerShdw>
              </a:effectLst>
              <a:latin typeface="楷体" panose="02010609060101010101" charset="-122"/>
              <a:ea typeface="楷体" panose="02010609060101010101" charset="-122"/>
            </a:endParaRPr>
          </a:p>
        </p:txBody>
      </p:sp>
      <p:graphicFrame>
        <p:nvGraphicFramePr>
          <p:cNvPr id="10" name="对象 9">
            <a:hlinkClick r:id="" action="ppaction://ole?verb="/>
          </p:cNvPr>
          <p:cNvGraphicFramePr>
            <a:graphicFrameLocks noChangeAspect="1"/>
          </p:cNvGraphicFramePr>
          <p:nvPr/>
        </p:nvGraphicFramePr>
        <p:xfrm>
          <a:off x="4114800" y="3321050"/>
          <a:ext cx="914400" cy="215900"/>
        </p:xfrm>
        <a:graphic>
          <a:graphicData uri="http://schemas.openxmlformats.org/presentationml/2006/ole">
            <mc:AlternateContent xmlns:mc="http://schemas.openxmlformats.org/markup-compatibility/2006">
              <mc:Choice xmlns:v="urn:schemas-microsoft-com:vml" Requires="v">
                <p:oleObj spid="_x0000_s1025" name="" r:id="rId1" imgW="914400" imgH="215900" progId="Equation.KSEE3">
                  <p:embed/>
                </p:oleObj>
              </mc:Choice>
              <mc:Fallback>
                <p:oleObj name="" r:id="rId1" imgW="914400" imgH="215900" progId="Equation.KSEE3">
                  <p:embed/>
                  <p:pic>
                    <p:nvPicPr>
                      <p:cNvPr id="0" name="图片 1024"/>
                      <p:cNvPicPr/>
                      <p:nvPr/>
                    </p:nvPicPr>
                    <p:blipFill>
                      <a:blip r:embed="rId2"/>
                      <a:stretch>
                        <a:fillRect/>
                      </a:stretch>
                    </p:blipFill>
                    <p:spPr>
                      <a:xfrm>
                        <a:off x="4114800" y="3321050"/>
                        <a:ext cx="914400" cy="215900"/>
                      </a:xfrm>
                      <a:prstGeom prst="rect">
                        <a:avLst/>
                      </a:prstGeom>
                    </p:spPr>
                  </p:pic>
                </p:oleObj>
              </mc:Fallback>
            </mc:AlternateContent>
          </a:graphicData>
        </a:graphic>
      </p:graphicFrame>
      <p:pic>
        <p:nvPicPr>
          <p:cNvPr id="72711" name="图片 72710" descr="20090428195629559">
            <a:hlinkClick r:id="" action="ppaction://noaction"/>
          </p:cNvPr>
          <p:cNvPicPr>
            <a:picLocks noChangeAspect="1"/>
          </p:cNvPicPr>
          <p:nvPr/>
        </p:nvPicPr>
        <p:blipFill>
          <a:blip r:embed="rId3"/>
          <a:srcRect l="19824" t="8337" r="8810" b="53755"/>
          <a:stretch>
            <a:fillRect/>
          </a:stretch>
        </p:blipFill>
        <p:spPr>
          <a:xfrm>
            <a:off x="1099185" y="2938780"/>
            <a:ext cx="6172200" cy="1385888"/>
          </a:xfrm>
          <a:prstGeom prst="rect">
            <a:avLst/>
          </a:prstGeom>
          <a:noFill/>
          <a:ln w="9525">
            <a:noFill/>
          </a:ln>
        </p:spPr>
      </p:pic>
      <p:sp>
        <p:nvSpPr>
          <p:cNvPr id="72716" name="矩形 72715"/>
          <p:cNvSpPr/>
          <p:nvPr/>
        </p:nvSpPr>
        <p:spPr>
          <a:xfrm>
            <a:off x="1099185" y="4324985"/>
            <a:ext cx="7731760" cy="1076325"/>
          </a:xfrm>
          <a:prstGeom prst="rect">
            <a:avLst/>
          </a:prstGeom>
          <a:noFill/>
          <a:ln w="9525">
            <a:noFill/>
          </a:ln>
        </p:spPr>
        <p:txBody>
          <a:bodyPr wrap="square" anchor="t">
            <a:spAutoFit/>
          </a:bodyPr>
          <a:p>
            <a:pPr eaLnBrk="0" hangingPunct="0">
              <a:buClr>
                <a:srgbClr val="3A5047"/>
              </a:buClr>
              <a:buSzPct val="75000"/>
              <a:buFont typeface="Wingdings" panose="05000000000000000000" pitchFamily="2" charset="2"/>
              <a:buNone/>
            </a:pPr>
            <a:r>
              <a:rPr lang="zh-CN" altLang="en-US"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在作第二次以及其后的划线操作时，要从</a:t>
            </a:r>
            <a:endParaRPr lang="zh-CN" altLang="en-US"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endParaRPr>
          </a:p>
          <a:p>
            <a:pPr eaLnBrk="0" hangingPunct="0">
              <a:buClr>
                <a:srgbClr val="3A5047"/>
              </a:buClr>
              <a:buSzPct val="75000"/>
              <a:buFont typeface="Wingdings" panose="05000000000000000000" pitchFamily="2" charset="2"/>
              <a:buNone/>
            </a:pPr>
            <a:r>
              <a:rPr lang="zh-CN" altLang="en-US"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上一次划线的</a:t>
            </a:r>
            <a:r>
              <a:rPr lang="en-US" altLang="zh-CN"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________</a:t>
            </a:r>
            <a:r>
              <a:rPr lang="zh-CN" altLang="en-US"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开始划线。</a:t>
            </a:r>
            <a:endParaRPr lang="zh-CN" altLang="en-US"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1" name="文本框 10"/>
          <p:cNvSpPr txBox="1"/>
          <p:nvPr/>
        </p:nvSpPr>
        <p:spPr>
          <a:xfrm>
            <a:off x="3959225" y="4741545"/>
            <a:ext cx="1456055" cy="583565"/>
          </a:xfrm>
          <a:prstGeom prst="rect">
            <a:avLst/>
          </a:prstGeom>
          <a:noFill/>
        </p:spPr>
        <p:txBody>
          <a:bodyPr wrap="square" rtlCol="0">
            <a:spAutoFit/>
          </a:bodyPr>
          <a:p>
            <a:r>
              <a:rPr lang="zh-CN" altLang="en-US" sz="3200" b="1">
                <a:solidFill>
                  <a:srgbClr val="0000FF"/>
                </a:solidFill>
                <a:effectLst>
                  <a:outerShdw blurRad="38100" dist="38100" dir="2700000" algn="tl">
                    <a:srgbClr val="000000">
                      <a:alpha val="43137"/>
                    </a:srgbClr>
                  </a:outerShdw>
                </a:effectLst>
                <a:latin typeface="微软雅黑" panose="020B0503020204020204" charset="-122"/>
                <a:ea typeface="微软雅黑" panose="020B0503020204020204" charset="-122"/>
              </a:rPr>
              <a:t>末端</a:t>
            </a:r>
            <a:endParaRPr lang="zh-CN" altLang="en-US" sz="3200" b="1">
              <a:solidFill>
                <a:srgbClr val="0000FF"/>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linds(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7271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7271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linds(horizontal)">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blinds(horizontal)">
                                      <p:cBhvr>
                                        <p:cTn id="5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p:bldP spid="3" grpId="0"/>
      <p:bldP spid="4" grpId="0"/>
      <p:bldP spid="8" grpId="0"/>
      <p:bldP spid="72716" grpId="0"/>
      <p:bldP spid="11"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962" name="图片 135170" descr="菌落3"/>
          <p:cNvPicPr>
            <a:picLocks noChangeAspect="1"/>
          </p:cNvPicPr>
          <p:nvPr/>
        </p:nvPicPr>
        <p:blipFill>
          <a:blip r:embed="rId1"/>
          <a:srcRect b="9879"/>
          <a:stretch>
            <a:fillRect/>
          </a:stretch>
        </p:blipFill>
        <p:spPr>
          <a:xfrm>
            <a:off x="1007745" y="599440"/>
            <a:ext cx="6921500" cy="6045835"/>
          </a:xfrm>
          <a:prstGeom prst="rect">
            <a:avLst/>
          </a:prstGeom>
          <a:noFill/>
          <a:ln w="9525">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3" name="标题 109569"/>
          <p:cNvSpPr>
            <a:spLocks noGrp="1"/>
          </p:cNvSpPr>
          <p:nvPr>
            <p:ph type="title"/>
          </p:nvPr>
        </p:nvSpPr>
        <p:spPr>
          <a:xfrm>
            <a:off x="2931160" y="227965"/>
            <a:ext cx="2989580" cy="796290"/>
          </a:xfrm>
        </p:spPr>
        <p:txBody>
          <a:bodyPr anchor="ctr"/>
          <a:p>
            <a:r>
              <a:rPr lang="zh-CN" altLang="en-US" b="1" dirty="0">
                <a:solidFill>
                  <a:srgbClr val="000000"/>
                </a:solidFill>
                <a:effectLst>
                  <a:outerShdw blurRad="38100" dist="38100" dir="2700000" algn="tl">
                    <a:srgbClr val="000000">
                      <a:alpha val="43137"/>
                    </a:srgbClr>
                  </a:outerShdw>
                </a:effectLst>
                <a:latin typeface="华文新魏" panose="02010800040101010101" charset="-122"/>
                <a:ea typeface="华文新魏" panose="02010800040101010101" charset="-122"/>
              </a:rPr>
              <a:t>涂布分离法</a:t>
            </a:r>
            <a:endParaRPr lang="zh-CN" altLang="en-US" b="1" dirty="0">
              <a:solidFill>
                <a:srgbClr val="000000"/>
              </a:solidFill>
              <a:effectLst>
                <a:outerShdw blurRad="38100" dist="38100" dir="2700000" algn="tl">
                  <a:srgbClr val="000000">
                    <a:alpha val="43137"/>
                  </a:srgbClr>
                </a:outerShdw>
              </a:effectLst>
              <a:latin typeface="华文新魏" panose="02010800040101010101" charset="-122"/>
              <a:ea typeface="华文新魏" panose="02010800040101010101" charset="-122"/>
            </a:endParaRPr>
          </a:p>
        </p:txBody>
      </p:sp>
      <p:sp>
        <p:nvSpPr>
          <p:cNvPr id="109572" name="文本框 109571"/>
          <p:cNvSpPr txBox="1"/>
          <p:nvPr/>
        </p:nvSpPr>
        <p:spPr>
          <a:xfrm>
            <a:off x="172720" y="805815"/>
            <a:ext cx="2214880" cy="583565"/>
          </a:xfrm>
          <a:prstGeom prst="rect">
            <a:avLst/>
          </a:prstGeom>
          <a:noFill/>
          <a:ln w="9525">
            <a:noFill/>
          </a:ln>
        </p:spPr>
        <p:txBody>
          <a:bodyPr wrap="none" anchor="t">
            <a:spAutoFit/>
          </a:bodyPr>
          <a:p>
            <a:pPr eaLnBrk="0" hangingPunct="0">
              <a:buClr>
                <a:srgbClr val="3A5047"/>
              </a:buClr>
              <a:buSzPct val="75000"/>
              <a:buFont typeface="Wingdings" panose="05000000000000000000" pitchFamily="2" charset="2"/>
              <a:buNone/>
            </a:pPr>
            <a:r>
              <a:rPr lang="zh-CN" altLang="en-US" sz="3200" b="1" dirty="0">
                <a:solidFill>
                  <a:srgbClr val="FF0000"/>
                </a:solidFill>
                <a:effectLst>
                  <a:outerShdw blurRad="38100" dist="38100" dir="2700000" algn="tl">
                    <a:srgbClr val="000000">
                      <a:alpha val="43137"/>
                    </a:srgbClr>
                  </a:outerShdw>
                </a:effectLst>
                <a:latin typeface="微软雅黑" panose="020B0503020204020204" charset="-122"/>
                <a:ea typeface="微软雅黑" panose="020B0503020204020204" charset="-122"/>
              </a:rPr>
              <a:t>操作过程：</a:t>
            </a:r>
            <a:endParaRPr lang="zh-CN" altLang="en-US" sz="3200" b="1" dirty="0">
              <a:solidFill>
                <a:srgbClr val="FF00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09573" name="文本框 109572"/>
          <p:cNvSpPr txBox="1"/>
          <p:nvPr/>
        </p:nvSpPr>
        <p:spPr>
          <a:xfrm>
            <a:off x="172720" y="1696720"/>
            <a:ext cx="7171055" cy="583565"/>
          </a:xfrm>
          <a:prstGeom prst="rect">
            <a:avLst/>
          </a:prstGeom>
          <a:noFill/>
          <a:ln w="9525">
            <a:noFill/>
          </a:ln>
        </p:spPr>
        <p:txBody>
          <a:bodyPr wrap="square" anchor="t">
            <a:spAutoFit/>
          </a:bodyPr>
          <a:p>
            <a:pPr eaLnBrk="0" hangingPunct="0">
              <a:buClr>
                <a:srgbClr val="3A5047"/>
              </a:buClr>
              <a:buSzPct val="75000"/>
              <a:buFont typeface="Wingdings" panose="05000000000000000000" pitchFamily="2" charset="2"/>
              <a:buNone/>
            </a:pPr>
            <a:r>
              <a:rPr lang="en-US" altLang="zh-CN"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1. </a:t>
            </a:r>
            <a:r>
              <a:rPr lang="zh-CN" altLang="en-US"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先将培养菌液</a:t>
            </a:r>
            <a:r>
              <a:rPr lang="zh-CN" altLang="en-US" sz="3200"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稀释</a:t>
            </a:r>
            <a:r>
              <a:rPr lang="zh-CN" altLang="en-US"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a:t>
            </a:r>
            <a:r>
              <a:rPr lang="en-US" altLang="zh-CN" sz="320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10</a:t>
            </a:r>
            <a:r>
              <a:rPr lang="en-US" altLang="zh-CN" sz="3200" baseline="3000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-5</a:t>
            </a:r>
            <a:r>
              <a:rPr lang="en-US" altLang="zh-CN" sz="320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~10</a:t>
            </a:r>
            <a:r>
              <a:rPr lang="en-US" altLang="zh-CN" sz="3200" baseline="3000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-7</a:t>
            </a:r>
            <a:r>
              <a:rPr lang="zh-CN" altLang="en-US"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倍）</a:t>
            </a:r>
            <a:endParaRPr lang="zh-CN" altLang="en-US"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09574" name="文本框 109573"/>
          <p:cNvSpPr txBox="1"/>
          <p:nvPr/>
        </p:nvSpPr>
        <p:spPr>
          <a:xfrm>
            <a:off x="172720" y="2235200"/>
            <a:ext cx="9015095" cy="3046095"/>
          </a:xfrm>
          <a:prstGeom prst="rect">
            <a:avLst/>
          </a:prstGeom>
          <a:noFill/>
          <a:ln w="9525">
            <a:noFill/>
          </a:ln>
        </p:spPr>
        <p:txBody>
          <a:bodyPr wrap="square" anchor="t">
            <a:spAutoFit/>
          </a:bodyPr>
          <a:p>
            <a:pPr eaLnBrk="0" hangingPunct="0">
              <a:buClr>
                <a:srgbClr val="3A5047"/>
              </a:buClr>
              <a:buSzPct val="75000"/>
              <a:buFont typeface="Wingdings" panose="05000000000000000000" pitchFamily="2" charset="2"/>
              <a:buNone/>
            </a:pPr>
            <a:r>
              <a:rPr lang="en-US" altLang="zh-CN"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2. </a:t>
            </a:r>
            <a:r>
              <a:rPr lang="zh-CN" altLang="en-US"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用移液管或吸管取</a:t>
            </a:r>
            <a:r>
              <a:rPr lang="en-US" altLang="zh-CN"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0.1ml</a:t>
            </a:r>
            <a:r>
              <a:rPr lang="zh-CN" altLang="en-US"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稀释度不同的菌液，加在平板上，用无菌玻璃三角刮刀均匀涂布在培养基平面上。</a:t>
            </a:r>
            <a:r>
              <a:rPr lang="zh-CN" altLang="en-US" sz="3200"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在适当稀释度下</a:t>
            </a:r>
            <a:r>
              <a:rPr lang="zh-CN" altLang="en-US"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，可培养得到相互分开的的菌落。</a:t>
            </a:r>
            <a:endParaRPr lang="zh-CN" altLang="en-US"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endParaRPr>
          </a:p>
          <a:p>
            <a:pPr eaLnBrk="0" hangingPunct="0">
              <a:buClr>
                <a:srgbClr val="3A5047"/>
              </a:buClr>
              <a:buSzPct val="75000"/>
              <a:buFont typeface="Wingdings" panose="05000000000000000000" pitchFamily="2" charset="2"/>
              <a:buNone/>
            </a:pPr>
            <a:r>
              <a:rPr lang="en-US" altLang="zh-CN"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3. </a:t>
            </a:r>
            <a:r>
              <a:rPr lang="zh-CN" altLang="en-US"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将培养皿</a:t>
            </a:r>
            <a:r>
              <a:rPr lang="zh-CN" altLang="en-US" sz="3200" dirty="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倒置</a:t>
            </a:r>
            <a:r>
              <a:rPr lang="zh-CN" altLang="en-US"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（盖在下），放于３７ </a:t>
            </a:r>
            <a:r>
              <a:rPr lang="en-US" altLang="zh-CN"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a:t>
            </a:r>
            <a:r>
              <a:rPr lang="zh-CN" altLang="en-US"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rPr>
              <a:t>恒温培养箱中培养１２～２４小时。</a:t>
            </a:r>
            <a:endParaRPr lang="zh-CN" altLang="en-US" sz="3200"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109575" name="文本框 109574"/>
          <p:cNvSpPr txBox="1"/>
          <p:nvPr/>
        </p:nvSpPr>
        <p:spPr>
          <a:xfrm>
            <a:off x="605790" y="5598795"/>
            <a:ext cx="7931785" cy="953135"/>
          </a:xfrm>
          <a:prstGeom prst="rect">
            <a:avLst/>
          </a:prstGeom>
          <a:noFill/>
          <a:ln w="9525">
            <a:noFill/>
          </a:ln>
        </p:spPr>
        <p:txBody>
          <a:bodyPr wrap="square" anchor="t">
            <a:spAutoFit/>
          </a:bodyPr>
          <a:p>
            <a:pPr eaLnBrk="0" hangingPunct="0">
              <a:buClr>
                <a:srgbClr val="3A5047"/>
              </a:buClr>
              <a:buSzPct val="75000"/>
              <a:buFont typeface="Wingdings" panose="05000000000000000000" pitchFamily="2" charset="2"/>
              <a:buNone/>
            </a:pPr>
            <a:r>
              <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划线分离方法简单；涂布分离，易形成单菌落，</a:t>
            </a:r>
            <a:endPar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endParaRPr>
          </a:p>
          <a:p>
            <a:pPr eaLnBrk="0" hangingPunct="0">
              <a:buClr>
                <a:srgbClr val="3A5047"/>
              </a:buClr>
              <a:buSzPct val="75000"/>
              <a:buFont typeface="Wingdings" panose="05000000000000000000" pitchFamily="2" charset="2"/>
              <a:buNone/>
            </a:pPr>
            <a:r>
              <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rPr>
              <a:t>但操作复杂些。</a:t>
            </a:r>
            <a:endParaRPr lang="zh-CN" altLang="en-US" sz="28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5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95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574">
                                            <p:txEl>
                                              <p:charRg st="0" end="2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9574">
                                            <p:txEl>
                                              <p:charRg st="75" end="9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95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2" grpId="0"/>
      <p:bldP spid="109573" grpId="0"/>
      <p:bldP spid="109574" grpId="0" uiExpand="1" build="p"/>
      <p:bldP spid="10957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6868" name="图片 36867"/>
          <p:cNvPicPr>
            <a:picLocks noChangeAspect="1"/>
          </p:cNvPicPr>
          <p:nvPr/>
        </p:nvPicPr>
        <p:blipFill>
          <a:blip r:embed="rId1"/>
          <a:srcRect l="24602" t="25255" r="51547" b="42477"/>
          <a:stretch>
            <a:fillRect/>
          </a:stretch>
        </p:blipFill>
        <p:spPr>
          <a:xfrm>
            <a:off x="1330325" y="350520"/>
            <a:ext cx="6254115" cy="563499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6868"/>
                                        </p:tgtEl>
                                        <p:attrNameLst>
                                          <p:attrName>style.visibility</p:attrName>
                                        </p:attrNameLst>
                                      </p:cBhvr>
                                      <p:to>
                                        <p:strVal val="visible"/>
                                      </p:to>
                                    </p:set>
                                    <p:animEffect transition="in" filter="blinds(horizontal)">
                                      <p:cBhvr>
                                        <p:cTn id="7" dur="500"/>
                                        <p:tgtEl>
                                          <p:spTgt spid="36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016760" y="511175"/>
            <a:ext cx="1437005" cy="521970"/>
          </a:xfrm>
          <a:prstGeom prst="rect">
            <a:avLst/>
          </a:prstGeom>
          <a:noFill/>
        </p:spPr>
        <p:txBody>
          <a:bodyPr wrap="square" rtlCol="0">
            <a:spAutoFit/>
          </a:bodyPr>
          <a:p>
            <a:r>
              <a:rPr lang="zh-CN" altLang="en-US" sz="28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rPr>
              <a:t>步骤八：</a:t>
            </a:r>
            <a:endParaRPr lang="zh-CN" altLang="en-US" sz="2800" b="1">
              <a:solidFill>
                <a:srgbClr val="FF0066"/>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6" name="文本框 5"/>
          <p:cNvSpPr txBox="1"/>
          <p:nvPr/>
        </p:nvSpPr>
        <p:spPr>
          <a:xfrm>
            <a:off x="3453765" y="387985"/>
            <a:ext cx="2795905" cy="768350"/>
          </a:xfrm>
          <a:prstGeom prst="rect">
            <a:avLst/>
          </a:prstGeom>
          <a:noFill/>
        </p:spPr>
        <p:txBody>
          <a:bodyPr wrap="square" rtlCol="0">
            <a:spAutoFit/>
          </a:bodyPr>
          <a:p>
            <a:r>
              <a:rPr lang="zh-CN" altLang="en-US" sz="4400" b="1">
                <a:effectLst>
                  <a:outerShdw blurRad="38100" dist="38100" dir="2700000" algn="tl">
                    <a:srgbClr val="000000">
                      <a:alpha val="43137"/>
                    </a:srgbClr>
                  </a:outerShdw>
                </a:effectLst>
                <a:latin typeface="华文新魏" panose="02010800040101010101" charset="-122"/>
                <a:ea typeface="华文新魏" panose="02010800040101010101" charset="-122"/>
              </a:rPr>
              <a:t>菌种保存</a:t>
            </a:r>
            <a:endParaRPr lang="zh-CN" altLang="en-US" sz="4400" b="1">
              <a:effectLst>
                <a:outerShdw blurRad="38100" dist="38100" dir="2700000" algn="tl">
                  <a:srgbClr val="000000">
                    <a:alpha val="43137"/>
                  </a:srgbClr>
                </a:outerShdw>
              </a:effectLst>
              <a:latin typeface="华文新魏" panose="02010800040101010101" charset="-122"/>
              <a:ea typeface="华文新魏" panose="02010800040101010101" charset="-122"/>
            </a:endParaRPr>
          </a:p>
        </p:txBody>
      </p:sp>
      <p:sp>
        <p:nvSpPr>
          <p:cNvPr id="4" name="文本框 3"/>
          <p:cNvSpPr txBox="1"/>
          <p:nvPr/>
        </p:nvSpPr>
        <p:spPr>
          <a:xfrm>
            <a:off x="484505" y="1279525"/>
            <a:ext cx="7956550" cy="1753235"/>
          </a:xfrm>
          <a:prstGeom prst="rect">
            <a:avLst/>
          </a:prstGeom>
          <a:noFill/>
        </p:spPr>
        <p:txBody>
          <a:bodyPr wrap="square" rtlCol="0">
            <a:spAutoFit/>
          </a:bodyPr>
          <a:p>
            <a:r>
              <a:rPr lang="zh-CN" altLang="en-US" sz="3600">
                <a:effectLst>
                  <a:outerShdw blurRad="38100" dist="38100" dir="2700000" algn="tl">
                    <a:srgbClr val="000000">
                      <a:alpha val="43137"/>
                    </a:srgbClr>
                  </a:outerShdw>
                </a:effectLst>
                <a:latin typeface="楷体" panose="02010609060101010101" charset="-122"/>
                <a:ea typeface="楷体" panose="02010609060101010101" charset="-122"/>
              </a:rPr>
              <a:t>在无菌操作下将单菌落用接种环取出，再用划线接种在</a:t>
            </a:r>
            <a:r>
              <a:rPr lang="zh-CN" altLang="en-US" sz="36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斜面</a:t>
            </a:r>
            <a:r>
              <a:rPr lang="zh-CN" altLang="en-US" sz="3600">
                <a:effectLst>
                  <a:outerShdw blurRad="38100" dist="38100" dir="2700000" algn="tl">
                    <a:srgbClr val="000000">
                      <a:alpha val="43137"/>
                    </a:srgbClr>
                  </a:outerShdw>
                </a:effectLst>
                <a:latin typeface="楷体" panose="02010609060101010101" charset="-122"/>
                <a:ea typeface="楷体" panose="02010609060101010101" charset="-122"/>
              </a:rPr>
              <a:t>上，</a:t>
            </a:r>
            <a:r>
              <a:rPr lang="en-US" altLang="zh-CN" sz="36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37℃</a:t>
            </a:r>
            <a:r>
              <a:rPr lang="zh-CN" altLang="en-US" sz="3600">
                <a:effectLst>
                  <a:outerShdw blurRad="38100" dist="38100" dir="2700000" algn="tl">
                    <a:srgbClr val="000000">
                      <a:alpha val="43137"/>
                    </a:srgbClr>
                  </a:outerShdw>
                </a:effectLst>
                <a:latin typeface="楷体" panose="02010609060101010101" charset="-122"/>
                <a:ea typeface="楷体" panose="02010609060101010101" charset="-122"/>
              </a:rPr>
              <a:t>培养</a:t>
            </a:r>
            <a:r>
              <a:rPr lang="en-US" altLang="zh-CN" sz="36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24h</a:t>
            </a:r>
            <a:r>
              <a:rPr lang="zh-CN" altLang="en-US" sz="3600">
                <a:effectLst>
                  <a:outerShdw blurRad="38100" dist="38100" dir="2700000" algn="tl">
                    <a:srgbClr val="000000">
                      <a:alpha val="43137"/>
                    </a:srgbClr>
                  </a:outerShdw>
                </a:effectLst>
                <a:latin typeface="楷体" panose="02010609060101010101" charset="-122"/>
                <a:ea typeface="楷体" panose="02010609060101010101" charset="-122"/>
              </a:rPr>
              <a:t>后，置于</a:t>
            </a:r>
            <a:r>
              <a:rPr lang="en-US" altLang="zh-CN" sz="3600">
                <a:solidFill>
                  <a:srgbClr val="0000FF"/>
                </a:solidFill>
                <a:effectLst>
                  <a:outerShdw blurRad="38100" dist="38100" dir="2700000" algn="tl">
                    <a:srgbClr val="000000">
                      <a:alpha val="43137"/>
                    </a:srgbClr>
                  </a:outerShdw>
                </a:effectLst>
                <a:latin typeface="楷体" panose="02010609060101010101" charset="-122"/>
                <a:ea typeface="楷体" panose="02010609060101010101" charset="-122"/>
              </a:rPr>
              <a:t>4℃</a:t>
            </a:r>
            <a:r>
              <a:rPr lang="zh-CN" altLang="en-US" sz="3600">
                <a:effectLst>
                  <a:outerShdw blurRad="38100" dist="38100" dir="2700000" algn="tl">
                    <a:srgbClr val="000000">
                      <a:alpha val="43137"/>
                    </a:srgbClr>
                  </a:outerShdw>
                </a:effectLst>
                <a:latin typeface="楷体" panose="02010609060101010101" charset="-122"/>
                <a:ea typeface="楷体" panose="02010609060101010101" charset="-122"/>
              </a:rPr>
              <a:t>冰箱中保存。</a:t>
            </a:r>
            <a:endParaRPr lang="zh-CN" altLang="en-US" sz="3600">
              <a:effectLst>
                <a:outerShdw blurRad="38100" dist="38100" dir="2700000" algn="tl">
                  <a:srgbClr val="000000">
                    <a:alpha val="43137"/>
                  </a:srgbClr>
                </a:outerShdw>
              </a:effectLst>
              <a:latin typeface="楷体" panose="02010609060101010101" charset="-122"/>
              <a:ea typeface="楷体" panose="02010609060101010101" charset="-122"/>
            </a:endParaRPr>
          </a:p>
        </p:txBody>
      </p:sp>
      <p:pic>
        <p:nvPicPr>
          <p:cNvPr id="73739" name="图片 73738" descr="20060910004945725"/>
          <p:cNvPicPr>
            <a:picLocks noChangeAspect="1"/>
          </p:cNvPicPr>
          <p:nvPr/>
        </p:nvPicPr>
        <p:blipFill>
          <a:blip r:embed="rId1"/>
          <a:stretch>
            <a:fillRect/>
          </a:stretch>
        </p:blipFill>
        <p:spPr>
          <a:xfrm>
            <a:off x="1033145" y="3032760"/>
            <a:ext cx="6752590" cy="334899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37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0661" name="矩形 70660"/>
          <p:cNvSpPr/>
          <p:nvPr/>
        </p:nvSpPr>
        <p:spPr>
          <a:xfrm>
            <a:off x="62230" y="1331595"/>
            <a:ext cx="9152890" cy="2245360"/>
          </a:xfrm>
          <a:prstGeom prst="rect">
            <a:avLst/>
          </a:prstGeom>
          <a:noFill/>
          <a:ln w="9525">
            <a:noFill/>
          </a:ln>
        </p:spPr>
        <p:txBody>
          <a:bodyPr wrap="square" anchor="t">
            <a:spAutoFit/>
          </a:bodyPr>
          <a:p>
            <a:pPr eaLnBrk="0" hangingPunct="0">
              <a:buClr>
                <a:srgbClr val="3A5047"/>
              </a:buClr>
              <a:buSzPct val="75000"/>
              <a:buFont typeface="Wingdings" panose="05000000000000000000" pitchFamily="2" charset="2"/>
              <a:buNone/>
            </a:pPr>
            <a:r>
              <a:rPr lang="en-US" altLang="zh-CN" sz="2800" dirty="0">
                <a:effectLst>
                  <a:outerShdw blurRad="38100" dist="38100" dir="2700000" algn="tl">
                    <a:srgbClr val="000000">
                      <a:alpha val="43137"/>
                    </a:srgbClr>
                  </a:outerShdw>
                </a:effectLst>
                <a:latin typeface="楷体" panose="02010609060101010101" charset="-122"/>
                <a:ea typeface="楷体" panose="02010609060101010101" charset="-122"/>
              </a:rPr>
              <a:t>1</a:t>
            </a:r>
            <a:r>
              <a:rPr lang="zh-CN" altLang="en-US" sz="2800" dirty="0">
                <a:effectLst>
                  <a:outerShdw blurRad="38100" dist="38100" dir="2700000" algn="tl">
                    <a:srgbClr val="000000">
                      <a:alpha val="43137"/>
                    </a:srgbClr>
                  </a:outerShdw>
                </a:effectLst>
                <a:latin typeface="楷体" panose="02010609060101010101" charset="-122"/>
                <a:ea typeface="楷体" panose="02010609060101010101" charset="-122"/>
              </a:rPr>
              <a:t>、灭菌后的培养基、器具置于超净台上，并打</a:t>
            </a:r>
            <a:endParaRPr lang="zh-CN" altLang="en-US" sz="2800" dirty="0">
              <a:effectLst>
                <a:outerShdw blurRad="38100" dist="38100" dir="2700000" algn="tl">
                  <a:srgbClr val="000000">
                    <a:alpha val="43137"/>
                  </a:srgbClr>
                </a:outerShdw>
              </a:effectLst>
              <a:latin typeface="楷体" panose="02010609060101010101" charset="-122"/>
              <a:ea typeface="楷体" panose="02010609060101010101" charset="-122"/>
            </a:endParaRPr>
          </a:p>
          <a:p>
            <a:pPr eaLnBrk="0" hangingPunct="0">
              <a:buClr>
                <a:srgbClr val="3A5047"/>
              </a:buClr>
              <a:buSzPct val="75000"/>
              <a:buFont typeface="Wingdings" panose="05000000000000000000" pitchFamily="2" charset="2"/>
              <a:buNone/>
            </a:pPr>
            <a:r>
              <a:rPr lang="zh-CN" altLang="en-US" sz="2800" dirty="0">
                <a:effectLst>
                  <a:outerShdw blurRad="38100" dist="38100" dir="2700000" algn="tl">
                    <a:srgbClr val="000000">
                      <a:alpha val="43137"/>
                    </a:srgbClr>
                  </a:outerShdw>
                </a:effectLst>
                <a:latin typeface="楷体" panose="02010609060101010101" charset="-122"/>
                <a:ea typeface="楷体" panose="02010609060101010101" charset="-122"/>
              </a:rPr>
              <a:t>开超净台的紫外灯和过滤风，灭菌</a:t>
            </a:r>
            <a:r>
              <a:rPr lang="en-US" altLang="zh-CN" sz="2800" dirty="0">
                <a:effectLst>
                  <a:outerShdw blurRad="38100" dist="38100" dir="2700000" algn="tl">
                    <a:srgbClr val="000000">
                      <a:alpha val="43137"/>
                    </a:srgbClr>
                  </a:outerShdw>
                </a:effectLst>
                <a:latin typeface="楷体" panose="02010609060101010101" charset="-122"/>
                <a:ea typeface="楷体" panose="02010609060101010101" charset="-122"/>
              </a:rPr>
              <a:t>30</a:t>
            </a:r>
            <a:r>
              <a:rPr lang="zh-CN" altLang="en-US" sz="2800" dirty="0">
                <a:effectLst>
                  <a:outerShdw blurRad="38100" dist="38100" dir="2700000" algn="tl">
                    <a:srgbClr val="000000">
                      <a:alpha val="43137"/>
                    </a:srgbClr>
                  </a:outerShdw>
                </a:effectLst>
                <a:latin typeface="楷体" panose="02010609060101010101" charset="-122"/>
                <a:ea typeface="楷体" panose="02010609060101010101" charset="-122"/>
              </a:rPr>
              <a:t>分钟。</a:t>
            </a:r>
            <a:endParaRPr lang="zh-CN" altLang="en-US" sz="2800" dirty="0">
              <a:effectLst>
                <a:outerShdw blurRad="38100" dist="38100" dir="2700000" algn="tl">
                  <a:srgbClr val="000000">
                    <a:alpha val="43137"/>
                  </a:srgbClr>
                </a:outerShdw>
              </a:effectLst>
              <a:latin typeface="楷体" panose="02010609060101010101" charset="-122"/>
              <a:ea typeface="楷体" panose="02010609060101010101" charset="-122"/>
            </a:endParaRPr>
          </a:p>
          <a:p>
            <a:pPr eaLnBrk="0" hangingPunct="0">
              <a:buClr>
                <a:srgbClr val="3A5047"/>
              </a:buClr>
              <a:buSzPct val="75000"/>
              <a:buFont typeface="Wingdings" panose="05000000000000000000" pitchFamily="2" charset="2"/>
              <a:buNone/>
            </a:pPr>
            <a:r>
              <a:rPr lang="en-US" altLang="zh-CN" sz="2800" dirty="0">
                <a:effectLst>
                  <a:outerShdw blurRad="38100" dist="38100" dir="2700000" algn="tl">
                    <a:srgbClr val="000000">
                      <a:alpha val="43137"/>
                    </a:srgbClr>
                  </a:outerShdw>
                </a:effectLst>
                <a:latin typeface="楷体" panose="02010609060101010101" charset="-122"/>
                <a:ea typeface="楷体" panose="02010609060101010101" charset="-122"/>
              </a:rPr>
              <a:t>2</a:t>
            </a:r>
            <a:r>
              <a:rPr lang="zh-CN" altLang="en-US" sz="2800" dirty="0">
                <a:effectLst>
                  <a:outerShdw blurRad="38100" dist="38100" dir="2700000" algn="tl">
                    <a:srgbClr val="000000">
                      <a:alpha val="43137"/>
                    </a:srgbClr>
                  </a:outerShdw>
                </a:effectLst>
                <a:latin typeface="楷体" panose="02010609060101010101" charset="-122"/>
                <a:ea typeface="楷体" panose="02010609060101010101" charset="-122"/>
              </a:rPr>
              <a:t>、用镊子夹出酒精棉球擦拭桌面和实验者双手。</a:t>
            </a:r>
            <a:endParaRPr lang="zh-CN" altLang="en-US" sz="2800" dirty="0">
              <a:effectLst>
                <a:outerShdw blurRad="38100" dist="38100" dir="2700000" algn="tl">
                  <a:srgbClr val="000000">
                    <a:alpha val="43137"/>
                  </a:srgbClr>
                </a:outerShdw>
              </a:effectLst>
              <a:latin typeface="楷体" panose="02010609060101010101" charset="-122"/>
              <a:ea typeface="楷体" panose="02010609060101010101" charset="-122"/>
            </a:endParaRPr>
          </a:p>
          <a:p>
            <a:pPr eaLnBrk="0" hangingPunct="0">
              <a:buClr>
                <a:srgbClr val="3A5047"/>
              </a:buClr>
              <a:buSzPct val="75000"/>
              <a:buFont typeface="Wingdings" panose="05000000000000000000" pitchFamily="2" charset="2"/>
              <a:buNone/>
            </a:pPr>
            <a:r>
              <a:rPr lang="en-US" altLang="zh-CN" sz="2800" dirty="0">
                <a:effectLst>
                  <a:outerShdw blurRad="38100" dist="38100" dir="2700000" algn="tl">
                    <a:srgbClr val="000000">
                      <a:alpha val="43137"/>
                    </a:srgbClr>
                  </a:outerShdw>
                </a:effectLst>
                <a:latin typeface="楷体" panose="02010609060101010101" charset="-122"/>
                <a:ea typeface="楷体" panose="02010609060101010101" charset="-122"/>
              </a:rPr>
              <a:t>3</a:t>
            </a:r>
            <a:r>
              <a:rPr lang="zh-CN" altLang="en-US" sz="2800" dirty="0">
                <a:effectLst>
                  <a:outerShdw blurRad="38100" dist="38100" dir="2700000" algn="tl">
                    <a:srgbClr val="000000">
                      <a:alpha val="43137"/>
                    </a:srgbClr>
                  </a:outerShdw>
                </a:effectLst>
                <a:latin typeface="楷体" panose="02010609060101010101" charset="-122"/>
                <a:ea typeface="楷体" panose="02010609060101010101" charset="-122"/>
              </a:rPr>
              <a:t>、整个操作在酒精灯火焰旁进行</a:t>
            </a:r>
            <a:endParaRPr lang="zh-CN" altLang="en-US" sz="2800" dirty="0">
              <a:effectLst>
                <a:outerShdw blurRad="38100" dist="38100" dir="2700000" algn="tl">
                  <a:srgbClr val="000000">
                    <a:alpha val="43137"/>
                  </a:srgbClr>
                </a:outerShdw>
              </a:effectLst>
              <a:latin typeface="楷体" panose="02010609060101010101" charset="-122"/>
              <a:ea typeface="楷体" panose="02010609060101010101" charset="-122"/>
            </a:endParaRPr>
          </a:p>
          <a:p>
            <a:pPr eaLnBrk="0" hangingPunct="0">
              <a:buClr>
                <a:srgbClr val="3A5047"/>
              </a:buClr>
              <a:buSzPct val="75000"/>
              <a:buFont typeface="Wingdings" panose="05000000000000000000" pitchFamily="2" charset="2"/>
              <a:buNone/>
            </a:pPr>
            <a:r>
              <a:rPr lang="en-US" altLang="zh-CN" sz="2800" dirty="0">
                <a:effectLst>
                  <a:outerShdw blurRad="38100" dist="38100" dir="2700000" algn="tl">
                    <a:srgbClr val="000000">
                      <a:alpha val="43137"/>
                    </a:srgbClr>
                  </a:outerShdw>
                </a:effectLst>
                <a:latin typeface="楷体" panose="02010609060101010101" charset="-122"/>
                <a:ea typeface="楷体" panose="02010609060101010101" charset="-122"/>
              </a:rPr>
              <a:t>4</a:t>
            </a:r>
            <a:r>
              <a:rPr lang="zh-CN" altLang="en-US" sz="2800" dirty="0">
                <a:effectLst>
                  <a:outerShdw blurRad="38100" dist="38100" dir="2700000" algn="tl">
                    <a:srgbClr val="000000">
                      <a:alpha val="43137"/>
                    </a:srgbClr>
                  </a:outerShdw>
                </a:effectLst>
                <a:latin typeface="楷体" panose="02010609060101010101" charset="-122"/>
                <a:ea typeface="楷体" panose="02010609060101010101" charset="-122"/>
              </a:rPr>
              <a:t>、打开后或加塞前试管口、三角瓶口灼烧灭菌。</a:t>
            </a:r>
            <a:endParaRPr lang="zh-CN" altLang="en-US" sz="2800" dirty="0">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4" name="文本框 3"/>
          <p:cNvSpPr txBox="1"/>
          <p:nvPr/>
        </p:nvSpPr>
        <p:spPr>
          <a:xfrm>
            <a:off x="3472815" y="302895"/>
            <a:ext cx="2014220" cy="645160"/>
          </a:xfrm>
          <a:prstGeom prst="rect">
            <a:avLst/>
          </a:prstGeom>
          <a:noFill/>
        </p:spPr>
        <p:txBody>
          <a:bodyPr wrap="none" rtlCol="0">
            <a:spAutoFit/>
          </a:bodyPr>
          <a:p>
            <a:pPr algn="l">
              <a:lnSpc>
                <a:spcPct val="100000"/>
              </a:lnSpc>
              <a:spcBef>
                <a:spcPct val="0"/>
              </a:spcBef>
            </a:pPr>
            <a:r>
              <a:rPr lang="zh-CN" altLang="en-US" sz="3600" b="1" dirty="0">
                <a:effectLst>
                  <a:outerShdw blurRad="38100" dist="38100" dir="2700000" algn="tl">
                    <a:srgbClr val="000000">
                      <a:alpha val="43137"/>
                    </a:srgbClr>
                  </a:outerShdw>
                </a:effectLst>
                <a:latin typeface="华文新魏" panose="02010800040101010101" charset="-122"/>
                <a:ea typeface="华文新魏" panose="02010800040101010101" charset="-122"/>
                <a:sym typeface="+mn-ea"/>
              </a:rPr>
              <a:t>思考题：</a:t>
            </a:r>
            <a:endParaRPr lang="zh-CN" altLang="en-US" sz="3600" b="1" dirty="0">
              <a:effectLst>
                <a:outerShdw blurRad="38100" dist="38100" dir="2700000" algn="tl">
                  <a:srgbClr val="000000">
                    <a:alpha val="43137"/>
                  </a:srgbClr>
                </a:outerShdw>
              </a:effectLst>
              <a:latin typeface="华文新魏" panose="02010800040101010101" charset="-122"/>
              <a:ea typeface="华文新魏" panose="02010800040101010101" charset="-122"/>
              <a:sym typeface="+mn-ea"/>
            </a:endParaRPr>
          </a:p>
        </p:txBody>
      </p:sp>
      <p:sp>
        <p:nvSpPr>
          <p:cNvPr id="5" name="文本框 4"/>
          <p:cNvSpPr txBox="1"/>
          <p:nvPr/>
        </p:nvSpPr>
        <p:spPr>
          <a:xfrm>
            <a:off x="601345" y="809625"/>
            <a:ext cx="7155180" cy="521970"/>
          </a:xfrm>
          <a:prstGeom prst="rect">
            <a:avLst/>
          </a:prstGeom>
          <a:noFill/>
        </p:spPr>
        <p:txBody>
          <a:bodyPr wrap="none" rtlCol="0">
            <a:spAutoFit/>
          </a:bodyPr>
          <a:p>
            <a:pPr algn="l"/>
            <a:r>
              <a:rPr lang="en-US" altLang="zh-CN"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1</a:t>
            </a:r>
            <a:r>
              <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、操作过程中避免带入杂菌的方法有哪些？</a:t>
            </a:r>
            <a:endPar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endParaRPr>
          </a:p>
        </p:txBody>
      </p:sp>
      <p:sp>
        <p:nvSpPr>
          <p:cNvPr id="107525" name="文本框 107524"/>
          <p:cNvSpPr txBox="1"/>
          <p:nvPr/>
        </p:nvSpPr>
        <p:spPr>
          <a:xfrm>
            <a:off x="356870" y="4740275"/>
            <a:ext cx="8110855" cy="953135"/>
          </a:xfrm>
          <a:prstGeom prst="rect">
            <a:avLst/>
          </a:prstGeom>
          <a:noFill/>
          <a:ln w="9525">
            <a:noFill/>
          </a:ln>
        </p:spPr>
        <p:txBody>
          <a:bodyPr wrap="square" anchor="t">
            <a:spAutoFit/>
          </a:bodyPr>
          <a:p>
            <a:pPr eaLnBrk="0" hangingPunct="0">
              <a:buClr>
                <a:srgbClr val="3A5047"/>
              </a:buClr>
              <a:buSzPct val="75000"/>
              <a:buFont typeface="Wingdings" panose="05000000000000000000" pitchFamily="2" charset="2"/>
              <a:buNone/>
            </a:pPr>
            <a:r>
              <a:rPr lang="zh-CN" altLang="en-US" sz="2800"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将未接种的培养基放在恒温箱中培养，若无菌落产生则未受杂菌污染。</a:t>
            </a:r>
            <a:endParaRPr lang="zh-CN" altLang="en-US" sz="2800"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6" name="文本框 5"/>
          <p:cNvSpPr txBox="1"/>
          <p:nvPr/>
        </p:nvSpPr>
        <p:spPr>
          <a:xfrm>
            <a:off x="506095" y="4023360"/>
            <a:ext cx="6440170" cy="521970"/>
          </a:xfrm>
          <a:prstGeom prst="rect">
            <a:avLst/>
          </a:prstGeom>
          <a:noFill/>
        </p:spPr>
        <p:txBody>
          <a:bodyPr wrap="none" rtlCol="0">
            <a:spAutoFit/>
          </a:bodyPr>
          <a:p>
            <a:pPr algn="l"/>
            <a:r>
              <a:rPr lang="en-US" altLang="zh-CN"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2</a:t>
            </a:r>
            <a:r>
              <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、如何检查培养基是否受杂菌的污染？</a:t>
            </a:r>
            <a:endPar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661"/>
                                        </p:tgtEl>
                                        <p:attrNameLst>
                                          <p:attrName>style.visibility</p:attrName>
                                        </p:attrNameLst>
                                      </p:cBhvr>
                                      <p:to>
                                        <p:strVal val="visible"/>
                                      </p:to>
                                    </p:set>
                                    <p:animEffect transition="in" filter="blinds(horizontal)">
                                      <p:cBhvr>
                                        <p:cTn id="7" dur="500"/>
                                        <p:tgtEl>
                                          <p:spTgt spid="7066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7525"/>
                                        </p:tgtEl>
                                        <p:attrNameLst>
                                          <p:attrName>style.visibility</p:attrName>
                                        </p:attrNameLst>
                                      </p:cBhvr>
                                      <p:to>
                                        <p:strVal val="visible"/>
                                      </p:to>
                                    </p:set>
                                    <p:animEffect transition="in" filter="blinds(horizontal)">
                                      <p:cBhvr>
                                        <p:cTn id="12" dur="500"/>
                                        <p:tgtEl>
                                          <p:spTgt spid="107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1" grpId="0"/>
      <p:bldP spid="1075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12090" y="245745"/>
            <a:ext cx="3937635" cy="521970"/>
          </a:xfrm>
          <a:prstGeom prst="rect">
            <a:avLst/>
          </a:prstGeom>
          <a:noFill/>
        </p:spPr>
        <p:txBody>
          <a:bodyPr wrap="none" rtlCol="0">
            <a:spAutoFit/>
          </a:bodyPr>
          <a:p>
            <a:pPr algn="l" eaLnBrk="0" hangingPunct="0">
              <a:buClr>
                <a:srgbClr val="3A5047"/>
              </a:buClr>
              <a:buSzPct val="75000"/>
              <a:buFont typeface="Wingdings" panose="05000000000000000000" pitchFamily="2" charset="2"/>
              <a:buNone/>
            </a:pPr>
            <a:r>
              <a:rPr lang="en-US" altLang="zh-CN"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3</a:t>
            </a:r>
            <a:r>
              <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、为何要将平板倒置？</a:t>
            </a:r>
            <a:endPar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endParaRPr>
          </a:p>
        </p:txBody>
      </p:sp>
      <p:sp>
        <p:nvSpPr>
          <p:cNvPr id="5" name="文本框 4"/>
          <p:cNvSpPr txBox="1"/>
          <p:nvPr/>
        </p:nvSpPr>
        <p:spPr>
          <a:xfrm>
            <a:off x="212090" y="767715"/>
            <a:ext cx="8204835" cy="1814830"/>
          </a:xfrm>
          <a:prstGeom prst="rect">
            <a:avLst/>
          </a:prstGeom>
          <a:noFill/>
        </p:spPr>
        <p:txBody>
          <a:bodyPr wrap="square" rtlCol="0">
            <a:spAutoFit/>
          </a:bodyPr>
          <a:p>
            <a:pPr indent="457200" algn="l" eaLnBrk="0" fontAlgn="auto" hangingPunct="0">
              <a:buClr>
                <a:srgbClr val="3A5047"/>
              </a:buClr>
              <a:buSzPct val="75000"/>
              <a:buFont typeface="Wingdings" panose="05000000000000000000" pitchFamily="2" charset="2"/>
              <a:buNone/>
            </a:pPr>
            <a:r>
              <a:rPr lang="zh-CN" altLang="en-US" sz="2800"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平板冷凝后，皿盖上会凝结水珠，凝固后的培养基表面的湿度也比较高，将平板倒置，既可以使培养基面的水分更好地挥发，又可以防止皿盖上的水珠落培养基，造成污染。</a:t>
            </a:r>
            <a:r>
              <a:rPr lang="zh-CN" altLang="en-US" sz="2800" b="1"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 </a:t>
            </a:r>
            <a:endParaRPr lang="zh-CN" altLang="en-US" sz="2800" b="1"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sym typeface="+mn-ea"/>
            </a:endParaRPr>
          </a:p>
        </p:txBody>
      </p:sp>
      <p:sp>
        <p:nvSpPr>
          <p:cNvPr id="6" name="文本框 5"/>
          <p:cNvSpPr txBox="1"/>
          <p:nvPr/>
        </p:nvSpPr>
        <p:spPr>
          <a:xfrm>
            <a:off x="212090" y="2678430"/>
            <a:ext cx="5971540" cy="521970"/>
          </a:xfrm>
          <a:prstGeom prst="rect">
            <a:avLst/>
          </a:prstGeom>
          <a:noFill/>
        </p:spPr>
        <p:txBody>
          <a:bodyPr wrap="square" rtlCol="0">
            <a:spAutoFit/>
          </a:bodyPr>
          <a:p>
            <a:pPr algn="l" eaLnBrk="0" hangingPunct="0">
              <a:buClr>
                <a:srgbClr val="3A5047"/>
              </a:buClr>
              <a:buSzPct val="75000"/>
              <a:buFont typeface="Wingdings" panose="05000000000000000000" pitchFamily="2" charset="2"/>
              <a:buNone/>
            </a:pPr>
            <a:r>
              <a:rPr lang="en-US" altLang="zh-CN"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4</a:t>
            </a:r>
            <a:r>
              <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、接触过细菌的器皿如何处理、？</a:t>
            </a:r>
            <a:endPar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endParaRPr>
          </a:p>
        </p:txBody>
      </p:sp>
      <p:sp>
        <p:nvSpPr>
          <p:cNvPr id="7" name="文本框 6"/>
          <p:cNvSpPr txBox="1"/>
          <p:nvPr/>
        </p:nvSpPr>
        <p:spPr>
          <a:xfrm>
            <a:off x="882015" y="3200400"/>
            <a:ext cx="2796540" cy="583565"/>
          </a:xfrm>
          <a:prstGeom prst="rect">
            <a:avLst/>
          </a:prstGeom>
          <a:noFill/>
        </p:spPr>
        <p:txBody>
          <a:bodyPr wrap="square" rtlCol="0">
            <a:spAutoFit/>
          </a:bodyPr>
          <a:p>
            <a:r>
              <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rPr>
              <a:t>高压蒸气灭菌</a:t>
            </a:r>
            <a:endParaRPr lang="zh-CN" altLang="en-US" sz="32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8" name="矩形 7"/>
          <p:cNvSpPr/>
          <p:nvPr/>
        </p:nvSpPr>
        <p:spPr>
          <a:xfrm>
            <a:off x="149225" y="5227320"/>
            <a:ext cx="8173720" cy="953135"/>
          </a:xfrm>
          <a:prstGeom prst="rect">
            <a:avLst/>
          </a:prstGeom>
          <a:noFill/>
          <a:ln w="9525">
            <a:noFill/>
          </a:ln>
        </p:spPr>
        <p:txBody>
          <a:bodyPr wrap="square" anchor="t">
            <a:spAutoFit/>
          </a:bodyPr>
          <a:p>
            <a:pPr indent="457200" algn="l" eaLnBrk="0" hangingPunct="0">
              <a:buClr>
                <a:srgbClr val="3A5047"/>
              </a:buClr>
              <a:buSzPct val="75000"/>
              <a:buFont typeface="Wingdings" panose="05000000000000000000" pitchFamily="2" charset="2"/>
              <a:buNone/>
            </a:pPr>
            <a:r>
              <a:rPr lang="zh-CN" altLang="en-US" sz="2800"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空气中的微生物可能在皿盖与皿底之间的培养基上滋生，因此最好不要用这个平板培养微生物。</a:t>
            </a:r>
            <a:endParaRPr lang="zh-CN" altLang="en-US" sz="2800"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9" name="文本框 8"/>
          <p:cNvSpPr txBox="1"/>
          <p:nvPr/>
        </p:nvSpPr>
        <p:spPr>
          <a:xfrm>
            <a:off x="212090" y="3783965"/>
            <a:ext cx="8047990" cy="1383665"/>
          </a:xfrm>
          <a:prstGeom prst="rect">
            <a:avLst/>
          </a:prstGeom>
          <a:noFill/>
        </p:spPr>
        <p:txBody>
          <a:bodyPr wrap="none" rtlCol="0">
            <a:spAutoFit/>
          </a:bodyPr>
          <a:p>
            <a:pPr algn="l" eaLnBrk="0" hangingPunct="0">
              <a:buClr>
                <a:srgbClr val="3A5047"/>
              </a:buClr>
              <a:buSzPct val="75000"/>
              <a:buFont typeface="Wingdings" panose="05000000000000000000" pitchFamily="2" charset="2"/>
              <a:buNone/>
            </a:pPr>
            <a:r>
              <a:rPr lang="en-US" altLang="zh-CN"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5</a:t>
            </a:r>
            <a:r>
              <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、在倒平板的过程中，如果不小心将培养基溅在</a:t>
            </a:r>
            <a:endPar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endParaRPr>
          </a:p>
          <a:p>
            <a:pPr algn="l" eaLnBrk="0" hangingPunct="0">
              <a:buClr>
                <a:srgbClr val="3A5047"/>
              </a:buClr>
              <a:buSzPct val="75000"/>
              <a:buFont typeface="Wingdings" panose="05000000000000000000" pitchFamily="2" charset="2"/>
              <a:buNone/>
            </a:pPr>
            <a:r>
              <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皿盖与皿底之间的部位，这个平板还能用来培养微</a:t>
            </a:r>
            <a:endPar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endParaRPr>
          </a:p>
          <a:p>
            <a:pPr algn="l" eaLnBrk="0" hangingPunct="0">
              <a:buClr>
                <a:srgbClr val="3A5047"/>
              </a:buClr>
              <a:buSzPct val="75000"/>
              <a:buFont typeface="Wingdings" panose="05000000000000000000" pitchFamily="2" charset="2"/>
              <a:buNone/>
            </a:pPr>
            <a:r>
              <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生物吗？为什么？</a:t>
            </a:r>
            <a:endPar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charRg st="148" end="17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linds(horizont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5" name="矩形 49154"/>
          <p:cNvSpPr/>
          <p:nvPr/>
        </p:nvSpPr>
        <p:spPr>
          <a:xfrm>
            <a:off x="228600" y="454025"/>
            <a:ext cx="7945755" cy="953135"/>
          </a:xfrm>
          <a:prstGeom prst="rect">
            <a:avLst/>
          </a:prstGeom>
          <a:noFill/>
          <a:ln w="12700">
            <a:noFill/>
          </a:ln>
        </p:spPr>
        <p:txBody>
          <a:bodyPr wrap="square" anchor="ctr">
            <a:spAutoFit/>
          </a:bodyPr>
          <a:p>
            <a:pPr indent="317500">
              <a:lnSpc>
                <a:spcPct val="100000"/>
              </a:lnSpc>
              <a:spcBef>
                <a:spcPct val="0"/>
              </a:spcBef>
            </a:pPr>
            <a:r>
              <a:rPr lang="en-US" altLang="zh-CN" sz="2400">
                <a:latin typeface="华文中宋" panose="02010600040101010101" pitchFamily="2" charset="-122"/>
                <a:ea typeface="华文中宋" panose="02010600040101010101" pitchFamily="2" charset="-122"/>
              </a:rPr>
              <a:t> </a:t>
            </a:r>
            <a:r>
              <a:rPr lang="en-US" altLang="zh-CN" sz="2800" b="1">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 </a:t>
            </a:r>
            <a:r>
              <a:rPr lang="en-US" altLang="zh-CN"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6</a:t>
            </a:r>
            <a:r>
              <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、为什么在操作的第一步以及每次划线之前都要灼烧接种环？</a:t>
            </a:r>
            <a:endPar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49156" name="矩形 49155"/>
          <p:cNvSpPr/>
          <p:nvPr/>
        </p:nvSpPr>
        <p:spPr>
          <a:xfrm>
            <a:off x="371475" y="1407160"/>
            <a:ext cx="8382000" cy="3107690"/>
          </a:xfrm>
          <a:prstGeom prst="rect">
            <a:avLst/>
          </a:prstGeom>
          <a:noFill/>
          <a:ln w="12700">
            <a:noFill/>
          </a:ln>
        </p:spPr>
        <p:txBody>
          <a:bodyPr wrap="square" anchor="t">
            <a:spAutoFit/>
          </a:bodyPr>
          <a:p>
            <a:pPr>
              <a:lnSpc>
                <a:spcPct val="100000"/>
              </a:lnSpc>
              <a:spcBef>
                <a:spcPct val="0"/>
              </a:spcBef>
            </a:pPr>
            <a:r>
              <a:rPr lang="en-US" altLang="zh-CN" sz="2400" b="0" dirty="0">
                <a:solidFill>
                  <a:srgbClr val="FF2A0A"/>
                </a:solidFill>
                <a:latin typeface="楷体" panose="02010609060101010101" charset="-122"/>
                <a:ea typeface="楷体" panose="02010609060101010101" charset="-122"/>
                <a:cs typeface="楷体" panose="02010609060101010101" charset="-122"/>
              </a:rPr>
              <a:t>    </a:t>
            </a:r>
            <a:r>
              <a:rPr lang="zh-CN" altLang="en-US" sz="2800" b="1"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操作的第一步灼烧接种环是为了避免接种环上可能存在的微生物污染培养物；每次划线前灼烧接种环是为了杀死上次划线结束后，接种环上残留的菌种，使下一次划线时，接种环上的菌种直接来源于上次划线的末端，从而通过划线次数的增加，使每次划线时菌种的数目逐渐减少，以便得到单个菌落。</a:t>
            </a:r>
            <a:endParaRPr lang="zh-CN" altLang="en-US" sz="2800" b="1"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endParaRPr>
          </a:p>
          <a:p>
            <a:pPr>
              <a:lnSpc>
                <a:spcPct val="100000"/>
              </a:lnSpc>
              <a:spcBef>
                <a:spcPct val="0"/>
              </a:spcBef>
            </a:pPr>
            <a:endParaRPr lang="zh-CN" altLang="en-US" sz="2800" b="1"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49158" name="矩形 49157"/>
          <p:cNvSpPr/>
          <p:nvPr/>
        </p:nvSpPr>
        <p:spPr>
          <a:xfrm>
            <a:off x="603250" y="4150995"/>
            <a:ext cx="7937500" cy="953135"/>
          </a:xfrm>
          <a:prstGeom prst="rect">
            <a:avLst/>
          </a:prstGeom>
          <a:noFill/>
          <a:ln w="9525">
            <a:noFill/>
          </a:ln>
        </p:spPr>
        <p:txBody>
          <a:bodyPr wrap="square" anchor="t">
            <a:spAutoFit/>
          </a:bodyPr>
          <a:p>
            <a:pPr>
              <a:lnSpc>
                <a:spcPct val="100000"/>
              </a:lnSpc>
              <a:spcBef>
                <a:spcPct val="0"/>
              </a:spcBef>
            </a:pPr>
            <a:r>
              <a:rPr lang="en-US" altLang="zh-CN"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7</a:t>
            </a:r>
            <a:r>
              <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、在划线操作结束时，仍然需要灼烧接种环吗？</a:t>
            </a:r>
            <a:endPar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endParaRPr>
          </a:p>
          <a:p>
            <a:pPr>
              <a:lnSpc>
                <a:spcPct val="100000"/>
              </a:lnSpc>
              <a:spcBef>
                <a:spcPct val="0"/>
              </a:spcBef>
            </a:pPr>
            <a:r>
              <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为什么？</a:t>
            </a:r>
            <a:endPar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49160" name="矩形 49159"/>
          <p:cNvSpPr/>
          <p:nvPr/>
        </p:nvSpPr>
        <p:spPr>
          <a:xfrm>
            <a:off x="533400" y="5190490"/>
            <a:ext cx="8058150" cy="953135"/>
          </a:xfrm>
          <a:prstGeom prst="rect">
            <a:avLst/>
          </a:prstGeom>
          <a:noFill/>
          <a:ln w="9525">
            <a:noFill/>
          </a:ln>
        </p:spPr>
        <p:txBody>
          <a:bodyPr wrap="square" anchor="t">
            <a:spAutoFit/>
          </a:bodyPr>
          <a:p>
            <a:pPr>
              <a:lnSpc>
                <a:spcPct val="100000"/>
              </a:lnSpc>
              <a:spcBef>
                <a:spcPct val="0"/>
              </a:spcBef>
            </a:pPr>
            <a:r>
              <a:rPr lang="zh-CN" altLang="en-US" sz="2800" b="1"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划线结束后灼烧接种环，及时杀死接种环上残留的菌种，避免细菌污染环境和感染操作者。</a:t>
            </a:r>
            <a:endParaRPr lang="zh-CN" altLang="en-US" sz="2800" b="1"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9156"/>
                                        </p:tgtEl>
                                        <p:attrNameLst>
                                          <p:attrName>style.visibility</p:attrName>
                                        </p:attrNameLst>
                                      </p:cBhvr>
                                      <p:to>
                                        <p:strVal val="visible"/>
                                      </p:to>
                                    </p:set>
                                    <p:animEffect transition="in" filter="blinds(horizontal)">
                                      <p:cBhvr>
                                        <p:cTn id="7" dur="500"/>
                                        <p:tgtEl>
                                          <p:spTgt spid="4915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9160"/>
                                        </p:tgtEl>
                                        <p:attrNameLst>
                                          <p:attrName>style.visibility</p:attrName>
                                        </p:attrNameLst>
                                      </p:cBhvr>
                                      <p:to>
                                        <p:strVal val="visible"/>
                                      </p:to>
                                    </p:set>
                                    <p:animEffect transition="in" filter="blinds(horizontal)">
                                      <p:cBhvr>
                                        <p:cTn id="12" dur="500"/>
                                        <p:tgtEl>
                                          <p:spTgt spid="49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6" grpId="0"/>
      <p:bldP spid="4916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09" name="矩形 50177"/>
          <p:cNvSpPr/>
          <p:nvPr/>
        </p:nvSpPr>
        <p:spPr>
          <a:xfrm>
            <a:off x="-29210" y="770255"/>
            <a:ext cx="9203055" cy="521970"/>
          </a:xfrm>
          <a:prstGeom prst="rect">
            <a:avLst/>
          </a:prstGeom>
          <a:noFill/>
          <a:ln w="12700">
            <a:noFill/>
          </a:ln>
        </p:spPr>
        <p:txBody>
          <a:bodyPr wrap="square" anchor="t">
            <a:spAutoFit/>
          </a:bodyPr>
          <a:p>
            <a:pPr>
              <a:lnSpc>
                <a:spcPct val="100000"/>
              </a:lnSpc>
              <a:spcBef>
                <a:spcPct val="0"/>
              </a:spcBef>
            </a:pPr>
            <a:r>
              <a:rPr lang="en-US" altLang="zh-CN"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8</a:t>
            </a:r>
            <a:r>
              <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rPr>
              <a:t>、在灼烧接种环之后，为什么要等其冷却后再进行划线？</a:t>
            </a:r>
            <a:endPar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50179" name="矩形 50178"/>
          <p:cNvSpPr/>
          <p:nvPr/>
        </p:nvSpPr>
        <p:spPr>
          <a:xfrm>
            <a:off x="1637665" y="1466215"/>
            <a:ext cx="5626100" cy="521970"/>
          </a:xfrm>
          <a:prstGeom prst="rect">
            <a:avLst/>
          </a:prstGeom>
          <a:noFill/>
          <a:ln w="12700">
            <a:noFill/>
          </a:ln>
        </p:spPr>
        <p:txBody>
          <a:bodyPr wrap="square" anchor="t">
            <a:spAutoFit/>
          </a:bodyPr>
          <a:p>
            <a:pPr>
              <a:lnSpc>
                <a:spcPct val="100000"/>
              </a:lnSpc>
              <a:spcBef>
                <a:spcPct val="0"/>
              </a:spcBef>
            </a:pPr>
            <a:r>
              <a:rPr lang="zh-CN" altLang="en-US" sz="2800"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以免接种环温度太高，杀死菌种。</a:t>
            </a:r>
            <a:endParaRPr lang="zh-CN" altLang="en-US" sz="2800"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50183" name="矩形 50182"/>
          <p:cNvSpPr/>
          <p:nvPr/>
        </p:nvSpPr>
        <p:spPr>
          <a:xfrm>
            <a:off x="248285" y="3154998"/>
            <a:ext cx="8476615" cy="1814830"/>
          </a:xfrm>
          <a:prstGeom prst="rect">
            <a:avLst/>
          </a:prstGeom>
          <a:noFill/>
          <a:ln w="9525">
            <a:noFill/>
          </a:ln>
        </p:spPr>
        <p:txBody>
          <a:bodyPr wrap="square" anchor="ctr">
            <a:spAutoFit/>
          </a:bodyPr>
          <a:p>
            <a:pPr indent="457200" fontAlgn="auto">
              <a:lnSpc>
                <a:spcPct val="100000"/>
              </a:lnSpc>
              <a:spcBef>
                <a:spcPct val="0"/>
              </a:spcBef>
            </a:pPr>
            <a:r>
              <a:rPr lang="zh-CN" altLang="en-US" sz="2800"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如果培养基上生长的菌落的颜色、形状、大小基本一致，并符合大肠杆菌菌落的特点，则说明接种操作是符合要求的；如果培养基上出现了其他菌落，则说明接种过程中，无菌操作还未达到要求。</a:t>
            </a:r>
            <a:endParaRPr lang="zh-CN" altLang="en-US" sz="2800"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2" name="文本框 1"/>
          <p:cNvSpPr txBox="1"/>
          <p:nvPr/>
        </p:nvSpPr>
        <p:spPr>
          <a:xfrm>
            <a:off x="-29210" y="2364105"/>
            <a:ext cx="6797675" cy="521970"/>
          </a:xfrm>
          <a:prstGeom prst="rect">
            <a:avLst/>
          </a:prstGeom>
          <a:noFill/>
        </p:spPr>
        <p:txBody>
          <a:bodyPr wrap="none" rtlCol="0">
            <a:spAutoFit/>
          </a:bodyPr>
          <a:p>
            <a:pPr algn="l">
              <a:lnSpc>
                <a:spcPct val="100000"/>
              </a:lnSpc>
              <a:spcBef>
                <a:spcPct val="0"/>
              </a:spcBef>
            </a:pPr>
            <a:r>
              <a:rPr lang="en-US" altLang="zh-CN"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9</a:t>
            </a:r>
            <a:r>
              <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、如何判断接种操作是否符合无菌要求？</a:t>
            </a:r>
            <a:endParaRPr lang="zh-CN" altLang="en-US" sz="2800" b="1" dirty="0">
              <a:solidFill>
                <a:srgbClr val="FF0066"/>
              </a:solidFill>
              <a:effectLst>
                <a:outerShdw blurRad="38100" dist="38100" dir="2700000" algn="tl">
                  <a:srgbClr val="000000">
                    <a:alpha val="43137"/>
                  </a:srgbClr>
                </a:outerShdw>
              </a:effectLst>
              <a:latin typeface="楷体" panose="02010609060101010101" charset="-122"/>
              <a:ea typeface="楷体" panose="02010609060101010101"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0179"/>
                                        </p:tgtEl>
                                        <p:attrNameLst>
                                          <p:attrName>style.visibility</p:attrName>
                                        </p:attrNameLst>
                                      </p:cBhvr>
                                      <p:to>
                                        <p:strVal val="visible"/>
                                      </p:to>
                                    </p:set>
                                    <p:animEffect transition="in" filter="diamond(in)">
                                      <p:cBhvr>
                                        <p:cTn id="7" dur="2000"/>
                                        <p:tgtEl>
                                          <p:spTgt spid="5017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0183"/>
                                        </p:tgtEl>
                                        <p:attrNameLst>
                                          <p:attrName>style.visibility</p:attrName>
                                        </p:attrNameLst>
                                      </p:cBhvr>
                                      <p:to>
                                        <p:strVal val="visible"/>
                                      </p:to>
                                    </p:set>
                                    <p:animEffect transition="in" filter="blinds(horizontal)">
                                      <p:cBhvr>
                                        <p:cTn id="12" dur="500"/>
                                        <p:tgtEl>
                                          <p:spTgt spid="50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p:bldP spid="50183"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3113</Words>
  <Application>WPS 演示</Application>
  <PresentationFormat>宽屏</PresentationFormat>
  <Paragraphs>352</Paragraphs>
  <Slides>29</Slides>
  <Notes>0</Notes>
  <HiddenSlides>0</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2</vt:i4>
      </vt:variant>
      <vt:variant>
        <vt:lpstr>幻灯片标题</vt:lpstr>
      </vt:variant>
      <vt:variant>
        <vt:i4>29</vt:i4>
      </vt:variant>
    </vt:vector>
  </HeadingPairs>
  <TitlesOfParts>
    <vt:vector size="47" baseType="lpstr">
      <vt:lpstr>Arial</vt:lpstr>
      <vt:lpstr>宋体</vt:lpstr>
      <vt:lpstr>Wingdings</vt:lpstr>
      <vt:lpstr>华文新魏</vt:lpstr>
      <vt:lpstr>微软雅黑</vt:lpstr>
      <vt:lpstr>楷体</vt:lpstr>
      <vt:lpstr>黑体</vt:lpstr>
      <vt:lpstr>Times New Roman</vt:lpstr>
      <vt:lpstr>华文中宋</vt:lpstr>
      <vt:lpstr>Arial Unicode MS</vt:lpstr>
      <vt:lpstr>Calibri Light</vt:lpstr>
      <vt:lpstr>Calibri</vt:lpstr>
      <vt:lpstr>华文彩云</vt:lpstr>
      <vt:lpstr>华文行楷</vt:lpstr>
      <vt:lpstr>华文隶书</vt:lpstr>
      <vt:lpstr>Office 主题</vt:lpstr>
      <vt:lpstr>Equation.KSEE3</vt:lpstr>
      <vt:lpstr>Equation.KSEE3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涂布分离法</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肖家大小姐</dc:creator>
  <cp:lastModifiedBy>Administrator</cp:lastModifiedBy>
  <cp:revision>158</cp:revision>
  <dcterms:created xsi:type="dcterms:W3CDTF">2015-05-05T08:02:00Z</dcterms:created>
  <dcterms:modified xsi:type="dcterms:W3CDTF">2018-08-23T08:36:35Z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2052-11.1.0.7764</vt:lpwstr>
  </property>
</Properties>
</file>