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7" r:id="rId3"/>
    <p:sldId id="258" r:id="rId5"/>
    <p:sldId id="261" r:id="rId6"/>
    <p:sldId id="259" r:id="rId7"/>
    <p:sldId id="260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2094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11267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471930" y="1532890"/>
            <a:ext cx="621665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第四节 生态工程的前景</a:t>
            </a:r>
            <a:endParaRPr lang="zh-CN" altLang="en-US" sz="3000" b="1" dirty="0">
              <a:solidFill>
                <a:srgbClr val="0D0D0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673100" y="979805"/>
            <a:ext cx="7889240" cy="2207895"/>
            <a:chOff x="1985275" y="1555829"/>
            <a:chExt cx="8396959" cy="2276417"/>
          </a:xfrm>
        </p:grpSpPr>
        <p:grpSp>
          <p:nvGrpSpPr>
            <p:cNvPr id="3084" name="组合 52"/>
            <p:cNvGrpSpPr/>
            <p:nvPr/>
          </p:nvGrpSpPr>
          <p:grpSpPr>
            <a:xfrm>
              <a:off x="1985275" y="1555829"/>
              <a:ext cx="1671096" cy="2217077"/>
              <a:chOff x="-2017114" y="3194269"/>
              <a:chExt cx="1246393" cy="1653615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520072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2017114" y="3194269"/>
                <a:ext cx="1104471" cy="1512324"/>
                <a:chOff x="-2017114" y="3194269"/>
                <a:chExt cx="110447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2064880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2017114" y="3194269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568337" y="1615169"/>
              <a:ext cx="1813896" cy="2217077"/>
              <a:chOff x="-2123622" y="3194269"/>
              <a:chExt cx="1352901" cy="1653615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620000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2123622" y="3194269"/>
                <a:ext cx="1123327" cy="1512324"/>
                <a:chOff x="-2123622" y="3194269"/>
                <a:chExt cx="1123327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4168439" flipH="1">
                  <a:off x="-2152532" y="3510597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225226">
                  <a:off x="-2123622" y="3194269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sp>
        <p:nvSpPr>
          <p:cNvPr id="3094" name="文本框 5"/>
          <p:cNvSpPr txBox="1"/>
          <p:nvPr/>
        </p:nvSpPr>
        <p:spPr>
          <a:xfrm>
            <a:off x="3778250" y="6126163"/>
            <a:ext cx="16033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1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浙江师范大学</a:t>
            </a:r>
            <a:endParaRPr lang="zh-CN" altLang="zh-CN" sz="1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95" name="图片 7" descr="C:\Users\Administrator\Desktop\PPT 梁俐\模板\3-5.4\suc\IMGb083fe71573745668961449.jpegIMGb083fe7157374566896144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86940" y="2876550"/>
            <a:ext cx="4786630" cy="30460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2"/>
          <p:cNvSpPr/>
          <p:nvPr/>
        </p:nvSpPr>
        <p:spPr>
          <a:xfrm>
            <a:off x="250825" y="1125538"/>
            <a:ext cx="82804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生态工程的研究对象扩展为</a:t>
            </a:r>
            <a:r>
              <a:rPr lang="zh-CN" altLang="en-US" sz="3200" b="1" dirty="0">
                <a:solidFill>
                  <a:srgbClr val="FF3300"/>
                </a:solidFill>
                <a:latin typeface="华文中宋" panose="02010600040101010101" pitchFamily="2" charset="-122"/>
                <a:ea typeface="仿宋_GB2312" pitchFamily="49" charset="-122"/>
              </a:rPr>
              <a:t>“</a:t>
            </a:r>
            <a:r>
              <a:rPr lang="zh-CN" altLang="en-US" sz="3200" b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社会－经济－自然复合生态系统</a:t>
            </a:r>
            <a:r>
              <a:rPr lang="zh-CN" altLang="en-US" sz="3200" b="1" dirty="0">
                <a:solidFill>
                  <a:srgbClr val="FF3300"/>
                </a:solidFill>
                <a:latin typeface="华文中宋" panose="02010600040101010101" pitchFamily="2" charset="-122"/>
                <a:ea typeface="仿宋_GB2312" pitchFamily="49" charset="-122"/>
              </a:rPr>
              <a:t>”</a:t>
            </a:r>
            <a:endParaRPr lang="zh-CN" altLang="en-US" sz="3200" b="1" dirty="0">
              <a:solidFill>
                <a:srgbClr val="FF3300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075" name="Text Box 3"/>
          <p:cNvSpPr txBox="1"/>
          <p:nvPr/>
        </p:nvSpPr>
        <p:spPr>
          <a:xfrm>
            <a:off x="250825" y="2781300"/>
            <a:ext cx="856932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ahoma" panose="020B0604030504040204" pitchFamily="34" charset="0"/>
                <a:ea typeface="华文中宋" panose="02010600040101010101" pitchFamily="2" charset="-122"/>
              </a:rPr>
              <a:t>　　生态工程就是以整体观为指导，在系统水平上进行研究，以整体调控为处理手段。</a:t>
            </a:r>
            <a:endParaRPr lang="zh-CN" altLang="en-US" sz="2800" b="1" dirty="0">
              <a:latin typeface="Tahoma" panose="020B0604030504040204" pitchFamily="34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4" descr="IMG_0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1416050"/>
            <a:ext cx="8281987" cy="4381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/>
          <p:nvPr/>
        </p:nvSpPr>
        <p:spPr>
          <a:xfrm>
            <a:off x="900113" y="1125538"/>
            <a:ext cx="74898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仿宋_GB2312" pitchFamily="49" charset="-122"/>
              </a:rPr>
              <a:t>可持续发展是生态工程的总体目标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5123" name="Text Box 3"/>
          <p:cNvSpPr txBox="1"/>
          <p:nvPr/>
        </p:nvSpPr>
        <p:spPr>
          <a:xfrm>
            <a:off x="395288" y="2852738"/>
            <a:ext cx="8569325" cy="2227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ahoma" panose="020B0604030504040204" pitchFamily="34" charset="0"/>
                <a:ea typeface="华文中宋" panose="02010600040101010101" pitchFamily="2" charset="-122"/>
              </a:rPr>
              <a:t>　　生态工程的目标由保护环境扩展到为了人类社会和自然双双受益，人和自然和谐共存，促进经济与环境的协调发展。从单纯追求一维的环境与自然的保护或经济的增长，走向富裕、健康、文明的复合生态繁荣。</a:t>
            </a:r>
            <a:endParaRPr lang="zh-CN" altLang="en-US" sz="2800" b="1" dirty="0">
              <a:latin typeface="Tahoma" panose="020B0604030504040204" pitchFamily="34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/>
          <p:nvPr/>
        </p:nvSpPr>
        <p:spPr>
          <a:xfrm>
            <a:off x="2339975" y="476250"/>
            <a:ext cx="36004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  <a:ea typeface="仿宋_GB2312" pitchFamily="49" charset="-122"/>
              </a:rPr>
              <a:t>生态工程的前景</a:t>
            </a:r>
            <a:endParaRPr lang="zh-CN" altLang="en-US" sz="3600" b="1" dirty="0">
              <a:solidFill>
                <a:srgbClr val="FF3300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117765" name="Rectangle 5"/>
          <p:cNvSpPr/>
          <p:nvPr/>
        </p:nvSpPr>
        <p:spPr>
          <a:xfrm>
            <a:off x="0" y="1530350"/>
            <a:ext cx="9144000" cy="44783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indent="266700"/>
            <a:r>
              <a:rPr lang="en-US" altLang="zh-CN" sz="3200" b="1" dirty="0">
                <a:latin typeface="Arial" panose="020B0604020202020204" pitchFamily="34" charset="0"/>
              </a:rPr>
              <a:t>1.</a:t>
            </a:r>
            <a:r>
              <a:rPr lang="zh-CN" altLang="en-US" sz="3200" b="1" dirty="0">
                <a:latin typeface="Arial" panose="020B0604020202020204" pitchFamily="34" charset="0"/>
              </a:rPr>
              <a:t>时代背景：当前人类面临着全球环境变化和经济全球化问题，人们基本达成走可持续发展的道路。</a:t>
            </a:r>
            <a:endParaRPr lang="zh-CN" altLang="en-US" sz="3200" b="1" dirty="0">
              <a:latin typeface="Arial" panose="020B0604020202020204" pitchFamily="34" charset="0"/>
            </a:endParaRPr>
          </a:p>
          <a:p>
            <a:pPr indent="266700"/>
            <a:endParaRPr lang="zh-CN" altLang="en-US" sz="3200" b="1" dirty="0">
              <a:latin typeface="Arial" panose="020B0604020202020204" pitchFamily="34" charset="0"/>
            </a:endParaRPr>
          </a:p>
          <a:p>
            <a:pPr indent="266700"/>
            <a:r>
              <a:rPr lang="en-US" altLang="zh-CN" sz="3200" b="1" dirty="0">
                <a:latin typeface="Arial" panose="020B0604020202020204" pitchFamily="34" charset="0"/>
              </a:rPr>
              <a:t>2.</a:t>
            </a:r>
            <a:r>
              <a:rPr lang="zh-CN" altLang="en-US" sz="3200" b="1" dirty="0">
                <a:latin typeface="Arial" panose="020B0604020202020204" pitchFamily="34" charset="0"/>
              </a:rPr>
              <a:t>理论基础和技术保障：生态学与工程学的结合，为可持续发展提供了理论基础和技术保障。</a:t>
            </a:r>
            <a:endParaRPr lang="zh-CN" altLang="en-US" sz="3200" b="1" dirty="0">
              <a:latin typeface="Arial" panose="020B0604020202020204" pitchFamily="34" charset="0"/>
            </a:endParaRPr>
          </a:p>
          <a:p>
            <a:pPr indent="266700"/>
            <a:endParaRPr lang="zh-CN" altLang="en-US" sz="3200" b="1" dirty="0">
              <a:latin typeface="Arial" panose="020B0604020202020204" pitchFamily="34" charset="0"/>
            </a:endParaRPr>
          </a:p>
          <a:p>
            <a:pPr indent="266700"/>
            <a:r>
              <a:rPr lang="en-US" altLang="zh-CN" sz="3200" b="1" dirty="0">
                <a:latin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</a:rPr>
              <a:t>．我国现状：我国正处于经济飞速发展时期，大规模的生态建设、环境治理和西部大开发等工程正在实施，生态工程学面临着难得的发展机遇。 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65">
                                            <p:txEl>
                                              <p:charRg st="0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charRg st="47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7765">
                                            <p:txEl>
                                              <p:charRg st="47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charRg st="91" end="1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7765">
                                            <p:txEl>
                                              <p:charRg st="91" end="1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 Box 2"/>
          <p:cNvSpPr txBox="1"/>
          <p:nvPr/>
        </p:nvSpPr>
        <p:spPr>
          <a:xfrm>
            <a:off x="1914525" y="1412875"/>
            <a:ext cx="63134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、“生物圈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号”的实验及启示</a:t>
            </a:r>
            <a:endParaRPr lang="zh-CN" altLang="en-US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1" name="AutoShape 3"/>
          <p:cNvSpPr/>
          <p:nvPr/>
        </p:nvSpPr>
        <p:spPr>
          <a:xfrm>
            <a:off x="539750" y="2420938"/>
            <a:ext cx="398463" cy="3529012"/>
          </a:xfrm>
          <a:prstGeom prst="leftBrace">
            <a:avLst>
              <a:gd name="adj1" fmla="val 7380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72" name="Text Box 4"/>
          <p:cNvSpPr txBox="1"/>
          <p:nvPr/>
        </p:nvSpPr>
        <p:spPr>
          <a:xfrm>
            <a:off x="1089025" y="2205038"/>
            <a:ext cx="17272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问题提出</a:t>
            </a:r>
            <a:r>
              <a:rPr lang="en-US" altLang="zh-CN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3" name="Text Box 5"/>
          <p:cNvSpPr txBox="1"/>
          <p:nvPr/>
        </p:nvSpPr>
        <p:spPr>
          <a:xfrm>
            <a:off x="1089025" y="3140075"/>
            <a:ext cx="1262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设计</a:t>
            </a:r>
            <a:r>
              <a:rPr lang="en-US" altLang="zh-CN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4" name="Text Box 6"/>
          <p:cNvSpPr txBox="1"/>
          <p:nvPr/>
        </p:nvSpPr>
        <p:spPr>
          <a:xfrm>
            <a:off x="1022350" y="4076700"/>
            <a:ext cx="19923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实验及结果</a:t>
            </a:r>
            <a:r>
              <a:rPr lang="en-US" altLang="zh-CN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5" name="Text Box 7"/>
          <p:cNvSpPr txBox="1"/>
          <p:nvPr/>
        </p:nvSpPr>
        <p:spPr>
          <a:xfrm>
            <a:off x="1022350" y="4940300"/>
            <a:ext cx="16621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失败原因</a:t>
            </a:r>
            <a:r>
              <a:rPr lang="en-US" altLang="zh-CN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176" name="Text Box 8"/>
          <p:cNvSpPr txBox="1"/>
          <p:nvPr/>
        </p:nvSpPr>
        <p:spPr>
          <a:xfrm>
            <a:off x="1089025" y="5589588"/>
            <a:ext cx="25463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给人类的启示</a:t>
            </a:r>
            <a:r>
              <a:rPr lang="en-US" altLang="zh-CN" sz="28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177" name="Picture 9" descr="1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5738" y="2420938"/>
            <a:ext cx="5126037" cy="4032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8" name="Text Box 11"/>
          <p:cNvSpPr txBox="1"/>
          <p:nvPr/>
        </p:nvSpPr>
        <p:spPr>
          <a:xfrm>
            <a:off x="323850" y="620713"/>
            <a:ext cx="27368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Arial" panose="020B0604020202020204" pitchFamily="34" charset="0"/>
              </a:rPr>
              <a:t>小资料：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Picture 2" descr="20042116317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975" y="765175"/>
            <a:ext cx="8440738" cy="5589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/>
          <p:nvPr/>
        </p:nvSpPr>
        <p:spPr>
          <a:xfrm>
            <a:off x="4552950" y="3768725"/>
            <a:ext cx="169863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Rectangle 3"/>
          <p:cNvSpPr/>
          <p:nvPr/>
        </p:nvSpPr>
        <p:spPr>
          <a:xfrm>
            <a:off x="4552950" y="3768725"/>
            <a:ext cx="169863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44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3908" name="Picture 4" descr="200421163287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775" y="2177415"/>
            <a:ext cx="6902450" cy="4474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909" name="Rectangle 5"/>
          <p:cNvSpPr/>
          <p:nvPr/>
        </p:nvSpPr>
        <p:spPr>
          <a:xfrm>
            <a:off x="234950" y="205740"/>
            <a:ext cx="877379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indent="457200"/>
            <a:r>
              <a:rPr lang="en-US" altLang="zh-CN" sz="2800" b="1" dirty="0">
                <a:latin typeface="Times New Roman" panose="02020603050405020304" pitchFamily="18" charset="0"/>
              </a:rPr>
              <a:t>“</a:t>
            </a:r>
            <a:r>
              <a:rPr lang="zh-CN" altLang="en-US" sz="2800" b="1" dirty="0">
                <a:latin typeface="Tahoma" panose="020B0604030504040204" pitchFamily="34" charset="0"/>
              </a:rPr>
              <a:t>生物圈</a:t>
            </a:r>
            <a:r>
              <a:rPr lang="en-US" altLang="zh-CN" sz="2800" b="1" dirty="0">
                <a:latin typeface="Tahoma" panose="020B0604030504040204" pitchFamily="34" charset="0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</a:rPr>
              <a:t>号</a:t>
            </a:r>
            <a:r>
              <a:rPr lang="zh-CN" altLang="en-US" sz="2800" b="1" dirty="0">
                <a:latin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Tahoma" panose="020B0604030504040204" pitchFamily="34" charset="0"/>
              </a:rPr>
              <a:t>于</a:t>
            </a:r>
            <a:r>
              <a:rPr lang="en-US" altLang="zh-CN" sz="2800" b="1" dirty="0">
                <a:latin typeface="Tahoma" panose="020B0604030504040204" pitchFamily="34" charset="0"/>
              </a:rPr>
              <a:t>1986</a:t>
            </a:r>
            <a:r>
              <a:rPr lang="zh-CN" altLang="en-US" sz="2800" b="1" dirty="0">
                <a:latin typeface="Tahoma" panose="020B0604030504040204" pitchFamily="34" charset="0"/>
              </a:rPr>
              <a:t>年</a:t>
            </a:r>
            <a:r>
              <a:rPr lang="en-US" altLang="zh-CN" sz="2800" b="1" dirty="0">
                <a:latin typeface="Tahoma" panose="020B0604030504040204" pitchFamily="34" charset="0"/>
              </a:rPr>
              <a:t>11</a:t>
            </a:r>
            <a:r>
              <a:rPr lang="zh-CN" altLang="en-US" sz="2800" b="1" dirty="0">
                <a:latin typeface="Tahoma" panose="020B0604030504040204" pitchFamily="34" charset="0"/>
              </a:rPr>
              <a:t>月破土动工。</a:t>
            </a:r>
            <a:r>
              <a:rPr lang="en-US" altLang="zh-CN" sz="2800" b="1" dirty="0">
                <a:latin typeface="Tahoma" panose="020B0604030504040204" pitchFamily="34" charset="0"/>
              </a:rPr>
              <a:t>1991</a:t>
            </a:r>
            <a:r>
              <a:rPr lang="zh-CN" altLang="en-US" sz="2800" b="1" dirty="0">
                <a:latin typeface="Tahoma" panose="020B0604030504040204" pitchFamily="34" charset="0"/>
              </a:rPr>
              <a:t>年</a:t>
            </a:r>
            <a:r>
              <a:rPr lang="en-US" altLang="zh-CN" sz="2800" b="1" dirty="0">
                <a:latin typeface="Tahoma" panose="020B0604030504040204" pitchFamily="34" charset="0"/>
              </a:rPr>
              <a:t>9</a:t>
            </a:r>
            <a:r>
              <a:rPr lang="zh-CN" altLang="en-US" sz="2800" b="1" dirty="0">
                <a:latin typeface="Tahoma" panose="020B0604030504040204" pitchFamily="34" charset="0"/>
              </a:rPr>
              <a:t>月，第一批</a:t>
            </a:r>
            <a:r>
              <a:rPr lang="en-US" altLang="zh-CN" sz="2800" b="1" dirty="0">
                <a:latin typeface="Tahoma" panose="020B0604030504040204" pitchFamily="34" charset="0"/>
              </a:rPr>
              <a:t>8</a:t>
            </a:r>
            <a:r>
              <a:rPr lang="zh-CN" altLang="en-US" sz="2800" b="1" dirty="0">
                <a:latin typeface="Tahoma" panose="020B0604030504040204" pitchFamily="34" charset="0"/>
              </a:rPr>
              <a:t>名实验者进入其中并开始实验。</a:t>
            </a:r>
            <a:r>
              <a:rPr lang="en-US" altLang="zh-CN" sz="2800" b="1" dirty="0">
                <a:latin typeface="Tahoma" panose="020B0604030504040204" pitchFamily="34" charset="0"/>
              </a:rPr>
              <a:t>1993</a:t>
            </a:r>
            <a:r>
              <a:rPr lang="zh-CN" altLang="en-US" sz="2800" b="1" dirty="0">
                <a:latin typeface="Tahoma" panose="020B0604030504040204" pitchFamily="34" charset="0"/>
              </a:rPr>
              <a:t>年</a:t>
            </a:r>
            <a:r>
              <a:rPr lang="en-US" altLang="zh-CN" sz="2800" b="1" dirty="0">
                <a:latin typeface="Tahoma" panose="020B0604030504040204" pitchFamily="34" charset="0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</a:rPr>
              <a:t>月，向</a:t>
            </a:r>
            <a:r>
              <a:rPr lang="zh-CN" altLang="en-US" sz="2800" b="1" dirty="0">
                <a:latin typeface="Times New Roman" panose="02020603050405020304" pitchFamily="18" charset="0"/>
              </a:rPr>
              <a:t>“</a:t>
            </a:r>
            <a:r>
              <a:rPr lang="zh-CN" altLang="en-US" sz="2800" b="1" dirty="0">
                <a:latin typeface="Tahoma" panose="020B0604030504040204" pitchFamily="34" charset="0"/>
              </a:rPr>
              <a:t>生物圈</a:t>
            </a:r>
            <a:r>
              <a:rPr lang="en-US" altLang="zh-CN" sz="2800" b="1" dirty="0">
                <a:latin typeface="Tahoma" panose="020B0604030504040204" pitchFamily="34" charset="0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</a:rPr>
              <a:t>号</a:t>
            </a:r>
            <a:r>
              <a:rPr lang="zh-CN" altLang="en-US" sz="2800" b="1" dirty="0">
                <a:latin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Tahoma" panose="020B0604030504040204" pitchFamily="34" charset="0"/>
              </a:rPr>
              <a:t>输氧，人员撤出。</a:t>
            </a:r>
            <a:r>
              <a:rPr lang="en-US" altLang="zh-CN" sz="2800" b="1" dirty="0">
                <a:latin typeface="Tahoma" panose="020B0604030504040204" pitchFamily="34" charset="0"/>
              </a:rPr>
              <a:t>1994</a:t>
            </a:r>
            <a:r>
              <a:rPr lang="zh-CN" altLang="en-US" sz="2800" b="1" dirty="0">
                <a:latin typeface="Tahoma" panose="020B0604030504040204" pitchFamily="34" charset="0"/>
              </a:rPr>
              <a:t>年</a:t>
            </a:r>
            <a:r>
              <a:rPr lang="en-US" altLang="zh-CN" sz="2800" b="1" dirty="0">
                <a:latin typeface="Tahoma" panose="020B0604030504040204" pitchFamily="34" charset="0"/>
              </a:rPr>
              <a:t>2</a:t>
            </a:r>
            <a:r>
              <a:rPr lang="zh-CN" altLang="en-US" sz="2800" b="1" dirty="0">
                <a:latin typeface="Tahoma" panose="020B0604030504040204" pitchFamily="34" charset="0"/>
              </a:rPr>
              <a:t>月第二批</a:t>
            </a:r>
            <a:r>
              <a:rPr lang="en-US" altLang="zh-CN" sz="2800" b="1" dirty="0">
                <a:latin typeface="Tahoma" panose="020B0604030504040204" pitchFamily="34" charset="0"/>
              </a:rPr>
              <a:t>7</a:t>
            </a:r>
            <a:r>
              <a:rPr lang="zh-CN" altLang="en-US" sz="2800" b="1" dirty="0">
                <a:latin typeface="Tahoma" panose="020B0604030504040204" pitchFamily="34" charset="0"/>
              </a:rPr>
              <a:t>名实验者进入其中，几个月后撤出，实验失败。</a:t>
            </a:r>
            <a:endParaRPr lang="zh-CN" altLang="en-US" sz="2800" b="1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/>
    </p:bldLst>
  </p:timing>
</p:sld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0</TotalTime>
  <Words>504</Words>
  <Application>WPS 演示</Application>
  <PresentationFormat>全屏显示(4:3)</PresentationFormat>
  <Paragraphs>38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仿宋_GB2312</vt:lpstr>
      <vt:lpstr>华文中宋</vt:lpstr>
      <vt:lpstr>Tahoma</vt:lpstr>
      <vt:lpstr>Times New Roman</vt:lpstr>
      <vt:lpstr>仿宋</vt:lpstr>
      <vt:lpstr>微软雅黑</vt:lpstr>
      <vt:lpstr>Arial Unicode MS</vt:lpstr>
      <vt:lpstr>黑体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第四节  生态工程的前景</dc:title>
  <dc:creator/>
  <cp:lastModifiedBy>Administrator</cp:lastModifiedBy>
  <cp:revision>4</cp:revision>
  <dcterms:created xsi:type="dcterms:W3CDTF">2008-12-11T06:03:18Z</dcterms:created>
  <dcterms:modified xsi:type="dcterms:W3CDTF">2018-08-24T08:10:59Z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2052-11.1.0.7764</vt:lpwstr>
  </property>
</Properties>
</file>