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tags/tag9.xml" ContentType="application/vnd.openxmlformats-officedocument.presentationml.tags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2.xml" ContentType="application/vnd.openxmlformats-officedocument.presentationml.notesSlide+xml"/>
  <Override PartName="/ppt/tags/tag14.xml" ContentType="application/vnd.openxmlformats-officedocument.presentationml.tags+xml"/>
  <Override PartName="/ppt/notesSlides/notesSlide3.xml" ContentType="application/vnd.openxmlformats-officedocument.presentationml.notesSlide+xml"/>
  <Override PartName="/ppt/tags/tag15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6.xml" ContentType="application/vnd.openxmlformats-officedocument.presentationml.tags+xml"/>
  <Override PartName="/ppt/notesSlides/notesSlide6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19.xml" ContentType="application/vnd.openxmlformats-officedocument.presentationml.tags+xml"/>
  <Override PartName="/ppt/notesSlides/notesSlide14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  <p:sldMasterId id="2147483689" r:id="rId2"/>
    <p:sldMasterId id="2147483700" r:id="rId3"/>
    <p:sldMasterId id="2147483712" r:id="rId4"/>
    <p:sldMasterId id="2147483726" r:id="rId5"/>
  </p:sldMasterIdLst>
  <p:notesMasterIdLst>
    <p:notesMasterId r:id="rId33"/>
  </p:notesMasterIdLst>
  <p:sldIdLst>
    <p:sldId id="310" r:id="rId6"/>
    <p:sldId id="257" r:id="rId7"/>
    <p:sldId id="258" r:id="rId8"/>
    <p:sldId id="260" r:id="rId9"/>
    <p:sldId id="262" r:id="rId10"/>
    <p:sldId id="300" r:id="rId11"/>
    <p:sldId id="316" r:id="rId12"/>
    <p:sldId id="309" r:id="rId13"/>
    <p:sldId id="320" r:id="rId14"/>
    <p:sldId id="303" r:id="rId15"/>
    <p:sldId id="304" r:id="rId16"/>
    <p:sldId id="307" r:id="rId17"/>
    <p:sldId id="318" r:id="rId18"/>
    <p:sldId id="308" r:id="rId19"/>
    <p:sldId id="319" r:id="rId20"/>
    <p:sldId id="315" r:id="rId21"/>
    <p:sldId id="263" r:id="rId22"/>
    <p:sldId id="278" r:id="rId23"/>
    <p:sldId id="321" r:id="rId24"/>
    <p:sldId id="317" r:id="rId25"/>
    <p:sldId id="265" r:id="rId26"/>
    <p:sldId id="322" r:id="rId27"/>
    <p:sldId id="325" r:id="rId28"/>
    <p:sldId id="324" r:id="rId29"/>
    <p:sldId id="311" r:id="rId30"/>
    <p:sldId id="313" r:id="rId31"/>
    <p:sldId id="312" r:id="rId32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066FF"/>
    <a:srgbClr val="FF6600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89" autoAdjust="0"/>
    <p:restoredTop sz="83764" autoAdjust="0"/>
  </p:normalViewPr>
  <p:slideViewPr>
    <p:cSldViewPr>
      <p:cViewPr>
        <p:scale>
          <a:sx n="60" d="100"/>
          <a:sy n="60" d="100"/>
        </p:scale>
        <p:origin x="-1740" y="-72"/>
      </p:cViewPr>
      <p:guideLst>
        <p:guide orient="horz" pos="2198"/>
        <p:guide pos="291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198" cy="7619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页眉占位符 34817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200" noProof="1" dirty="0"/>
            </a:lvl1pPr>
          </a:lstStyle>
          <a:p>
            <a:endParaRPr lang="zh-CN"/>
          </a:p>
        </p:txBody>
      </p:sp>
      <p:sp>
        <p:nvSpPr>
          <p:cNvPr id="34819" name="日期占位符 34818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200" noProof="1" dirty="0"/>
            </a:lvl1pPr>
          </a:lstStyle>
          <a:p>
            <a:endParaRPr lang="zh-CN" altLang="en-US"/>
          </a:p>
        </p:txBody>
      </p:sp>
      <p:sp>
        <p:nvSpPr>
          <p:cNvPr id="10244" name="幻灯片图像占位符 34819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文本占位符 34820"/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34822" name="页脚占位符 34821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>
              <a:defRPr sz="1200" noProof="1" dirty="0"/>
            </a:lvl1pPr>
          </a:lstStyle>
          <a:p>
            <a:endParaRPr lang="zh-CN"/>
          </a:p>
        </p:txBody>
      </p:sp>
      <p:sp>
        <p:nvSpPr>
          <p:cNvPr id="34823" name="灯片编号占位符 34822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EBA29CA-6ECF-4843-8172-D1CDF5D0E31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96243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1pPr>
    <a:lvl2pPr marL="457200" lvl="1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2pPr>
    <a:lvl3pPr marL="914400" lvl="2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3pPr>
    <a:lvl4pPr marL="1371600" lvl="3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4pPr>
    <a:lvl5pPr marL="1828800" lvl="4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幻灯片图像占位符 1"/>
          <p:cNvSpPr>
            <a:spLocks noGrp="1" noRot="1" noChangeAspect="1" noChangeArrowheads="1"/>
          </p:cNvSpPr>
          <p:nvPr>
            <p:ph type="sldImg" idx="4294967295"/>
          </p:nvPr>
        </p:nvSpPr>
        <p:spPr>
          <a:xfrm>
            <a:off x="1143000" y="685800"/>
            <a:ext cx="4572000" cy="3429000"/>
          </a:xfrm>
          <a:ln>
            <a:miter lim="800000"/>
          </a:ln>
        </p:spPr>
      </p:sp>
      <p:sp>
        <p:nvSpPr>
          <p:cNvPr id="10242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 smtClean="0"/>
          </a:p>
        </p:txBody>
      </p:sp>
      <p:sp>
        <p:nvSpPr>
          <p:cNvPr id="10243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EC000EB7-220F-49EB-ABB0-16A4EDFEC47A}" type="slidenum">
              <a:rPr lang="zh-CN" altLang="en-US">
                <a:solidFill>
                  <a:prstClr val="black"/>
                </a:solidFill>
              </a:rPr>
              <a:pPr/>
              <a:t>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细胞增殖产生的后代是完全相同的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A29CA-6ECF-4843-8172-D1CDF5D0E31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63773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基因是具有遗传效应的</a:t>
            </a:r>
            <a:r>
              <a:rPr lang="en-US" altLang="zh-CN" dirty="0" smtClean="0"/>
              <a:t>DNA</a:t>
            </a:r>
            <a:r>
              <a:rPr lang="zh-CN" altLang="en-US" dirty="0" smtClean="0"/>
              <a:t>片段，讲基因表达的概念。</a:t>
            </a:r>
            <a:r>
              <a:rPr lang="en-US" altLang="zh-CN" dirty="0" smtClean="0"/>
              <a:t>DNA</a:t>
            </a:r>
            <a:r>
              <a:rPr lang="zh-CN" altLang="en-US" dirty="0" smtClean="0"/>
              <a:t>转录为</a:t>
            </a:r>
            <a:r>
              <a:rPr lang="en-US" altLang="zh-CN" dirty="0" smtClean="0"/>
              <a:t>RNA</a:t>
            </a:r>
            <a:r>
              <a:rPr lang="zh-CN" altLang="en-US" dirty="0" smtClean="0"/>
              <a:t>，然后</a:t>
            </a:r>
            <a:r>
              <a:rPr lang="en-US" altLang="zh-CN" dirty="0" smtClean="0"/>
              <a:t>RNA</a:t>
            </a:r>
            <a:r>
              <a:rPr lang="zh-CN" altLang="en-US" dirty="0" smtClean="0"/>
              <a:t>翻译为蛋白质，不同的蛋白质体现出不同的功能。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A29CA-6ECF-4843-8172-D1CDF5D0E31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16926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当然，这里涉及到必修二的一些知识，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A29CA-6ECF-4843-8172-D1CDF5D0E31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42102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造血干细胞    原红细胞    早幼红细胞    中幼红细胞    晚幼红细胞    成熟红细胞   死亡（不可逆性）</a:t>
            </a:r>
            <a:endParaRPr lang="en-US" altLang="zh-CN" dirty="0" smtClean="0"/>
          </a:p>
          <a:p>
            <a:r>
              <a:rPr lang="zh-CN" altLang="en-US" dirty="0" smtClean="0"/>
              <a:t>写字的手变成婴儿的拳头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A29CA-6ECF-4843-8172-D1CDF5D0E31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08821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mtClean="0"/>
              <a:t>如果</a:t>
            </a:r>
            <a:r>
              <a:rPr lang="zh-CN" altLang="en-US" dirty="0" smtClean="0"/>
              <a:t>细胞分化异常呢？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A29CA-6ECF-4843-8172-D1CDF5D0E31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70600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幻灯片图像占位符 129025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28674" name="文本占位符 129026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zh-CN" altLang="en-US" dirty="0" smtClean="0"/>
              <a:t>良性肿瘤和恶性肿瘤区别</a:t>
            </a:r>
            <a:endParaRPr lang="en-US" altLang="zh-CN" dirty="0" smtClean="0"/>
          </a:p>
        </p:txBody>
      </p:sp>
      <p:sp>
        <p:nvSpPr>
          <p:cNvPr id="28675" name="灯片编号占位符 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BFC2CCE4-4BE1-456D-B906-3B871AF753E8}" type="slidenum">
              <a:rPr lang="zh-CN" altLang="en-US"/>
              <a:pPr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幻灯片图像占位符 124929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30722" name="文本占位符 124930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zh-CN" altLang="en-US" dirty="0" smtClean="0"/>
              <a:t>书本</a:t>
            </a:r>
            <a:r>
              <a:rPr lang="en-US" altLang="zh-CN" dirty="0" smtClean="0"/>
              <a:t>P113</a:t>
            </a:r>
            <a:r>
              <a:rPr lang="zh-CN" altLang="en-US" dirty="0" smtClean="0"/>
              <a:t>，划重点</a:t>
            </a:r>
            <a:endParaRPr lang="en-US" altLang="zh-CN" dirty="0" smtClean="0"/>
          </a:p>
        </p:txBody>
      </p:sp>
      <p:sp>
        <p:nvSpPr>
          <p:cNvPr id="30723" name="灯片编号占位符 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38F79B72-130D-4105-B1F0-304A56FC60CA}" type="slidenum">
              <a:rPr lang="zh-CN" altLang="en-US"/>
              <a:pPr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EB</a:t>
            </a:r>
            <a:r>
              <a:rPr lang="zh-CN" altLang="en-US" dirty="0" smtClean="0"/>
              <a:t>病毒成人鼻咽癌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A29CA-6ECF-4843-8172-D1CDF5D0E31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46363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原癌基因结构或调控区发生变异时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A29CA-6ECF-4843-8172-D1CDF5D0E31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58017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居里夫人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A29CA-6ECF-4843-8172-D1CDF5D0E31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90123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幻灯片图像占位符 131073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66563" name="文本占位符 131074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zh-CN" dirty="0" smtClean="0"/>
              <a:t>21</a:t>
            </a:r>
            <a:r>
              <a:rPr lang="zh-CN" altLang="en-US" dirty="0" smtClean="0"/>
              <a:t>世纪，对人类危害最强的四大疾病：心血管病、癌症、糖尿病、艾滋病</a:t>
            </a:r>
            <a:endParaRPr lang="en-US" altLang="zh-CN" dirty="0" smtClean="0"/>
          </a:p>
        </p:txBody>
      </p:sp>
      <p:sp>
        <p:nvSpPr>
          <p:cNvPr id="66564" name="灯片编号占位符 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EEC627D8-82FF-4FB1-9F78-D66D47E4AE7D}" type="slidenum">
              <a:rPr lang="zh-CN" altLang="en-US">
                <a:solidFill>
                  <a:prstClr val="black"/>
                </a:solidFill>
              </a:rPr>
              <a:pPr eaLnBrk="1" hangingPunct="1"/>
              <a:t>15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之前说细胞分化的时候，有不可逆性。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A29CA-6ECF-4843-8172-D1CDF5D0E31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98193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概念：已分化细胞具有发育成完整个体的潜能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A29CA-6ECF-4843-8172-D1CDF5D0E31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77193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A29CA-6ECF-4843-8172-D1CDF5D0E31E}" type="slidenum">
              <a:rPr lang="zh-CN" altLang="en-US" smtClean="0">
                <a:solidFill>
                  <a:prstClr val="black"/>
                </a:solidFill>
              </a:rPr>
              <a:pPr/>
              <a:t>22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719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image" Target="../media/image5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9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619250" y="2062163"/>
            <a:ext cx="1588" cy="1150937"/>
          </a:xfrm>
          <a:prstGeom prst="line">
            <a:avLst/>
          </a:prstGeom>
          <a:noFill/>
          <a:ln w="69850">
            <a:solidFill>
              <a:srgbClr val="FF425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65300" y="1990725"/>
            <a:ext cx="7200900" cy="647700"/>
          </a:xfrm>
        </p:spPr>
        <p:txBody>
          <a:bodyPr lIns="90170" tIns="46990" rIns="90170" bIns="46990">
            <a:normAutofit/>
          </a:bodyPr>
          <a:lstStyle>
            <a:lvl1pPr algn="l">
              <a:buFont typeface="Arial" panose="020B0604020202020204" pitchFamily="34" charset="0"/>
              <a:buNone/>
              <a:defRPr b="1">
                <a:sym typeface="Arial" panose="020B0604020202020204" pitchFamily="34" charset="0"/>
              </a:defRPr>
            </a:lvl1pPr>
          </a:lstStyle>
          <a:p>
            <a:pPr lvl="0"/>
            <a:r>
              <a:rPr lang="zh-CN" altLang="zh-CN" noProof="0" dirty="0" smtClean="0">
                <a:sym typeface="Arial" panose="020B0604020202020204" pitchFamily="34" charset="0"/>
              </a:rPr>
              <a:t>单击此处编辑母版标题样式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63713" y="2709863"/>
            <a:ext cx="7200900" cy="576262"/>
          </a:xfrm>
        </p:spPr>
        <p:txBody>
          <a:bodyPr>
            <a:norm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CN" noProof="0" dirty="0" smtClean="0"/>
              <a:t>单击此处编辑母版副标题样式</a:t>
            </a:r>
          </a:p>
        </p:txBody>
      </p:sp>
      <p:sp>
        <p:nvSpPr>
          <p:cNvPr id="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D7FE579-B3DF-42A1-B7CD-62EFD10FD0C1}" type="datetimeFigureOut">
              <a:rPr lang="zh-CN" altLang="en-US"/>
              <a:pPr/>
              <a:t>2018/10/22</a:t>
            </a:fld>
            <a:endParaRPr lang="zh-CN" altLang="zh-CN"/>
          </a:p>
        </p:txBody>
      </p:sp>
      <p:sp>
        <p:nvSpPr>
          <p:cNvPr id="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FAC428-803F-423F-8B48-A1F48A0A9886}" type="slidenum">
              <a:rPr lang="zh-CN" altLang="zh-CN"/>
              <a:pPr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618192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7FE579-B3DF-42A1-B7CD-62EFD10FD0C1}" type="datetimeFigureOut">
              <a:rPr lang="zh-CN" altLang="en-US"/>
              <a:pPr/>
              <a:t>2018/10/22</a:t>
            </a:fld>
            <a:endParaRPr lang="zh-CN" altLang="zh-CN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C77F18-70C6-4AC9-98AD-5A8AC822EC4D}" type="slidenum">
              <a:rPr lang="zh-CN" altLang="zh-CN"/>
              <a:pPr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07185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36613" y="1920875"/>
            <a:ext cx="2592387" cy="1222375"/>
            <a:chOff x="0" y="0"/>
            <a:chExt cx="4082" cy="1927"/>
          </a:xfrm>
        </p:grpSpPr>
        <p:sp>
          <p:nvSpPr>
            <p:cNvPr id="5" name="Rectangle 7" descr="#wm#_55_07_*Z"/>
            <p:cNvSpPr>
              <a:spLocks noChangeArrowheads="1"/>
            </p:cNvSpPr>
            <p:nvPr/>
          </p:nvSpPr>
          <p:spPr bwMode="auto">
            <a:xfrm rot="4080000">
              <a:off x="2596" y="1461"/>
              <a:ext cx="452" cy="453"/>
            </a:xfrm>
            <a:prstGeom prst="rect">
              <a:avLst/>
            </a:prstGeom>
            <a:solidFill>
              <a:srgbClr val="C7EDE9">
                <a:alpha val="7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6" name="Rectangle 8" descr="#wm#_55_07_*Z"/>
            <p:cNvSpPr>
              <a:spLocks noChangeArrowheads="1"/>
            </p:cNvSpPr>
            <p:nvPr/>
          </p:nvSpPr>
          <p:spPr bwMode="auto">
            <a:xfrm rot="900000">
              <a:off x="2041" y="0"/>
              <a:ext cx="568" cy="567"/>
            </a:xfrm>
            <a:prstGeom prst="rect">
              <a:avLst/>
            </a:prstGeom>
            <a:solidFill>
              <a:srgbClr val="AFD7ED">
                <a:alpha val="7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7" name="Rectangle 9" descr="#wm#_55_07_*Z"/>
            <p:cNvSpPr>
              <a:spLocks noChangeArrowheads="1"/>
            </p:cNvSpPr>
            <p:nvPr/>
          </p:nvSpPr>
          <p:spPr bwMode="auto">
            <a:xfrm rot="5280000">
              <a:off x="0" y="0"/>
              <a:ext cx="340" cy="340"/>
            </a:xfrm>
            <a:prstGeom prst="rect">
              <a:avLst/>
            </a:prstGeom>
            <a:solidFill>
              <a:srgbClr val="93E0FF">
                <a:alpha val="7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8" name="Rectangle 10" descr="#wm#_55_07_*Z"/>
            <p:cNvSpPr>
              <a:spLocks noChangeArrowheads="1"/>
            </p:cNvSpPr>
            <p:nvPr/>
          </p:nvSpPr>
          <p:spPr bwMode="auto">
            <a:xfrm rot="720000">
              <a:off x="680" y="908"/>
              <a:ext cx="680" cy="680"/>
            </a:xfrm>
            <a:prstGeom prst="rect">
              <a:avLst/>
            </a:prstGeom>
            <a:solidFill>
              <a:srgbClr val="5CA7BA">
                <a:alpha val="7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9" name="Rectangle 11" descr="#wm#_55_07_*Z"/>
            <p:cNvSpPr>
              <a:spLocks noChangeArrowheads="1"/>
            </p:cNvSpPr>
            <p:nvPr/>
          </p:nvSpPr>
          <p:spPr bwMode="auto">
            <a:xfrm rot="4680000">
              <a:off x="3742" y="454"/>
              <a:ext cx="340" cy="340"/>
            </a:xfrm>
            <a:prstGeom prst="rect">
              <a:avLst/>
            </a:prstGeom>
            <a:solidFill>
              <a:srgbClr val="93E0FF">
                <a:alpha val="7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851920" y="3429072"/>
            <a:ext cx="4680000" cy="648000"/>
          </a:xfrm>
        </p:spPr>
        <p:txBody>
          <a:bodyPr anchor="b"/>
          <a:lstStyle>
            <a:lvl1pPr algn="l">
              <a:defRPr sz="3600"/>
            </a:lvl1pPr>
          </a:lstStyle>
          <a:p>
            <a:r>
              <a:rPr lang="zh-CN" altLang="en-US" noProof="1" smtClean="0"/>
              <a:t>编辑标题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851920" y="4077072"/>
            <a:ext cx="4680000" cy="2444400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D7FE579-B3DF-42A1-B7CD-62EFD10FD0C1}" type="datetimeFigureOut">
              <a:rPr lang="zh-CN" altLang="en-US"/>
              <a:pPr/>
              <a:t>2018/10/22</a:t>
            </a:fld>
            <a:endParaRPr lang="zh-CN" altLang="zh-CN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C9DCD8-0209-4735-A4C7-7DF9E7804BE4}" type="slidenum">
              <a:rPr lang="zh-CN" altLang="zh-CN"/>
              <a:pPr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090711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41194" y="620688"/>
            <a:ext cx="8229600" cy="845174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7FE579-B3DF-42A1-B7CD-62EFD10FD0C1}" type="datetimeFigureOut">
              <a:rPr lang="zh-CN" altLang="en-US"/>
              <a:pPr/>
              <a:t>2018/10/22</a:t>
            </a:fld>
            <a:endParaRPr lang="zh-CN" altLang="zh-CN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5B4661-F705-4A85-913F-49D980113B95}" type="slidenum">
              <a:rPr lang="zh-CN" altLang="zh-CN"/>
              <a:pPr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451496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7FE579-B3DF-42A1-B7CD-62EFD10FD0C1}" type="datetimeFigureOut">
              <a:rPr lang="zh-CN" altLang="en-US"/>
              <a:pPr/>
              <a:t>2018/10/22</a:t>
            </a:fld>
            <a:endParaRPr lang="zh-CN" altLang="zh-CN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230B97-A5B4-4C69-9086-E11FAF05A4D3}" type="slidenum">
              <a:rPr lang="zh-CN" altLang="zh-CN"/>
              <a:pPr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984271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4" descr="#wm#_55_42_*Z"/>
          <p:cNvSpPr>
            <a:spLocks noChangeShapeType="1"/>
          </p:cNvSpPr>
          <p:nvPr>
            <p:custDataLst>
              <p:tags r:id="rId1"/>
            </p:custDataLst>
          </p:nvPr>
        </p:nvSpPr>
        <p:spPr bwMode="auto">
          <a:xfrm>
            <a:off x="2373313" y="3829050"/>
            <a:ext cx="0" cy="935038"/>
          </a:xfrm>
          <a:prstGeom prst="line">
            <a:avLst/>
          </a:prstGeom>
          <a:noFill/>
          <a:ln w="69850" cmpd="sng">
            <a:solidFill>
              <a:srgbClr val="FF425D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rmAutofit fontScale="25000" lnSpcReduction="20000"/>
          </a:bodyPr>
          <a:lstStyle/>
          <a:p>
            <a:endParaRPr lang="zh-CN" altLang="en-US" noProof="1"/>
          </a:p>
        </p:txBody>
      </p:sp>
      <p:sp>
        <p:nvSpPr>
          <p:cNvPr id="3" name="标题 1"/>
          <p:cNvSpPr>
            <a:spLocks noGrp="1"/>
          </p:cNvSpPr>
          <p:nvPr>
            <p:ph type="title" hasCustomPrompt="1"/>
          </p:nvPr>
        </p:nvSpPr>
        <p:spPr>
          <a:xfrm>
            <a:off x="2466000" y="3643200"/>
            <a:ext cx="4478400" cy="864000"/>
          </a:xfrm>
        </p:spPr>
        <p:txBody>
          <a:bodyPr>
            <a:normAutofit/>
          </a:bodyPr>
          <a:lstStyle>
            <a:lvl1pPr>
              <a:defRPr sz="4900">
                <a:latin typeface="+mj-lt"/>
              </a:defRPr>
            </a:lvl1pPr>
          </a:lstStyle>
          <a:p>
            <a:r>
              <a:rPr lang="zh-CN" altLang="en-US" noProof="1" smtClean="0"/>
              <a:t>编辑标题</a:t>
            </a:r>
            <a:endParaRPr lang="zh-CN" altLang="en-US" noProof="1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2466000" y="4474800"/>
            <a:ext cx="4478400" cy="3672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/>
            </a:lvl1pPr>
          </a:lstStyle>
          <a:p>
            <a:pPr lvl="0"/>
            <a:r>
              <a:rPr lang="zh-CN" altLang="en-US" noProof="0" dirty="0" smtClean="0"/>
              <a:t>单击此处编辑副标题</a:t>
            </a:r>
            <a:endParaRPr lang="zh-CN" altLang="zh-CN" noProof="0" dirty="0" smtClean="0"/>
          </a:p>
        </p:txBody>
      </p:sp>
      <p:sp>
        <p:nvSpPr>
          <p:cNvPr id="6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D7FE579-B3DF-42A1-B7CD-62EFD10FD0C1}" type="datetimeFigureOut">
              <a:rPr lang="zh-CN" altLang="en-US"/>
              <a:pPr/>
              <a:t>2018/10/22</a:t>
            </a:fld>
            <a:endParaRPr lang="zh-CN" altLang="zh-CN"/>
          </a:p>
        </p:txBody>
      </p:sp>
      <p:sp>
        <p:nvSpPr>
          <p:cNvPr id="7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8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6C7BAE-53D9-44A6-B6B0-87D247771AF3}" type="slidenum">
              <a:rPr lang="zh-CN" altLang="zh-CN"/>
              <a:pPr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878988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" y="176213"/>
            <a:ext cx="1584325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D7FE579-B3DF-42A1-B7CD-62EFD10FD0C1}" type="datetimeFigureOut">
              <a:rPr lang="zh-CN" altLang="en-US"/>
              <a:pPr/>
              <a:t>2018/10/22</a:t>
            </a:fld>
            <a:endParaRPr lang="zh-CN" altLang="zh-CN"/>
          </a:p>
        </p:txBody>
      </p:sp>
      <p:sp>
        <p:nvSpPr>
          <p:cNvPr id="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C17E5F-7F50-4292-A92A-3212CA6B5E68}" type="slidenum">
              <a:rPr lang="zh-CN" altLang="zh-CN"/>
              <a:pPr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545578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29841" y="711200"/>
            <a:ext cx="3196800" cy="1600200"/>
          </a:xfrm>
        </p:spPr>
        <p:txBody>
          <a:bodyPr anchor="t">
            <a:noAutofit/>
          </a:bodyPr>
          <a:lstStyle>
            <a:lvl1pPr algn="l">
              <a:defRPr sz="4000"/>
            </a:lvl1pPr>
          </a:lstStyle>
          <a:p>
            <a:r>
              <a:rPr lang="zh-CN" altLang="en-US" noProof="1" smtClean="0"/>
              <a:t>单击此处编辑标题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014391" y="733425"/>
            <a:ext cx="4478400" cy="54036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311400"/>
            <a:ext cx="31968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7"/>
          <p:cNvSpPr>
            <a:spLocks noGrp="1"/>
          </p:cNvSpPr>
          <p:nvPr>
            <p:ph type="dt" sz="half" idx="10"/>
          </p:nvPr>
        </p:nvSpPr>
        <p:spPr>
          <a:xfrm>
            <a:off x="638175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D7FE579-B3DF-42A1-B7CD-62EFD10FD0C1}" type="datetimeFigureOut">
              <a:rPr lang="zh-CN" altLang="en-US"/>
              <a:pPr/>
              <a:t>2018/10/22</a:t>
            </a:fld>
            <a:endParaRPr lang="zh-CN" altLang="zh-CN"/>
          </a:p>
        </p:txBody>
      </p:sp>
      <p:sp>
        <p:nvSpPr>
          <p:cNvPr id="6" name="页脚占位符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9"/>
          <p:cNvSpPr>
            <a:spLocks noGrp="1"/>
          </p:cNvSpPr>
          <p:nvPr>
            <p:ph type="sldNum" sz="quarter" idx="12"/>
          </p:nvPr>
        </p:nvSpPr>
        <p:spPr>
          <a:xfrm>
            <a:off x="6357938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432EAB0-F375-4EC7-A65C-A5C9400BCB50}" type="slidenum">
              <a:rPr lang="zh-CN" altLang="zh-CN"/>
              <a:pPr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952117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7524328" y="274638"/>
            <a:ext cx="1162472" cy="5851525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 noProof="1" smtClean="0"/>
              <a:t>单击此处编辑标题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851104" cy="58515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7FE579-B3DF-42A1-B7CD-62EFD10FD0C1}" type="datetimeFigureOut">
              <a:rPr lang="zh-CN" altLang="en-US"/>
              <a:pPr/>
              <a:t>2018/10/22</a:t>
            </a:fld>
            <a:endParaRPr lang="zh-CN" altLang="zh-CN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42B268-3766-49E6-ABA5-A2C791AAFDA1}" type="slidenum">
              <a:rPr lang="zh-CN" altLang="zh-CN"/>
              <a:pPr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538269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200" y="408675"/>
            <a:ext cx="7887600" cy="581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38175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EF2F5ED-D19D-4097-92A9-D6092B3D6E68}" type="datetimeFigureOut">
              <a:rPr lang="zh-CN" altLang="en-US"/>
              <a:pPr/>
              <a:t>2018/10/22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386513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E658C91-99CA-46C4-A618-A15D0B4C55B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7148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29150" y="1825625"/>
            <a:ext cx="3886200" cy="2098675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29150" y="4076700"/>
            <a:ext cx="3886200" cy="2100263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endParaRPr lang="zh-CN" altLang="en-US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endParaRPr lang="zh-CN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F39647-6B33-475F-9960-9AAC802A771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77808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7FE579-B3DF-42A1-B7CD-62EFD10FD0C1}" type="datetimeFigureOut">
              <a:rPr lang="zh-CN" altLang="en-US"/>
              <a:pPr/>
              <a:t>2018/10/22</a:t>
            </a:fld>
            <a:endParaRPr lang="zh-CN" altLang="zh-CN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B916EE-F460-4A0E-8ACD-48B1239C2A32}" type="slidenum">
              <a:rPr lang="zh-CN" altLang="zh-CN"/>
              <a:pPr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7404681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28650" y="1825625"/>
            <a:ext cx="3886200" cy="2098675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29150" y="1825625"/>
            <a:ext cx="3886200" cy="2098675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28650" y="4076700"/>
            <a:ext cx="3886200" cy="2100263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4076700"/>
            <a:ext cx="3886200" cy="2100263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endParaRPr 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8589DF-0660-4A0B-91E0-7085F60D0A9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90422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56678" y="2149475"/>
            <a:ext cx="5872825" cy="1881188"/>
          </a:xfrm>
        </p:spPr>
        <p:txBody>
          <a:bodyPr anchor="b"/>
          <a:lstStyle>
            <a:lvl1pPr algn="ctr"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en-US" altLang="zh-CN" noProof="1" smtClean="0"/>
              <a:t>LOREM IPSUM DOLOR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56677" y="4144963"/>
            <a:ext cx="5872826" cy="10033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noProof="1" smtClean="0"/>
              <a:t>LOREM IPSUM DOLOR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0969DF5-CE6F-460D-85D3-AC9F3B21A050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2018/10/22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885493-165C-4CB2-90A8-D1B6178CC80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70741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37757" y="1745673"/>
            <a:ext cx="7668491" cy="4023360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0969DF5-CE6F-460D-85D3-AC9F3B21A050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2018/10/22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F908B5-C639-4362-B661-6CF7187E955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49801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 bwMode="auto"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>
            <p:custDataLst>
              <p:tags r:id="rId1"/>
            </p:custDataLst>
          </p:nvPr>
        </p:nvSpPr>
        <p:spPr bwMode="auto">
          <a:xfrm>
            <a:off x="7568805" y="0"/>
            <a:ext cx="432197" cy="37750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defRPr/>
            </a:pPr>
            <a:endParaRPr lang="zh-CN" altLang="en-US" noProof="1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 bwMode="auto">
          <a:xfrm>
            <a:off x="7568805" y="5211768"/>
            <a:ext cx="432197" cy="16462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defRPr/>
            </a:pPr>
            <a:endParaRPr lang="zh-CN" altLang="en-US" noProof="1">
              <a:solidFill>
                <a:prstClr val="white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43000" y="3775075"/>
            <a:ext cx="5715000" cy="1385774"/>
          </a:xfrm>
          <a:solidFill>
            <a:schemeClr val="accent1"/>
          </a:solidFill>
        </p:spPr>
        <p:txBody>
          <a:bodyPr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fld id="{C0969DF5-CE6F-460D-85D3-AC9F3B21A050}" type="datetimeFigureOut">
              <a:rPr lang="zh-CN" altLang="en-US">
                <a:solidFill>
                  <a:prstClr val="white"/>
                </a:solidFill>
              </a:rPr>
              <a:pPr/>
              <a:t>2018/10/22</a:t>
            </a:fld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A4A46D7-4E0F-473C-86D2-0BD01A510334}" type="slidenum">
              <a:rPr lang="zh-CN" altLang="en-US">
                <a:solidFill>
                  <a:prstClr val="white"/>
                </a:solidFill>
              </a:rPr>
              <a:pPr/>
              <a:t>‹#›</a:t>
            </a:fld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7900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42950" y="1431183"/>
            <a:ext cx="7772400" cy="2165519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754641" y="4052405"/>
            <a:ext cx="7772400" cy="2165519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0969DF5-CE6F-460D-85D3-AC9F3B21A050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2018/10/22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4D6E53-6BE2-44D4-9D2F-9738BACF052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58124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282155"/>
            <a:ext cx="3868340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2106067"/>
            <a:ext cx="3868340" cy="4028726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2" y="1282155"/>
            <a:ext cx="3887391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2" y="2106067"/>
            <a:ext cx="3887391" cy="4028726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10" name="标题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0969DF5-CE6F-460D-85D3-AC9F3B21A050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2018/10/22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44C03F-89C7-4353-8408-82C765C773C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07516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238500"/>
            <a:ext cx="9144000" cy="381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32500" lnSpcReduction="20000"/>
          </a:bodyPr>
          <a:lstStyle/>
          <a:p>
            <a:pPr algn="ctr" fontAlgn="auto"/>
            <a:endParaRPr lang="zh-CN" altLang="en-US" sz="6600" b="1" noProof="1">
              <a:solidFill>
                <a:srgbClr val="FFFFFF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743200" y="2400300"/>
            <a:ext cx="3657600" cy="2057400"/>
          </a:xfrm>
          <a:solidFill>
            <a:schemeClr val="accent1"/>
          </a:solidFill>
        </p:spPr>
        <p:txBody>
          <a:bodyPr>
            <a:normAutofit/>
          </a:bodyPr>
          <a:lstStyle>
            <a:lvl1pPr algn="ctr">
              <a:defRPr sz="6600"/>
            </a:lvl1pPr>
          </a:lstStyle>
          <a:p>
            <a:r>
              <a:rPr lang="zh-CN" altLang="en-US" noProof="1" smtClean="0"/>
              <a:t>编辑标题</a:t>
            </a:r>
            <a:endParaRPr lang="zh-CN" altLang="en-US" noProof="1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</p:nvPr>
        </p:nvSpPr>
        <p:spPr/>
        <p:txBody>
          <a:bodyPr wrap="square"/>
          <a:lstStyle>
            <a:lvl1pPr>
              <a:defRPr/>
            </a:lvl1pPr>
          </a:lstStyle>
          <a:p>
            <a:fld id="{C0969DF5-CE6F-460D-85D3-AC9F3B21A050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2018/10/22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</p:nvPr>
        </p:nvSpPr>
        <p:spPr/>
        <p:txBody>
          <a:bodyPr wrap="square"/>
          <a:lstStyle>
            <a:lvl1pPr>
              <a:defRPr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E1CE2B-0B95-45F9-9830-94B03758FEF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14179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0969DF5-CE6F-460D-85D3-AC9F3B21A050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2018/10/22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9FB2E2-E27B-40C5-8F99-0828B65E964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38494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0" y="1106901"/>
            <a:ext cx="3123900" cy="1600200"/>
          </a:xfrm>
        </p:spPr>
        <p:txBody>
          <a:bodyPr anchor="t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3888000" y="1106901"/>
            <a:ext cx="4627800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0" y="2707101"/>
            <a:ext cx="31239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0969DF5-CE6F-460D-85D3-AC9F3B21A050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2018/10/22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38600F-939D-49D2-A3FE-1B7E695B386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81439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236994" y="365125"/>
            <a:ext cx="1278356" cy="5811838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6427871" cy="58118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0969DF5-CE6F-460D-85D3-AC9F3B21A050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2018/10/22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09ABE8-5D50-428F-9DE9-34856148AD9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33503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28650" y="529072"/>
            <a:ext cx="7886700" cy="5575095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fld id="{9EFD9D74-47D9-4702-A33C-335B63B48DBF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2018/10/22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F4D57336-897F-4B4C-9A95-5476E1231E4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24268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143000" y="1322963"/>
            <a:ext cx="6858000" cy="2187001"/>
          </a:xfrm>
        </p:spPr>
        <p:txBody>
          <a:bodyPr anchor="b">
            <a:normAutofit/>
          </a:bodyPr>
          <a:lstStyle>
            <a:lvl1pPr algn="ctr">
              <a:defRPr sz="6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2018/10/22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426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85775" y="258445"/>
            <a:ext cx="78867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85775" y="1825625"/>
            <a:ext cx="78867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2018/10/22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3846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7" y="3751117"/>
            <a:ext cx="5491163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7" y="4610029"/>
            <a:ext cx="5491163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2018/10/22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39266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85775" y="258445"/>
            <a:ext cx="78867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85775" y="1825625"/>
            <a:ext cx="38862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486275" y="1825625"/>
            <a:ext cx="38862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2018/10/22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9549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744961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2615609"/>
            <a:ext cx="3868340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744961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615609"/>
            <a:ext cx="3887391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2018/10/22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1405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66220"/>
            <a:ext cx="78867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2018/10/22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4679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2018/10/22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8584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85060" y="127000"/>
            <a:ext cx="31239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3888001" y="766354"/>
            <a:ext cx="4363031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88870" y="2057400"/>
            <a:ext cx="31239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2018/10/22</a:t>
            </a:fld>
            <a:endParaRPr lang="zh-CN" alt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cxnSp>
        <p:nvCxnSpPr>
          <p:cNvPr id="8" name="直接连接符 7" hidden="1"/>
          <p:cNvCxnSpPr/>
          <p:nvPr userDrawn="1"/>
        </p:nvCxnSpPr>
        <p:spPr>
          <a:xfrm>
            <a:off x="557213" y="434341"/>
            <a:ext cx="0" cy="13912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32402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368363" y="365125"/>
            <a:ext cx="1146987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6659969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2018/10/22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6534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2018/10/22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28650" y="551544"/>
            <a:ext cx="78867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5267167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标题和四项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1143000" y="342900"/>
            <a:ext cx="7772400" cy="1143000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zh-CN" sz="14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zh-CN" sz="14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9A0DB2DC-4C9A-4742-B13C-FB6460FD3503}" type="slidenum">
              <a:rPr lang="en-US" altLang="zh-CN" noProof="1" dirty="0">
                <a:solidFill>
                  <a:srgbClr val="000000">
                    <a:tint val="75000"/>
                  </a:srgb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pPr fontAlgn="base"/>
              <a:t>‹#›</a:t>
            </a:fld>
            <a:endParaRPr lang="en-US" altLang="zh-CN" noProof="1">
              <a:solidFill>
                <a:srgbClr val="000000">
                  <a:tint val="75000"/>
                </a:srgbClr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3330398"/>
      </p:ext>
    </p:extLst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619250" y="2062163"/>
            <a:ext cx="1588" cy="1150937"/>
          </a:xfrm>
          <a:prstGeom prst="line">
            <a:avLst/>
          </a:prstGeom>
          <a:noFill/>
          <a:ln w="69850">
            <a:solidFill>
              <a:srgbClr val="FF425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mtClean="0">
              <a:solidFill>
                <a:srgbClr val="FF425D"/>
              </a:solidFill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65300" y="1990725"/>
            <a:ext cx="7200900" cy="647700"/>
          </a:xfrm>
        </p:spPr>
        <p:txBody>
          <a:bodyPr lIns="90170" tIns="46990" rIns="90170" bIns="46990">
            <a:normAutofit/>
          </a:bodyPr>
          <a:lstStyle>
            <a:lvl1pPr algn="l">
              <a:buFont typeface="Arial" panose="020B0604020202020204" pitchFamily="34" charset="0"/>
              <a:buNone/>
              <a:defRPr b="1">
                <a:sym typeface="Arial" panose="020B0604020202020204" pitchFamily="34" charset="0"/>
              </a:defRPr>
            </a:lvl1pPr>
          </a:lstStyle>
          <a:p>
            <a:pPr lvl="0"/>
            <a:r>
              <a:rPr lang="zh-CN" altLang="zh-CN" noProof="0" dirty="0" smtClean="0">
                <a:sym typeface="Arial" panose="020B0604020202020204" pitchFamily="34" charset="0"/>
              </a:rPr>
              <a:t>单击此处编辑母版标题样式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63713" y="2709863"/>
            <a:ext cx="7200900" cy="576262"/>
          </a:xfrm>
        </p:spPr>
        <p:txBody>
          <a:bodyPr>
            <a:norm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zh-CN" noProof="0" dirty="0" smtClean="0"/>
              <a:t>单击此处编辑母版副标题样式</a:t>
            </a:r>
          </a:p>
        </p:txBody>
      </p:sp>
      <p:sp>
        <p:nvSpPr>
          <p:cNvPr id="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4B15559-C4C8-4BA8-B1E1-0DE48C9DCAF3}" type="datetimeFigureOut">
              <a:rPr lang="zh-CN" altLang="en-US"/>
              <a:pPr>
                <a:defRPr/>
              </a:pPr>
              <a:t>2018/10/22</a:t>
            </a:fld>
            <a:endParaRPr lang="zh-CN" altLang="zh-CN"/>
          </a:p>
        </p:txBody>
      </p:sp>
      <p:sp>
        <p:nvSpPr>
          <p:cNvPr id="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720FA46-B89F-41D0-BAED-A25E6A56172E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26039605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7165E1C-C710-4E20-9B7D-254DB2873A7B}" type="datetimeFigureOut">
              <a:rPr lang="zh-CN" altLang="en-US"/>
              <a:pPr>
                <a:defRPr/>
              </a:pPr>
              <a:t>2018/10/22</a:t>
            </a:fld>
            <a:endParaRPr lang="zh-CN" altLang="zh-CN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5DA355E-A16A-49BA-A101-C2B8EEF3A4EE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3686908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36613" y="1920875"/>
            <a:ext cx="2592387" cy="1222375"/>
            <a:chOff x="0" y="0"/>
            <a:chExt cx="4082" cy="1927"/>
          </a:xfrm>
        </p:grpSpPr>
        <p:sp>
          <p:nvSpPr>
            <p:cNvPr id="5" name="Rectangle 7" descr="#wm#_55_07_*Z"/>
            <p:cNvSpPr>
              <a:spLocks noChangeArrowheads="1"/>
            </p:cNvSpPr>
            <p:nvPr/>
          </p:nvSpPr>
          <p:spPr bwMode="auto">
            <a:xfrm rot="4080000">
              <a:off x="2596" y="1461"/>
              <a:ext cx="452" cy="453"/>
            </a:xfrm>
            <a:prstGeom prst="rect">
              <a:avLst/>
            </a:prstGeom>
            <a:solidFill>
              <a:srgbClr val="C7EDE9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 smtClean="0">
                <a:solidFill>
                  <a:srgbClr val="FF425D"/>
                </a:solidFill>
              </a:endParaRPr>
            </a:p>
          </p:txBody>
        </p:sp>
        <p:sp>
          <p:nvSpPr>
            <p:cNvPr id="6" name="Rectangle 8" descr="#wm#_55_07_*Z"/>
            <p:cNvSpPr>
              <a:spLocks noChangeArrowheads="1"/>
            </p:cNvSpPr>
            <p:nvPr/>
          </p:nvSpPr>
          <p:spPr bwMode="auto">
            <a:xfrm rot="900000">
              <a:off x="2041" y="0"/>
              <a:ext cx="568" cy="567"/>
            </a:xfrm>
            <a:prstGeom prst="rect">
              <a:avLst/>
            </a:prstGeom>
            <a:solidFill>
              <a:srgbClr val="AFD7ED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 smtClean="0">
                <a:solidFill>
                  <a:srgbClr val="FF425D"/>
                </a:solidFill>
              </a:endParaRPr>
            </a:p>
          </p:txBody>
        </p:sp>
        <p:sp>
          <p:nvSpPr>
            <p:cNvPr id="7" name="Rectangle 9" descr="#wm#_55_07_*Z"/>
            <p:cNvSpPr>
              <a:spLocks noChangeArrowheads="1"/>
            </p:cNvSpPr>
            <p:nvPr/>
          </p:nvSpPr>
          <p:spPr bwMode="auto">
            <a:xfrm rot="5280000">
              <a:off x="0" y="0"/>
              <a:ext cx="340" cy="340"/>
            </a:xfrm>
            <a:prstGeom prst="rect">
              <a:avLst/>
            </a:prstGeom>
            <a:solidFill>
              <a:srgbClr val="93E0FF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 smtClean="0">
                <a:solidFill>
                  <a:srgbClr val="FF425D"/>
                </a:solidFill>
              </a:endParaRPr>
            </a:p>
          </p:txBody>
        </p:sp>
        <p:sp>
          <p:nvSpPr>
            <p:cNvPr id="8" name="Rectangle 10" descr="#wm#_55_07_*Z"/>
            <p:cNvSpPr>
              <a:spLocks noChangeArrowheads="1"/>
            </p:cNvSpPr>
            <p:nvPr/>
          </p:nvSpPr>
          <p:spPr bwMode="auto">
            <a:xfrm rot="720000">
              <a:off x="680" y="908"/>
              <a:ext cx="680" cy="680"/>
            </a:xfrm>
            <a:prstGeom prst="rect">
              <a:avLst/>
            </a:prstGeom>
            <a:solidFill>
              <a:srgbClr val="5CA7B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 smtClean="0">
                <a:solidFill>
                  <a:srgbClr val="FF425D"/>
                </a:solidFill>
              </a:endParaRPr>
            </a:p>
          </p:txBody>
        </p:sp>
        <p:sp>
          <p:nvSpPr>
            <p:cNvPr id="9" name="Rectangle 11" descr="#wm#_55_07_*Z"/>
            <p:cNvSpPr>
              <a:spLocks noChangeArrowheads="1"/>
            </p:cNvSpPr>
            <p:nvPr/>
          </p:nvSpPr>
          <p:spPr bwMode="auto">
            <a:xfrm rot="4680000">
              <a:off x="3742" y="454"/>
              <a:ext cx="340" cy="340"/>
            </a:xfrm>
            <a:prstGeom prst="rect">
              <a:avLst/>
            </a:prstGeom>
            <a:solidFill>
              <a:srgbClr val="93E0FF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 smtClean="0">
                <a:solidFill>
                  <a:srgbClr val="FF425D"/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51920" y="3429072"/>
            <a:ext cx="4680000" cy="648000"/>
          </a:xfrm>
        </p:spPr>
        <p:txBody>
          <a:bodyPr anchor="b"/>
          <a:lstStyle>
            <a:lvl1pPr algn="l">
              <a:defRPr sz="36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851920" y="4077072"/>
            <a:ext cx="4680000" cy="2444400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43138F-91D3-4915-A8A1-C8E41DE0AFF7}" type="datetimeFigureOut">
              <a:rPr lang="zh-CN" altLang="en-US"/>
              <a:pPr>
                <a:defRPr/>
              </a:pPr>
              <a:t>2018/10/22</a:t>
            </a:fld>
            <a:endParaRPr lang="zh-CN" altLang="zh-CN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82639BD-CAA7-4860-8E43-0DAD2F69838F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20098873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41194" y="620688"/>
            <a:ext cx="8229600" cy="845174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0332FF7-8DD6-4487-8EFD-E8B9272903C1}" type="datetimeFigureOut">
              <a:rPr lang="zh-CN" altLang="en-US"/>
              <a:pPr>
                <a:defRPr/>
              </a:pPr>
              <a:t>2018/10/22</a:t>
            </a:fld>
            <a:endParaRPr lang="zh-CN" altLang="zh-CN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0D6268E-9397-48E2-81FC-C8EF900A43F0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53600866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09235E2-8313-4A06-AD26-4E66DA0F9CB6}" type="datetimeFigureOut">
              <a:rPr lang="zh-CN" altLang="en-US"/>
              <a:pPr>
                <a:defRPr/>
              </a:pPr>
              <a:t>2018/10/22</a:t>
            </a:fld>
            <a:endParaRPr lang="zh-CN" altLang="zh-CN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9D69D7F-FFC8-437D-9893-584857EBA8A6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73045945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4" descr="#wm#_55_42_*Z"/>
          <p:cNvSpPr>
            <a:spLocks noChangeShapeType="1"/>
          </p:cNvSpPr>
          <p:nvPr>
            <p:custDataLst>
              <p:tags r:id="rId1"/>
            </p:custDataLst>
          </p:nvPr>
        </p:nvSpPr>
        <p:spPr bwMode="auto">
          <a:xfrm>
            <a:off x="2373313" y="3829050"/>
            <a:ext cx="0" cy="935038"/>
          </a:xfrm>
          <a:prstGeom prst="line">
            <a:avLst/>
          </a:prstGeom>
          <a:noFill/>
          <a:ln w="69850" cmpd="sng">
            <a:solidFill>
              <a:srgbClr val="FF425D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rmAutofit fontScale="25000" lnSpcReduction="20000"/>
          </a:bodyPr>
          <a:lstStyle/>
          <a:p>
            <a:pPr>
              <a:defRPr/>
            </a:pPr>
            <a:endParaRPr lang="zh-CN" altLang="en-US" noProof="1">
              <a:solidFill>
                <a:srgbClr val="FF425D"/>
              </a:solidFill>
            </a:endParaRPr>
          </a:p>
        </p:txBody>
      </p:sp>
      <p:sp>
        <p:nvSpPr>
          <p:cNvPr id="3" name="标题 1"/>
          <p:cNvSpPr>
            <a:spLocks noGrp="1"/>
          </p:cNvSpPr>
          <p:nvPr>
            <p:ph type="title"/>
          </p:nvPr>
        </p:nvSpPr>
        <p:spPr>
          <a:xfrm>
            <a:off x="2466000" y="3643200"/>
            <a:ext cx="4478400" cy="864000"/>
          </a:xfrm>
        </p:spPr>
        <p:txBody>
          <a:bodyPr>
            <a:normAutofit/>
          </a:bodyPr>
          <a:lstStyle>
            <a:lvl1pPr>
              <a:defRPr sz="4900">
                <a:latin typeface="+mj-lt"/>
              </a:defRPr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66000" y="4474800"/>
            <a:ext cx="4478400" cy="3672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/>
            </a:lvl1pPr>
          </a:lstStyle>
          <a:p>
            <a:pPr lvl="0"/>
            <a:r>
              <a:rPr lang="zh-CN" altLang="en-US" noProof="0" smtClean="0"/>
              <a:t>单击此处编辑母版副标题样式</a:t>
            </a:r>
            <a:endParaRPr lang="zh-CN" altLang="zh-CN" noProof="0" dirty="0" smtClean="0"/>
          </a:p>
        </p:txBody>
      </p:sp>
      <p:sp>
        <p:nvSpPr>
          <p:cNvPr id="6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847F333-86EB-4635-A01D-4CC07AE51233}" type="datetimeFigureOut">
              <a:rPr lang="zh-CN" altLang="en-US"/>
              <a:pPr>
                <a:defRPr/>
              </a:pPr>
              <a:t>2018/10/22</a:t>
            </a:fld>
            <a:endParaRPr lang="zh-CN" altLang="zh-CN"/>
          </a:p>
        </p:txBody>
      </p:sp>
      <p:sp>
        <p:nvSpPr>
          <p:cNvPr id="7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8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2783544-811B-4C0A-9171-65BE2888DB0C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5119442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" y="176213"/>
            <a:ext cx="1584325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EF58554-A083-49B1-B8C2-0C0E787FDC68}" type="datetimeFigureOut">
              <a:rPr lang="zh-CN" altLang="en-US"/>
              <a:pPr>
                <a:defRPr/>
              </a:pPr>
              <a:t>2018/10/22</a:t>
            </a:fld>
            <a:endParaRPr lang="zh-CN" altLang="zh-CN"/>
          </a:p>
        </p:txBody>
      </p:sp>
      <p:sp>
        <p:nvSpPr>
          <p:cNvPr id="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2233C1C-0018-4599-8B24-2FC898FEEE69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03518432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711200"/>
            <a:ext cx="3196800" cy="1600200"/>
          </a:xfrm>
        </p:spPr>
        <p:txBody>
          <a:bodyPr anchor="t">
            <a:noAutofit/>
          </a:bodyPr>
          <a:lstStyle>
            <a:lvl1pPr algn="l">
              <a:defRPr sz="4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014391" y="733425"/>
            <a:ext cx="4478400" cy="54036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1">
              <a:sym typeface="Arial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311400"/>
            <a:ext cx="31968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7"/>
          <p:cNvSpPr>
            <a:spLocks noGrp="1"/>
          </p:cNvSpPr>
          <p:nvPr>
            <p:ph type="dt" sz="half" idx="10"/>
          </p:nvPr>
        </p:nvSpPr>
        <p:spPr>
          <a:xfrm>
            <a:off x="638175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F67437B-81DB-4E13-888E-DDDC193BD881}" type="datetimeFigureOut">
              <a:rPr lang="zh-CN" altLang="en-US"/>
              <a:pPr>
                <a:defRPr/>
              </a:pPr>
              <a:t>2018/10/22</a:t>
            </a:fld>
            <a:endParaRPr lang="zh-CN" altLang="zh-CN"/>
          </a:p>
        </p:txBody>
      </p:sp>
      <p:sp>
        <p:nvSpPr>
          <p:cNvPr id="6" name="页脚占位符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9"/>
          <p:cNvSpPr>
            <a:spLocks noGrp="1"/>
          </p:cNvSpPr>
          <p:nvPr>
            <p:ph type="sldNum" sz="quarter" idx="12"/>
          </p:nvPr>
        </p:nvSpPr>
        <p:spPr>
          <a:xfrm>
            <a:off x="6357938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0E5C146-2241-44C9-830B-F94187610EAB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86251725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524328" y="274638"/>
            <a:ext cx="1162472" cy="5851525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851104" cy="58515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04A3CED-5EAF-4724-9A1A-C8030BE0AC32}" type="datetimeFigureOut">
              <a:rPr lang="zh-CN" altLang="en-US"/>
              <a:pPr>
                <a:defRPr/>
              </a:pPr>
              <a:t>2018/10/22</a:t>
            </a:fld>
            <a:endParaRPr lang="zh-CN" altLang="zh-CN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2731E8-2C17-4B51-9979-37B8EF538145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414231318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200" y="408675"/>
            <a:ext cx="7887600" cy="581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38175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7AEC885-C45A-459A-B3B3-BF5023528D1D}" type="datetimeFigureOut">
              <a:rPr lang="zh-CN" altLang="en-US"/>
              <a:pPr>
                <a:defRPr/>
              </a:pPr>
              <a:t>2018/10/22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386513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C2AAC1D-2B15-4483-ACE9-6A41BB487EB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73193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29150" y="1825625"/>
            <a:ext cx="3886200" cy="2098675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29150" y="4076700"/>
            <a:ext cx="3886200" cy="2100263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E84F98A-7F5F-4F54-B052-BE69EFC4159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404340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CB45E3B-7E00-466C-8D71-8177FE8C31AA}" type="datetimeFigureOut">
              <a:rPr lang="zh-CN" altLang="en-US"/>
              <a:pPr>
                <a:defRPr/>
              </a:pPr>
              <a:t>2018/10/22</a:t>
            </a:fld>
            <a:endParaRPr lang="zh-CN" altLang="zh-CN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2E9358D-B3DE-4F71-8D42-940C49D6712C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01037346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28650" y="1825625"/>
            <a:ext cx="3886200" cy="2098675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29150" y="1825625"/>
            <a:ext cx="3886200" cy="2098675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28650" y="4076700"/>
            <a:ext cx="3886200" cy="2100263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4076700"/>
            <a:ext cx="3886200" cy="2100263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50BE586-440B-420F-B258-52890A14F52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958213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382"/>
            <a:ext cx="7772400" cy="1469164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5374"/>
            <a:ext cx="6400800" cy="17530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517582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396"/>
            <a:ext cx="8229600" cy="1143317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645"/>
            <a:ext cx="8229600" cy="452563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844850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7490"/>
            <a:ext cx="7772400" cy="1360548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5933"/>
            <a:ext cx="7772400" cy="150155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99578572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396"/>
            <a:ext cx="8229600" cy="1143317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645"/>
            <a:ext cx="4038600" cy="452563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645"/>
            <a:ext cx="4038600" cy="452563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310921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396"/>
            <a:ext cx="8229600" cy="114331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857"/>
            <a:ext cx="4040188" cy="63835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210"/>
            <a:ext cx="4040188" cy="395206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535857"/>
            <a:ext cx="4041775" cy="63835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2174210"/>
            <a:ext cx="4041775" cy="395206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161721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396"/>
            <a:ext cx="8229600" cy="1143317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123247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550199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72492"/>
            <a:ext cx="3008313" cy="1162373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2491"/>
            <a:ext cx="5111750" cy="5853786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434865"/>
            <a:ext cx="3008313" cy="46914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47890815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029"/>
            <a:ext cx="5486400" cy="56784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3581"/>
            <a:ext cx="5486400" cy="41140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877"/>
            <a:ext cx="5486400" cy="8041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1923852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396"/>
            <a:ext cx="8229600" cy="1143317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645"/>
            <a:ext cx="8229600" cy="452563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341248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397"/>
            <a:ext cx="2057400" cy="5851881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397"/>
            <a:ext cx="6019800" cy="585188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6126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ags" Target="../tags/tag3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ags" Target="../tags/tag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ags" Target="../tags/tag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tags" Target="../tags/tag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tags" Target="../tags/tag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" Target="../slides/slide21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49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5" Type="http://schemas.openxmlformats.org/officeDocument/2006/relationships/slide" Target="../slides/slide9.xml"/><Relationship Id="rId10" Type="http://schemas.openxmlformats.org/officeDocument/2006/relationships/slideLayout" Target="../slideLayouts/slideLayout57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323850" y="333375"/>
            <a:ext cx="2592388" cy="1222375"/>
            <a:chOff x="0" y="0"/>
            <a:chExt cx="4082" cy="1927"/>
          </a:xfrm>
        </p:grpSpPr>
        <p:sp>
          <p:nvSpPr>
            <p:cNvPr id="1027" name="Rectangle 3"/>
            <p:cNvSpPr>
              <a:spLocks noChangeArrowheads="1"/>
            </p:cNvSpPr>
            <p:nvPr/>
          </p:nvSpPr>
          <p:spPr bwMode="auto">
            <a:xfrm rot="4080000">
              <a:off x="2596" y="1461"/>
              <a:ext cx="452" cy="453"/>
            </a:xfrm>
            <a:prstGeom prst="rect">
              <a:avLst/>
            </a:prstGeom>
            <a:solidFill>
              <a:srgbClr val="C7EDE9">
                <a:alpha val="7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028" name="Rectangle 4"/>
            <p:cNvSpPr>
              <a:spLocks noChangeArrowheads="1"/>
            </p:cNvSpPr>
            <p:nvPr/>
          </p:nvSpPr>
          <p:spPr bwMode="auto">
            <a:xfrm rot="900000">
              <a:off x="2041" y="0"/>
              <a:ext cx="568" cy="567"/>
            </a:xfrm>
            <a:prstGeom prst="rect">
              <a:avLst/>
            </a:prstGeom>
            <a:solidFill>
              <a:srgbClr val="AFD7ED">
                <a:alpha val="7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029" name="Rectangle 5"/>
            <p:cNvSpPr>
              <a:spLocks noChangeArrowheads="1"/>
            </p:cNvSpPr>
            <p:nvPr/>
          </p:nvSpPr>
          <p:spPr bwMode="auto">
            <a:xfrm rot="5280000">
              <a:off x="0" y="0"/>
              <a:ext cx="340" cy="340"/>
            </a:xfrm>
            <a:prstGeom prst="rect">
              <a:avLst/>
            </a:prstGeom>
            <a:solidFill>
              <a:srgbClr val="93E0FF">
                <a:alpha val="7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030" name="Rectangle 6"/>
            <p:cNvSpPr>
              <a:spLocks noChangeArrowheads="1"/>
            </p:cNvSpPr>
            <p:nvPr/>
          </p:nvSpPr>
          <p:spPr bwMode="auto">
            <a:xfrm rot="720000">
              <a:off x="680" y="908"/>
              <a:ext cx="680" cy="680"/>
            </a:xfrm>
            <a:prstGeom prst="rect">
              <a:avLst/>
            </a:prstGeom>
            <a:solidFill>
              <a:srgbClr val="5CA7BA">
                <a:alpha val="7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031" name="Rectangle 7"/>
            <p:cNvSpPr>
              <a:spLocks noChangeArrowheads="1"/>
            </p:cNvSpPr>
            <p:nvPr/>
          </p:nvSpPr>
          <p:spPr bwMode="auto">
            <a:xfrm rot="4680000">
              <a:off x="3742" y="454"/>
              <a:ext cx="340" cy="340"/>
            </a:xfrm>
            <a:prstGeom prst="rect">
              <a:avLst/>
            </a:prstGeom>
            <a:solidFill>
              <a:srgbClr val="93E0FF">
                <a:alpha val="7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1032" name="Rectangle 8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41325" y="1592263"/>
            <a:ext cx="8229600" cy="84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Arial" pitchFamily="34" charset="0"/>
              </a:rPr>
              <a:t>单击此处编辑母版标题样式</a:t>
            </a: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2536825"/>
            <a:ext cx="8229600" cy="358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Arial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Arial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Arial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Arial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Arial" pitchFamily="34" charset="0"/>
              </a:rPr>
              <a:t>第五级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 noProof="1" smtClean="0">
                <a:solidFill>
                  <a:srgbClr val="FF425D"/>
                </a:solidFill>
                <a:latin typeface="Arial" panose="020B0604020202020204" pitchFamily="34" charset="0"/>
                <a:ea typeface="黑体" panose="02010609060101010101" pitchFamily="2" charset="-122"/>
                <a:cs typeface="+mn-ea"/>
                <a:sym typeface="Arial" panose="020B0604020202020204" pitchFamily="34" charset="0"/>
              </a:defRPr>
            </a:lvl1pPr>
          </a:lstStyle>
          <a:p>
            <a:fld id="{DD7FE579-B3DF-42A1-B7CD-62EFD10FD0C1}" type="datetimeFigureOut">
              <a:rPr lang="zh-CN" altLang="en-US"/>
              <a:pPr/>
              <a:t>2018/10/22</a:t>
            </a:fld>
            <a:endParaRPr lang="zh-CN" altLang="zh-CN">
              <a:cs typeface="+mn-cs"/>
            </a:endParaRP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 noProof="1">
                <a:solidFill>
                  <a:srgbClr val="FF425D"/>
                </a:solidFill>
                <a:latin typeface="Arial" panose="020B0604020202020204" pitchFamily="34" charset="0"/>
                <a:ea typeface="黑体" panose="02010609060101010101" pitchFamily="2" charset="-122"/>
                <a:sym typeface="Arial" panose="020B0604020202020204" pitchFamily="34" charset="0"/>
              </a:defRPr>
            </a:lvl1pPr>
          </a:lstStyle>
          <a:p>
            <a:endParaRPr lang="zh-CN" altLang="zh-CN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425D"/>
                </a:solidFill>
                <a:ea typeface="黑体" pitchFamily="49" charset="-122"/>
                <a:sym typeface="Arial" pitchFamily="34" charset="0"/>
              </a:defRPr>
            </a:lvl1pPr>
          </a:lstStyle>
          <a:p>
            <a:fld id="{DA627FE9-DE22-45B5-966F-5D16F0F24E9B}" type="slidenum">
              <a:rPr lang="zh-CN" altLang="zh-CN"/>
              <a:pPr/>
              <a:t>‹#›</a:t>
            </a:fld>
            <a:endParaRPr lang="zh-CN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0" r:id="rId2"/>
    <p:sldLayoutId id="2147483682" r:id="rId3"/>
    <p:sldLayoutId id="2147483679" r:id="rId4"/>
    <p:sldLayoutId id="2147483678" r:id="rId5"/>
    <p:sldLayoutId id="2147483683" r:id="rId6"/>
    <p:sldLayoutId id="2147483684" r:id="rId7"/>
    <p:sldLayoutId id="2147483685" r:id="rId8"/>
    <p:sldLayoutId id="2147483677" r:id="rId9"/>
    <p:sldLayoutId id="2147483686" r:id="rId10"/>
    <p:sldLayoutId id="2147483687" r:id="rId11"/>
    <p:sldLayoutId id="2147483676" r:id="rId12"/>
    <p:sldLayoutId id="2147483688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rgbClr val="FF425D"/>
          </a:solidFill>
          <a:latin typeface="+mj-ea"/>
          <a:ea typeface="+mj-ea"/>
          <a:cs typeface="+mj-cs"/>
          <a:sym typeface="Arial" pitchFamily="34" charset="0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rgbClr val="FF425D"/>
          </a:solidFill>
          <a:latin typeface="黑体" pitchFamily="49" charset="-122"/>
          <a:ea typeface="黑体" panose="02010609060101010101" pitchFamily="2" charset="-122"/>
          <a:sym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rgbClr val="FF425D"/>
          </a:solidFill>
          <a:latin typeface="黑体" pitchFamily="49" charset="-122"/>
          <a:ea typeface="黑体" panose="02010609060101010101" pitchFamily="2" charset="-122"/>
          <a:sym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rgbClr val="FF425D"/>
          </a:solidFill>
          <a:latin typeface="黑体" pitchFamily="49" charset="-122"/>
          <a:ea typeface="黑体" panose="02010609060101010101" pitchFamily="2" charset="-122"/>
          <a:sym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rgbClr val="FF425D"/>
          </a:solidFill>
          <a:latin typeface="黑体" pitchFamily="49" charset="-122"/>
          <a:ea typeface="黑体" panose="02010609060101010101" pitchFamily="2" charset="-122"/>
          <a:sym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425D"/>
          </a:solidFill>
          <a:latin typeface="Arial" panose="020B0604020202020204" pitchFamily="34" charset="0"/>
          <a:ea typeface="黑体" panose="0201060906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425D"/>
          </a:solidFill>
          <a:latin typeface="Arial" panose="020B0604020202020204" pitchFamily="34" charset="0"/>
          <a:ea typeface="黑体" panose="0201060906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425D"/>
          </a:solidFill>
          <a:latin typeface="Arial" panose="020B0604020202020204" pitchFamily="34" charset="0"/>
          <a:ea typeface="黑体" panose="0201060906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425D"/>
          </a:solidFill>
          <a:latin typeface="Arial" panose="020B0604020202020204" pitchFamily="34" charset="0"/>
          <a:ea typeface="黑体" panose="0201060906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rgbClr val="FF425D"/>
          </a:solidFill>
          <a:latin typeface="+mn-ea"/>
          <a:ea typeface="+mn-ea"/>
          <a:cs typeface="+mn-cs"/>
          <a:sym typeface="Arial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rgbClr val="FF425D"/>
          </a:solidFill>
          <a:latin typeface="+mn-ea"/>
          <a:ea typeface="+mn-ea"/>
          <a:cs typeface="+mn-cs"/>
          <a:sym typeface="Arial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ern="1200">
          <a:solidFill>
            <a:srgbClr val="FF425D"/>
          </a:solidFill>
          <a:latin typeface="+mn-ea"/>
          <a:ea typeface="+mn-ea"/>
          <a:cs typeface="+mn-cs"/>
          <a:sym typeface="Arial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ern="1200">
          <a:solidFill>
            <a:srgbClr val="FF425D"/>
          </a:solidFill>
          <a:latin typeface="+mn-ea"/>
          <a:ea typeface="+mn-ea"/>
          <a:cs typeface="+mn-cs"/>
          <a:sym typeface="Arial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ern="1200">
          <a:solidFill>
            <a:srgbClr val="FF425D"/>
          </a:solidFill>
          <a:latin typeface="+mn-ea"/>
          <a:ea typeface="+mn-ea"/>
          <a:cs typeface="+mn-cs"/>
          <a:sym typeface="Arial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  <p:custDataLst>
              <p:tags r:id="rId12"/>
            </p:custDataLst>
          </p:nvPr>
        </p:nvSpPr>
        <p:spPr bwMode="auto">
          <a:xfrm>
            <a:off x="2" y="0"/>
            <a:ext cx="5114925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4294967295"/>
            <p:custDataLst>
              <p:tags r:id="rId13"/>
            </p:custDataLst>
          </p:nvPr>
        </p:nvSpPr>
        <p:spPr bwMode="auto">
          <a:xfrm>
            <a:off x="628650" y="1323975"/>
            <a:ext cx="7886700" cy="4852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fontAlgn="auto">
              <a:defRPr sz="1200" noProof="1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fld id="{C0969DF5-CE6F-460D-85D3-AC9F3B21A050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2018/10/22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fontAlgn="auto"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  <a:latin typeface="Arial"/>
              <a:ea typeface="黑体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5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5903B73D-FE47-4420-9F5F-7773BA1F6811}" type="slidenum">
              <a:rPr lang="zh-CN" altLang="en-US" smtClean="0">
                <a:latin typeface="Arial"/>
                <a:ea typeface="黑体"/>
              </a:rPr>
              <a:pPr/>
              <a:t>‹#›</a:t>
            </a:fld>
            <a:endParaRPr lang="zh-CN" altLang="en-US" smtClean="0">
              <a:latin typeface="Arial"/>
              <a:ea typeface="黑体"/>
            </a:endParaRPr>
          </a:p>
        </p:txBody>
      </p:sp>
    </p:spTree>
    <p:extLst>
      <p:ext uri="{BB962C8B-B14F-4D97-AF65-F5344CB8AC3E}">
        <p14:creationId xmlns:p14="http://schemas.microsoft.com/office/powerpoint/2010/main" val="1762808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000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pitchFamily="34" charset="0"/>
          <a:ea typeface="黑体" pitchFamily="49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pitchFamily="34" charset="0"/>
          <a:ea typeface="黑体" pitchFamily="49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pitchFamily="34" charset="0"/>
          <a:ea typeface="黑体" pitchFamily="49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pitchFamily="34" charset="0"/>
          <a:ea typeface="黑体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pitchFamily="34" charset="0"/>
          <a:ea typeface="黑体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pitchFamily="34" charset="0"/>
          <a:ea typeface="黑体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pitchFamily="34" charset="0"/>
          <a:ea typeface="黑体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pitchFamily="34" charset="0"/>
          <a:ea typeface="黑体" pitchFamily="49" charset="-122"/>
        </a:defRPr>
      </a:lvl9pPr>
    </p:titleStyle>
    <p:bodyStyle>
      <a:lvl1pPr marL="228600" indent="-228600" algn="just" rtl="0" fontAlgn="base">
        <a:lnSpc>
          <a:spcPct val="12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just" rtl="0" fontAlgn="base">
        <a:lnSpc>
          <a:spcPct val="12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just" rtl="0" fontAlgn="base">
        <a:lnSpc>
          <a:spcPct val="12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just" rtl="0" fontAlgn="base">
        <a:lnSpc>
          <a:spcPct val="12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just" rtl="0" fontAlgn="base">
        <a:lnSpc>
          <a:spcPct val="12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bg1">
                <a:lumMod val="95000"/>
              </a:schemeClr>
            </a:gs>
            <a:gs pos="100000">
              <a:schemeClr val="tx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fld id="{760FBDFE-C587-4B4C-A407-44438C67B59E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  <a:latin typeface="Arial"/>
                <a:ea typeface="微软雅黑"/>
              </a:rPr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2018/10/22</a:t>
            </a:fld>
            <a:endParaRPr lang="zh-CN" altLang="en-US">
              <a:solidFill>
                <a:srgbClr val="000000">
                  <a:tint val="75000"/>
                </a:srgbClr>
              </a:solidFill>
              <a:latin typeface="Arial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zh-CN" altLang="en-US">
              <a:solidFill>
                <a:srgbClr val="000000">
                  <a:tint val="75000"/>
                </a:srgbClr>
              </a:solidFill>
              <a:latin typeface="Arial"/>
              <a:ea typeface="微软雅黑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fld id="{49AE70B2-8BF9-45C0-BB95-33D1B9D3A854}" type="slidenum">
              <a:rPr lang="zh-CN" altLang="en-US" smtClean="0">
                <a:solidFill>
                  <a:srgbClr val="000000">
                    <a:tint val="75000"/>
                  </a:srgbClr>
                </a:solidFill>
                <a:latin typeface="Arial"/>
                <a:ea typeface="微软雅黑"/>
              </a:rPr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  <a:latin typeface="Arial"/>
              <a:ea typeface="微软雅黑"/>
            </a:endParaRPr>
          </a:p>
        </p:txBody>
      </p:sp>
      <p:sp>
        <p:nvSpPr>
          <p:cNvPr id="7" name="KSO_TEMPLATE" hidden="1"/>
          <p:cNvSpPr/>
          <p:nvPr userDrawn="1">
            <p:custDataLst>
              <p:tags r:id="rId15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8483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323850" y="333375"/>
            <a:ext cx="2592388" cy="1222375"/>
            <a:chOff x="0" y="0"/>
            <a:chExt cx="4082" cy="1927"/>
          </a:xfrm>
        </p:grpSpPr>
        <p:sp>
          <p:nvSpPr>
            <p:cNvPr id="1032" name="Rectangle 3"/>
            <p:cNvSpPr>
              <a:spLocks noChangeArrowheads="1"/>
            </p:cNvSpPr>
            <p:nvPr/>
          </p:nvSpPr>
          <p:spPr bwMode="auto">
            <a:xfrm rot="4080000">
              <a:off x="2596" y="1461"/>
              <a:ext cx="452" cy="453"/>
            </a:xfrm>
            <a:prstGeom prst="rect">
              <a:avLst/>
            </a:prstGeom>
            <a:solidFill>
              <a:srgbClr val="C7EDE9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 smtClean="0">
                <a:solidFill>
                  <a:srgbClr val="FF425D"/>
                </a:solidFill>
              </a:endParaRPr>
            </a:p>
          </p:txBody>
        </p:sp>
        <p:sp>
          <p:nvSpPr>
            <p:cNvPr id="1033" name="Rectangle 4"/>
            <p:cNvSpPr>
              <a:spLocks noChangeArrowheads="1"/>
            </p:cNvSpPr>
            <p:nvPr/>
          </p:nvSpPr>
          <p:spPr bwMode="auto">
            <a:xfrm rot="900000">
              <a:off x="2041" y="0"/>
              <a:ext cx="568" cy="567"/>
            </a:xfrm>
            <a:prstGeom prst="rect">
              <a:avLst/>
            </a:prstGeom>
            <a:solidFill>
              <a:srgbClr val="AFD7ED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 smtClean="0">
                <a:solidFill>
                  <a:srgbClr val="FF425D"/>
                </a:solidFill>
              </a:endParaRPr>
            </a:p>
          </p:txBody>
        </p:sp>
        <p:sp>
          <p:nvSpPr>
            <p:cNvPr id="2" name="Rectangle 5"/>
            <p:cNvSpPr>
              <a:spLocks noChangeArrowheads="1"/>
            </p:cNvSpPr>
            <p:nvPr/>
          </p:nvSpPr>
          <p:spPr bwMode="auto">
            <a:xfrm rot="5280000">
              <a:off x="0" y="0"/>
              <a:ext cx="340" cy="340"/>
            </a:xfrm>
            <a:prstGeom prst="rect">
              <a:avLst/>
            </a:prstGeom>
            <a:solidFill>
              <a:srgbClr val="93E0FF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 smtClean="0">
                <a:solidFill>
                  <a:srgbClr val="FF425D"/>
                </a:solidFill>
              </a:endParaRPr>
            </a:p>
          </p:txBody>
        </p:sp>
        <p:sp>
          <p:nvSpPr>
            <p:cNvPr id="3" name="Rectangle 6"/>
            <p:cNvSpPr>
              <a:spLocks noChangeArrowheads="1"/>
            </p:cNvSpPr>
            <p:nvPr/>
          </p:nvSpPr>
          <p:spPr bwMode="auto">
            <a:xfrm rot="720000">
              <a:off x="680" y="908"/>
              <a:ext cx="680" cy="680"/>
            </a:xfrm>
            <a:prstGeom prst="rect">
              <a:avLst/>
            </a:prstGeom>
            <a:solidFill>
              <a:srgbClr val="5CA7B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 smtClean="0">
                <a:solidFill>
                  <a:srgbClr val="FF425D"/>
                </a:solidFill>
              </a:endParaRPr>
            </a:p>
          </p:txBody>
        </p:sp>
        <p:sp>
          <p:nvSpPr>
            <p:cNvPr id="4" name="Rectangle 7"/>
            <p:cNvSpPr>
              <a:spLocks noChangeArrowheads="1"/>
            </p:cNvSpPr>
            <p:nvPr/>
          </p:nvSpPr>
          <p:spPr bwMode="auto">
            <a:xfrm rot="4680000">
              <a:off x="3742" y="454"/>
              <a:ext cx="340" cy="340"/>
            </a:xfrm>
            <a:prstGeom prst="rect">
              <a:avLst/>
            </a:prstGeom>
            <a:solidFill>
              <a:srgbClr val="93E0FF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 smtClean="0">
                <a:solidFill>
                  <a:srgbClr val="FF425D"/>
                </a:solidFill>
              </a:endParaRPr>
            </a:p>
          </p:txBody>
        </p:sp>
      </p:grpSp>
      <p:sp>
        <p:nvSpPr>
          <p:cNvPr id="1027" name="Rectangle 8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41325" y="1592263"/>
            <a:ext cx="8229600" cy="84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Arial" pitchFamily="34" charset="0"/>
              </a:rPr>
              <a:t>单击此处编辑母版标题样式</a:t>
            </a:r>
          </a:p>
        </p:txBody>
      </p:sp>
      <p:sp>
        <p:nvSpPr>
          <p:cNvPr id="1028" name="Rectangle 9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2536825"/>
            <a:ext cx="8229600" cy="358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Arial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Arial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Arial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Arial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Arial" pitchFamily="34" charset="0"/>
              </a:rPr>
              <a:t>第五级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 noProof="1" smtClean="0">
                <a:solidFill>
                  <a:srgbClr val="FF425D"/>
                </a:solidFill>
                <a:latin typeface="Arial" panose="020B0604020202020204" pitchFamily="34" charset="0"/>
                <a:ea typeface="黑体" panose="02010609060101010101" pitchFamily="2" charset="-122"/>
                <a:cs typeface="+mn-ea"/>
                <a:sym typeface="Arial" panose="020B0604020202020204" pitchFamily="34" charset="0"/>
              </a:defRPr>
            </a:lvl1pPr>
          </a:lstStyle>
          <a:p>
            <a:pPr>
              <a:defRPr/>
            </a:pPr>
            <a:fld id="{E970868C-E6D0-4B71-AC0F-1FD43BD0404D}" type="datetimeFigureOut">
              <a:rPr lang="zh-CN" altLang="en-US"/>
              <a:pPr>
                <a:defRPr/>
              </a:pPr>
              <a:t>2018/10/22</a:t>
            </a:fld>
            <a:endParaRPr lang="zh-CN" altLang="zh-CN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 noProof="1">
                <a:solidFill>
                  <a:srgbClr val="FF425D"/>
                </a:solidFill>
                <a:latin typeface="Arial" panose="020B0604020202020204" pitchFamily="34" charset="0"/>
                <a:ea typeface="黑体" panose="02010609060101010101" pitchFamily="2" charset="-122"/>
                <a:sym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solidFill>
                  <a:srgbClr val="FF425D"/>
                </a:solidFill>
                <a:ea typeface="黑体" pitchFamily="49" charset="-122"/>
                <a:sym typeface="Arial" pitchFamily="34" charset="0"/>
              </a:defRPr>
            </a:lvl1pPr>
          </a:lstStyle>
          <a:p>
            <a:pPr>
              <a:defRPr/>
            </a:pPr>
            <a:fld id="{EA42D7DD-D56D-40DE-88FD-51B51F211F5D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86294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FF425D"/>
          </a:solidFill>
          <a:latin typeface="+mj-ea"/>
          <a:ea typeface="+mj-ea"/>
          <a:cs typeface="+mj-cs"/>
          <a:sym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425D"/>
          </a:solidFill>
          <a:latin typeface="黑体" pitchFamily="49" charset="-122"/>
          <a:ea typeface="黑体" panose="02010609060101010101" pitchFamily="2" charset="-122"/>
          <a:sym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425D"/>
          </a:solidFill>
          <a:latin typeface="黑体" pitchFamily="49" charset="-122"/>
          <a:ea typeface="黑体" panose="02010609060101010101" pitchFamily="2" charset="-122"/>
          <a:sym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425D"/>
          </a:solidFill>
          <a:latin typeface="黑体" pitchFamily="49" charset="-122"/>
          <a:ea typeface="黑体" panose="02010609060101010101" pitchFamily="2" charset="-122"/>
          <a:sym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425D"/>
          </a:solidFill>
          <a:latin typeface="黑体" pitchFamily="49" charset="-122"/>
          <a:ea typeface="黑体" panose="02010609060101010101" pitchFamily="2" charset="-122"/>
          <a:sym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425D"/>
          </a:solidFill>
          <a:latin typeface="Arial" panose="020B0604020202020204" pitchFamily="34" charset="0"/>
          <a:ea typeface="黑体" panose="0201060906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425D"/>
          </a:solidFill>
          <a:latin typeface="Arial" panose="020B0604020202020204" pitchFamily="34" charset="0"/>
          <a:ea typeface="黑体" panose="0201060906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425D"/>
          </a:solidFill>
          <a:latin typeface="Arial" panose="020B0604020202020204" pitchFamily="34" charset="0"/>
          <a:ea typeface="黑体" panose="0201060906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425D"/>
          </a:solidFill>
          <a:latin typeface="Arial" panose="020B0604020202020204" pitchFamily="34" charset="0"/>
          <a:ea typeface="黑体" panose="0201060906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rgbClr val="FF425D"/>
          </a:solidFill>
          <a:latin typeface="+mn-ea"/>
          <a:ea typeface="+mn-ea"/>
          <a:cs typeface="+mn-cs"/>
          <a:sym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rgbClr val="FF425D"/>
          </a:solidFill>
          <a:latin typeface="+mn-ea"/>
          <a:ea typeface="+mn-ea"/>
          <a:cs typeface="+mn-cs"/>
          <a:sym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ern="1200">
          <a:solidFill>
            <a:srgbClr val="FF425D"/>
          </a:solidFill>
          <a:latin typeface="+mn-ea"/>
          <a:ea typeface="+mn-ea"/>
          <a:cs typeface="+mn-cs"/>
          <a:sym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ern="1200">
          <a:solidFill>
            <a:srgbClr val="FF425D"/>
          </a:solidFill>
          <a:latin typeface="+mn-ea"/>
          <a:ea typeface="+mn-ea"/>
          <a:cs typeface="+mn-cs"/>
          <a:sym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ern="1200">
          <a:solidFill>
            <a:srgbClr val="FF425D"/>
          </a:solidFill>
          <a:latin typeface="+mn-ea"/>
          <a:ea typeface="+mn-ea"/>
          <a:cs typeface="+mn-cs"/>
          <a:sym typeface="Arial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618" name="Rectangle 42">
            <a:hlinkClick r:id="" action="ppaction://hlinkshowjump?jump=firstslide" tooltip="点击进入"/>
          </p:cNvPr>
          <p:cNvSpPr>
            <a:spLocks noChangeArrowheads="1"/>
          </p:cNvSpPr>
          <p:nvPr userDrawn="1"/>
        </p:nvSpPr>
        <p:spPr bwMode="auto">
          <a:xfrm>
            <a:off x="1536701" y="82930"/>
            <a:ext cx="638175" cy="600164"/>
          </a:xfrm>
          <a:prstGeom prst="rect">
            <a:avLst/>
          </a:prstGeom>
          <a:solidFill>
            <a:schemeClr val="accent1">
              <a:alpha val="99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50000"/>
              </a:lnSpc>
              <a:buFontTx/>
              <a:buNone/>
            </a:pPr>
            <a:endParaRPr lang="zh-CN" altLang="en-US" sz="2200" b="1" smtClean="0">
              <a:solidFill>
                <a:srgbClr val="000000"/>
              </a:solidFill>
              <a:latin typeface="宋体" pitchFamily="2" charset="-122"/>
            </a:endParaRPr>
          </a:p>
        </p:txBody>
      </p:sp>
      <p:pic>
        <p:nvPicPr>
          <p:cNvPr id="536643" name="Picture 67" descr="图片2">
            <a:hlinkClick r:id="rId13" action="ppaction://hlinksldjump" tooltip="点击进入"/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9351" y="222948"/>
            <a:ext cx="804863" cy="329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6644" name="Picture 68" descr="图片3">
            <a:hlinkClick r:id="rId15" action="ppaction://hlinksldjump" tooltip="点击进入"/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551" y="222948"/>
            <a:ext cx="798513" cy="329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6646" name="Picture 70" descr="图片5">
            <a:hlinkClick r:id="" action="ppaction://noaction"/>
          </p:cNvPr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7388" y="222948"/>
            <a:ext cx="1103312" cy="329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6647" name="Picture 71" descr="课时自测">
            <a:hlinkClick r:id="" action="ppaction://noaction"/>
          </p:cNvPr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401" y="222948"/>
            <a:ext cx="817563" cy="329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6649" name="Picture 73" descr="纠错提分">
            <a:hlinkClick r:id="" action="ppaction://noaction"/>
          </p:cNvPr>
          <p:cNvPicPr>
            <a:picLocks noChangeAspect="1" noChangeArrowheads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0301" y="222948"/>
            <a:ext cx="792163" cy="329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2387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6" Type="http://schemas.openxmlformats.org/officeDocument/2006/relationships/image" Target="../media/image11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0.xml"/><Relationship Id="rId1" Type="http://schemas.openxmlformats.org/officeDocument/2006/relationships/tags" Target="../tags/tag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41.xml"/><Relationship Id="rId1" Type="http://schemas.openxmlformats.org/officeDocument/2006/relationships/tags" Target="../tags/tag18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1.xml"/><Relationship Id="rId4" Type="http://schemas.openxmlformats.org/officeDocument/2006/relationships/slide" Target="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hyperlink" Target="http://image.baidu.com/i?ct=503316480&amp;z=108128201&amp;tn=baiduimagedetail&amp;word=&#22823;&#35910;" TargetMode="External"/><Relationship Id="rId7" Type="http://schemas.openxmlformats.org/officeDocument/2006/relationships/hyperlink" Target="http://yesee.qianlong.com/3910/2005/02/23/155@2524555.htm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5.jpeg"/><Relationship Id="rId11" Type="http://schemas.openxmlformats.org/officeDocument/2006/relationships/image" Target="../media/image28.jpeg"/><Relationship Id="rId5" Type="http://schemas.openxmlformats.org/officeDocument/2006/relationships/hyperlink" Target="http://image.baidu.com/i?ct=503316480&amp;z=634274051&amp;tn=baiduimagedetail&amp;word=&#29482;&#32925;" TargetMode="External"/><Relationship Id="rId10" Type="http://schemas.openxmlformats.org/officeDocument/2006/relationships/hyperlink" Target="http://image.baidu.com/i?ct=503316480&amp;z=386758951&amp;tn=baiduimagedetail&amp;word=&#33268;&#30284;&#29289;&#36136;" TargetMode="External"/><Relationship Id="rId4" Type="http://schemas.openxmlformats.org/officeDocument/2006/relationships/image" Target="../media/image24.jpeg"/><Relationship Id="rId9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3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标题 19"/>
          <p:cNvSpPr>
            <a:spLocks noGrp="1" noChangeArrowheads="1"/>
          </p:cNvSpPr>
          <p:nvPr>
            <p:ph type="ctrTitle"/>
            <p:custDataLst>
              <p:tags r:id="rId2"/>
            </p:custDataLst>
          </p:nvPr>
        </p:nvSpPr>
        <p:spPr>
          <a:xfrm>
            <a:off x="1556151" y="2263775"/>
            <a:ext cx="5873353" cy="1881188"/>
          </a:xfrm>
        </p:spPr>
        <p:txBody>
          <a:bodyPr/>
          <a:lstStyle/>
          <a:p>
            <a:r>
              <a:rPr lang="zh-CN" altLang="en-US" dirty="0" smtClean="0"/>
              <a:t>细胞分化</a:t>
            </a:r>
            <a:br>
              <a:rPr lang="zh-CN" altLang="en-US" dirty="0" smtClean="0"/>
            </a:br>
            <a:endParaRPr lang="zh-CN" altLang="en-US" sz="2000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17581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1" name="右箭头 6200"/>
          <p:cNvSpPr>
            <a:spLocks noChangeArrowheads="1"/>
          </p:cNvSpPr>
          <p:nvPr/>
        </p:nvSpPr>
        <p:spPr bwMode="auto">
          <a:xfrm rot="1481494">
            <a:off x="5807075" y="2898775"/>
            <a:ext cx="1524000" cy="304800"/>
          </a:xfrm>
          <a:prstGeom prst="rightArrow">
            <a:avLst>
              <a:gd name="adj1" fmla="val 50000"/>
              <a:gd name="adj2" fmla="val 125000"/>
            </a:avLst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6148" name="组合 6147"/>
          <p:cNvGrpSpPr>
            <a:grpSpLocks/>
          </p:cNvGrpSpPr>
          <p:nvPr/>
        </p:nvGrpSpPr>
        <p:grpSpPr bwMode="auto">
          <a:xfrm>
            <a:off x="3800475" y="1743075"/>
            <a:ext cx="1685925" cy="1304925"/>
            <a:chOff x="0" y="0"/>
            <a:chExt cx="1062" cy="822"/>
          </a:xfrm>
        </p:grpSpPr>
        <p:sp>
          <p:nvSpPr>
            <p:cNvPr id="16387" name="椭圆 6148"/>
            <p:cNvSpPr>
              <a:spLocks noChangeArrowheads="1"/>
            </p:cNvSpPr>
            <p:nvPr/>
          </p:nvSpPr>
          <p:spPr bwMode="auto">
            <a:xfrm>
              <a:off x="144" y="0"/>
              <a:ext cx="726" cy="726"/>
            </a:xfrm>
            <a:prstGeom prst="ellipse">
              <a:avLst/>
            </a:prstGeom>
            <a:gradFill rotWithShape="1">
              <a:gsLst>
                <a:gs pos="0">
                  <a:srgbClr val="004747"/>
                </a:gs>
                <a:gs pos="100000">
                  <a:srgbClr val="00999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388" name="椭圆 6149"/>
            <p:cNvSpPr>
              <a:spLocks noChangeArrowheads="1"/>
            </p:cNvSpPr>
            <p:nvPr/>
          </p:nvSpPr>
          <p:spPr bwMode="auto">
            <a:xfrm>
              <a:off x="336" y="0"/>
              <a:ext cx="726" cy="726"/>
            </a:xfrm>
            <a:prstGeom prst="ellipse">
              <a:avLst/>
            </a:prstGeom>
            <a:gradFill rotWithShape="1">
              <a:gsLst>
                <a:gs pos="0">
                  <a:srgbClr val="004747"/>
                </a:gs>
                <a:gs pos="100000">
                  <a:srgbClr val="00999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389" name="椭圆 6150"/>
            <p:cNvSpPr>
              <a:spLocks noChangeArrowheads="1"/>
            </p:cNvSpPr>
            <p:nvPr/>
          </p:nvSpPr>
          <p:spPr bwMode="auto">
            <a:xfrm>
              <a:off x="0" y="96"/>
              <a:ext cx="726" cy="726"/>
            </a:xfrm>
            <a:prstGeom prst="ellipse">
              <a:avLst/>
            </a:prstGeom>
            <a:gradFill rotWithShape="1">
              <a:gsLst>
                <a:gs pos="0">
                  <a:srgbClr val="004747"/>
                </a:gs>
                <a:gs pos="100000">
                  <a:srgbClr val="00999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390" name="椭圆 6151"/>
            <p:cNvSpPr>
              <a:spLocks noChangeArrowheads="1"/>
            </p:cNvSpPr>
            <p:nvPr/>
          </p:nvSpPr>
          <p:spPr bwMode="auto">
            <a:xfrm>
              <a:off x="288" y="96"/>
              <a:ext cx="726" cy="726"/>
            </a:xfrm>
            <a:prstGeom prst="ellipse">
              <a:avLst/>
            </a:prstGeom>
            <a:gradFill rotWithShape="1">
              <a:gsLst>
                <a:gs pos="0">
                  <a:srgbClr val="004747"/>
                </a:gs>
                <a:gs pos="100000">
                  <a:srgbClr val="00999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154" name="文本框 6153"/>
          <p:cNvSpPr txBox="1">
            <a:spLocks noChangeArrowheads="1"/>
          </p:cNvSpPr>
          <p:nvPr/>
        </p:nvSpPr>
        <p:spPr bwMode="auto">
          <a:xfrm>
            <a:off x="1828800" y="1600200"/>
            <a:ext cx="1512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 b="1" dirty="0"/>
              <a:t>有丝分裂</a:t>
            </a:r>
          </a:p>
        </p:txBody>
      </p:sp>
      <p:sp>
        <p:nvSpPr>
          <p:cNvPr id="16392" name="文本框 6154"/>
          <p:cNvSpPr txBox="1">
            <a:spLocks noChangeArrowheads="1"/>
          </p:cNvSpPr>
          <p:nvPr/>
        </p:nvSpPr>
        <p:spPr bwMode="auto">
          <a:xfrm>
            <a:off x="609600" y="2819400"/>
            <a:ext cx="12239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chemeClr val="accent2"/>
                </a:solidFill>
              </a:rPr>
              <a:t>受精卵</a:t>
            </a:r>
          </a:p>
        </p:txBody>
      </p:sp>
      <p:sp>
        <p:nvSpPr>
          <p:cNvPr id="16393" name="椭圆 6155"/>
          <p:cNvSpPr>
            <a:spLocks noChangeArrowheads="1"/>
          </p:cNvSpPr>
          <p:nvPr/>
        </p:nvSpPr>
        <p:spPr bwMode="auto">
          <a:xfrm>
            <a:off x="609600" y="1590675"/>
            <a:ext cx="1219200" cy="1143000"/>
          </a:xfrm>
          <a:prstGeom prst="ellipse">
            <a:avLst/>
          </a:prstGeom>
          <a:gradFill rotWithShape="1">
            <a:gsLst>
              <a:gs pos="0">
                <a:srgbClr val="004747"/>
              </a:gs>
              <a:gs pos="100000">
                <a:srgbClr val="009999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7" name="椭圆 6156"/>
          <p:cNvSpPr>
            <a:spLocks noChangeArrowheads="1"/>
          </p:cNvSpPr>
          <p:nvPr/>
        </p:nvSpPr>
        <p:spPr bwMode="auto">
          <a:xfrm>
            <a:off x="3952875" y="1133475"/>
            <a:ext cx="1152525" cy="1152525"/>
          </a:xfrm>
          <a:prstGeom prst="ellipse">
            <a:avLst/>
          </a:prstGeom>
          <a:gradFill rotWithShape="1">
            <a:gsLst>
              <a:gs pos="0">
                <a:srgbClr val="004747"/>
              </a:gs>
              <a:gs pos="100000">
                <a:srgbClr val="009999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8" name="椭圆 6157"/>
          <p:cNvSpPr>
            <a:spLocks noChangeArrowheads="1"/>
          </p:cNvSpPr>
          <p:nvPr/>
        </p:nvSpPr>
        <p:spPr bwMode="auto">
          <a:xfrm>
            <a:off x="4257675" y="1133475"/>
            <a:ext cx="1152525" cy="1152525"/>
          </a:xfrm>
          <a:prstGeom prst="ellipse">
            <a:avLst/>
          </a:prstGeom>
          <a:gradFill rotWithShape="1">
            <a:gsLst>
              <a:gs pos="0">
                <a:srgbClr val="004747"/>
              </a:gs>
              <a:gs pos="100000">
                <a:srgbClr val="009999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9" name="椭圆 6158"/>
          <p:cNvSpPr>
            <a:spLocks noChangeArrowheads="1"/>
          </p:cNvSpPr>
          <p:nvPr/>
        </p:nvSpPr>
        <p:spPr bwMode="auto">
          <a:xfrm>
            <a:off x="3724275" y="1285875"/>
            <a:ext cx="1152525" cy="1152525"/>
          </a:xfrm>
          <a:prstGeom prst="ellipse">
            <a:avLst/>
          </a:prstGeom>
          <a:gradFill rotWithShape="1">
            <a:gsLst>
              <a:gs pos="0">
                <a:srgbClr val="004747"/>
              </a:gs>
              <a:gs pos="100000">
                <a:srgbClr val="009999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0" name="椭圆 6159"/>
          <p:cNvSpPr>
            <a:spLocks noChangeArrowheads="1"/>
          </p:cNvSpPr>
          <p:nvPr/>
        </p:nvSpPr>
        <p:spPr bwMode="auto">
          <a:xfrm>
            <a:off x="4105275" y="1133475"/>
            <a:ext cx="1143000" cy="1143000"/>
          </a:xfrm>
          <a:prstGeom prst="ellipse">
            <a:avLst/>
          </a:prstGeom>
          <a:gradFill rotWithShape="1">
            <a:gsLst>
              <a:gs pos="0">
                <a:srgbClr val="004747"/>
              </a:gs>
              <a:gs pos="100000">
                <a:srgbClr val="009999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98" name="右箭头 6160"/>
          <p:cNvSpPr>
            <a:spLocks noChangeArrowheads="1"/>
          </p:cNvSpPr>
          <p:nvPr/>
        </p:nvSpPr>
        <p:spPr bwMode="auto">
          <a:xfrm>
            <a:off x="1905000" y="2057400"/>
            <a:ext cx="1295400" cy="304800"/>
          </a:xfrm>
          <a:prstGeom prst="rightArrow">
            <a:avLst>
              <a:gd name="adj1" fmla="val 50000"/>
              <a:gd name="adj2" fmla="val 106250"/>
            </a:avLst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6162" name="组合 6161"/>
          <p:cNvGrpSpPr>
            <a:grpSpLocks/>
          </p:cNvGrpSpPr>
          <p:nvPr/>
        </p:nvGrpSpPr>
        <p:grpSpPr bwMode="auto">
          <a:xfrm>
            <a:off x="3352800" y="838200"/>
            <a:ext cx="2590800" cy="2362200"/>
            <a:chOff x="0" y="0"/>
            <a:chExt cx="1296" cy="1152"/>
          </a:xfrm>
        </p:grpSpPr>
        <p:sp>
          <p:nvSpPr>
            <p:cNvPr id="16400" name="椭圆 6162"/>
            <p:cNvSpPr>
              <a:spLocks noChangeArrowheads="1"/>
            </p:cNvSpPr>
            <p:nvPr/>
          </p:nvSpPr>
          <p:spPr bwMode="auto">
            <a:xfrm>
              <a:off x="144" y="336"/>
              <a:ext cx="336" cy="336"/>
            </a:xfrm>
            <a:prstGeom prst="ellipse">
              <a:avLst/>
            </a:prstGeom>
            <a:gradFill rotWithShape="1">
              <a:gsLst>
                <a:gs pos="0">
                  <a:srgbClr val="004747"/>
                </a:gs>
                <a:gs pos="100000">
                  <a:srgbClr val="00999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1" name="椭圆 6163"/>
            <p:cNvSpPr>
              <a:spLocks noChangeArrowheads="1"/>
            </p:cNvSpPr>
            <p:nvPr/>
          </p:nvSpPr>
          <p:spPr bwMode="auto">
            <a:xfrm>
              <a:off x="240" y="192"/>
              <a:ext cx="336" cy="336"/>
            </a:xfrm>
            <a:prstGeom prst="ellipse">
              <a:avLst/>
            </a:prstGeom>
            <a:gradFill rotWithShape="1">
              <a:gsLst>
                <a:gs pos="0">
                  <a:srgbClr val="004747"/>
                </a:gs>
                <a:gs pos="100000">
                  <a:srgbClr val="00999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2" name="椭圆 6164"/>
            <p:cNvSpPr>
              <a:spLocks noChangeArrowheads="1"/>
            </p:cNvSpPr>
            <p:nvPr/>
          </p:nvSpPr>
          <p:spPr bwMode="auto">
            <a:xfrm>
              <a:off x="384" y="144"/>
              <a:ext cx="336" cy="336"/>
            </a:xfrm>
            <a:prstGeom prst="ellipse">
              <a:avLst/>
            </a:prstGeom>
            <a:gradFill rotWithShape="1">
              <a:gsLst>
                <a:gs pos="0">
                  <a:srgbClr val="004747"/>
                </a:gs>
                <a:gs pos="100000">
                  <a:srgbClr val="00999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3" name="椭圆 6165"/>
            <p:cNvSpPr>
              <a:spLocks noChangeArrowheads="1"/>
            </p:cNvSpPr>
            <p:nvPr/>
          </p:nvSpPr>
          <p:spPr bwMode="auto">
            <a:xfrm>
              <a:off x="288" y="336"/>
              <a:ext cx="336" cy="336"/>
            </a:xfrm>
            <a:prstGeom prst="ellipse">
              <a:avLst/>
            </a:prstGeom>
            <a:gradFill rotWithShape="1">
              <a:gsLst>
                <a:gs pos="0">
                  <a:srgbClr val="004747"/>
                </a:gs>
                <a:gs pos="100000">
                  <a:srgbClr val="00999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4" name="椭圆 6166"/>
            <p:cNvSpPr>
              <a:spLocks noChangeArrowheads="1"/>
            </p:cNvSpPr>
            <p:nvPr/>
          </p:nvSpPr>
          <p:spPr bwMode="auto">
            <a:xfrm>
              <a:off x="432" y="288"/>
              <a:ext cx="336" cy="336"/>
            </a:xfrm>
            <a:prstGeom prst="ellipse">
              <a:avLst/>
            </a:prstGeom>
            <a:gradFill rotWithShape="1">
              <a:gsLst>
                <a:gs pos="0">
                  <a:srgbClr val="004747"/>
                </a:gs>
                <a:gs pos="100000">
                  <a:srgbClr val="00999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5" name="椭圆 6167"/>
            <p:cNvSpPr>
              <a:spLocks noChangeArrowheads="1"/>
            </p:cNvSpPr>
            <p:nvPr/>
          </p:nvSpPr>
          <p:spPr bwMode="auto">
            <a:xfrm>
              <a:off x="192" y="480"/>
              <a:ext cx="336" cy="336"/>
            </a:xfrm>
            <a:prstGeom prst="ellipse">
              <a:avLst/>
            </a:prstGeom>
            <a:gradFill rotWithShape="1">
              <a:gsLst>
                <a:gs pos="0">
                  <a:srgbClr val="004747"/>
                </a:gs>
                <a:gs pos="100000">
                  <a:srgbClr val="00999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6" name="椭圆 6168"/>
            <p:cNvSpPr>
              <a:spLocks noChangeArrowheads="1"/>
            </p:cNvSpPr>
            <p:nvPr/>
          </p:nvSpPr>
          <p:spPr bwMode="auto">
            <a:xfrm>
              <a:off x="384" y="480"/>
              <a:ext cx="336" cy="336"/>
            </a:xfrm>
            <a:prstGeom prst="ellipse">
              <a:avLst/>
            </a:prstGeom>
            <a:gradFill rotWithShape="1">
              <a:gsLst>
                <a:gs pos="0">
                  <a:srgbClr val="004747"/>
                </a:gs>
                <a:gs pos="100000">
                  <a:srgbClr val="00999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7" name="椭圆 6169"/>
            <p:cNvSpPr>
              <a:spLocks noChangeArrowheads="1"/>
            </p:cNvSpPr>
            <p:nvPr/>
          </p:nvSpPr>
          <p:spPr bwMode="auto">
            <a:xfrm>
              <a:off x="576" y="432"/>
              <a:ext cx="336" cy="336"/>
            </a:xfrm>
            <a:prstGeom prst="ellipse">
              <a:avLst/>
            </a:prstGeom>
            <a:gradFill rotWithShape="1">
              <a:gsLst>
                <a:gs pos="0">
                  <a:srgbClr val="004747"/>
                </a:gs>
                <a:gs pos="100000">
                  <a:srgbClr val="00999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8" name="椭圆 6170"/>
            <p:cNvSpPr>
              <a:spLocks noChangeArrowheads="1"/>
            </p:cNvSpPr>
            <p:nvPr/>
          </p:nvSpPr>
          <p:spPr bwMode="auto">
            <a:xfrm>
              <a:off x="624" y="192"/>
              <a:ext cx="336" cy="336"/>
            </a:xfrm>
            <a:prstGeom prst="ellipse">
              <a:avLst/>
            </a:prstGeom>
            <a:gradFill rotWithShape="1">
              <a:gsLst>
                <a:gs pos="0">
                  <a:srgbClr val="004747"/>
                </a:gs>
                <a:gs pos="100000">
                  <a:srgbClr val="00999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9" name="椭圆 6171"/>
            <p:cNvSpPr>
              <a:spLocks noChangeArrowheads="1"/>
            </p:cNvSpPr>
            <p:nvPr/>
          </p:nvSpPr>
          <p:spPr bwMode="auto">
            <a:xfrm>
              <a:off x="288" y="624"/>
              <a:ext cx="336" cy="336"/>
            </a:xfrm>
            <a:prstGeom prst="ellipse">
              <a:avLst/>
            </a:prstGeom>
            <a:gradFill rotWithShape="1">
              <a:gsLst>
                <a:gs pos="0">
                  <a:srgbClr val="004747"/>
                </a:gs>
                <a:gs pos="100000">
                  <a:srgbClr val="00999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0" name="椭圆 6172"/>
            <p:cNvSpPr>
              <a:spLocks noChangeArrowheads="1"/>
            </p:cNvSpPr>
            <p:nvPr/>
          </p:nvSpPr>
          <p:spPr bwMode="auto">
            <a:xfrm>
              <a:off x="576" y="624"/>
              <a:ext cx="336" cy="336"/>
            </a:xfrm>
            <a:prstGeom prst="ellipse">
              <a:avLst/>
            </a:prstGeom>
            <a:gradFill rotWithShape="1">
              <a:gsLst>
                <a:gs pos="0">
                  <a:srgbClr val="004747"/>
                </a:gs>
                <a:gs pos="100000">
                  <a:srgbClr val="00999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1" name="椭圆 6173"/>
            <p:cNvSpPr>
              <a:spLocks noChangeArrowheads="1"/>
            </p:cNvSpPr>
            <p:nvPr/>
          </p:nvSpPr>
          <p:spPr bwMode="auto">
            <a:xfrm>
              <a:off x="528" y="96"/>
              <a:ext cx="336" cy="336"/>
            </a:xfrm>
            <a:prstGeom prst="ellipse">
              <a:avLst/>
            </a:prstGeom>
            <a:gradFill rotWithShape="1">
              <a:gsLst>
                <a:gs pos="0">
                  <a:srgbClr val="004747"/>
                </a:gs>
                <a:gs pos="100000">
                  <a:srgbClr val="00999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2" name="椭圆 6174"/>
            <p:cNvSpPr>
              <a:spLocks noChangeArrowheads="1"/>
            </p:cNvSpPr>
            <p:nvPr/>
          </p:nvSpPr>
          <p:spPr bwMode="auto">
            <a:xfrm>
              <a:off x="768" y="192"/>
              <a:ext cx="336" cy="336"/>
            </a:xfrm>
            <a:prstGeom prst="ellipse">
              <a:avLst/>
            </a:prstGeom>
            <a:gradFill rotWithShape="1">
              <a:gsLst>
                <a:gs pos="0">
                  <a:srgbClr val="004747"/>
                </a:gs>
                <a:gs pos="100000">
                  <a:srgbClr val="00999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3" name="椭圆 6175"/>
            <p:cNvSpPr>
              <a:spLocks noChangeArrowheads="1"/>
            </p:cNvSpPr>
            <p:nvPr/>
          </p:nvSpPr>
          <p:spPr bwMode="auto">
            <a:xfrm>
              <a:off x="816" y="384"/>
              <a:ext cx="336" cy="336"/>
            </a:xfrm>
            <a:prstGeom prst="ellipse">
              <a:avLst/>
            </a:prstGeom>
            <a:gradFill rotWithShape="1">
              <a:gsLst>
                <a:gs pos="0">
                  <a:srgbClr val="004747"/>
                </a:gs>
                <a:gs pos="100000">
                  <a:srgbClr val="00999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4" name="椭圆 6176"/>
            <p:cNvSpPr>
              <a:spLocks noChangeArrowheads="1"/>
            </p:cNvSpPr>
            <p:nvPr/>
          </p:nvSpPr>
          <p:spPr bwMode="auto">
            <a:xfrm>
              <a:off x="720" y="576"/>
              <a:ext cx="336" cy="336"/>
            </a:xfrm>
            <a:prstGeom prst="ellipse">
              <a:avLst/>
            </a:prstGeom>
            <a:gradFill rotWithShape="1">
              <a:gsLst>
                <a:gs pos="0">
                  <a:srgbClr val="004747"/>
                </a:gs>
                <a:gs pos="100000">
                  <a:srgbClr val="00999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5" name="椭圆 6177"/>
            <p:cNvSpPr>
              <a:spLocks noChangeArrowheads="1"/>
            </p:cNvSpPr>
            <p:nvPr/>
          </p:nvSpPr>
          <p:spPr bwMode="auto">
            <a:xfrm>
              <a:off x="336" y="288"/>
              <a:ext cx="336" cy="336"/>
            </a:xfrm>
            <a:prstGeom prst="ellipse">
              <a:avLst/>
            </a:prstGeom>
            <a:gradFill rotWithShape="1">
              <a:gsLst>
                <a:gs pos="0">
                  <a:srgbClr val="004747"/>
                </a:gs>
                <a:gs pos="100000">
                  <a:srgbClr val="00999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6" name="椭圆 6178"/>
            <p:cNvSpPr>
              <a:spLocks noChangeArrowheads="1"/>
            </p:cNvSpPr>
            <p:nvPr/>
          </p:nvSpPr>
          <p:spPr bwMode="auto">
            <a:xfrm>
              <a:off x="528" y="384"/>
              <a:ext cx="336" cy="336"/>
            </a:xfrm>
            <a:prstGeom prst="ellipse">
              <a:avLst/>
            </a:prstGeom>
            <a:gradFill rotWithShape="1">
              <a:gsLst>
                <a:gs pos="0">
                  <a:srgbClr val="004747"/>
                </a:gs>
                <a:gs pos="100000">
                  <a:srgbClr val="00999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7" name="椭圆 6179"/>
            <p:cNvSpPr>
              <a:spLocks noChangeArrowheads="1"/>
            </p:cNvSpPr>
            <p:nvPr/>
          </p:nvSpPr>
          <p:spPr bwMode="auto">
            <a:xfrm>
              <a:off x="288" y="480"/>
              <a:ext cx="336" cy="336"/>
            </a:xfrm>
            <a:prstGeom prst="ellipse">
              <a:avLst/>
            </a:prstGeom>
            <a:gradFill rotWithShape="1">
              <a:gsLst>
                <a:gs pos="0">
                  <a:srgbClr val="004747"/>
                </a:gs>
                <a:gs pos="100000">
                  <a:srgbClr val="00999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8" name="椭圆 6180"/>
            <p:cNvSpPr>
              <a:spLocks noChangeArrowheads="1"/>
            </p:cNvSpPr>
            <p:nvPr/>
          </p:nvSpPr>
          <p:spPr bwMode="auto">
            <a:xfrm>
              <a:off x="240" y="96"/>
              <a:ext cx="336" cy="336"/>
            </a:xfrm>
            <a:prstGeom prst="ellipse">
              <a:avLst/>
            </a:prstGeom>
            <a:gradFill rotWithShape="1">
              <a:gsLst>
                <a:gs pos="0">
                  <a:srgbClr val="004747"/>
                </a:gs>
                <a:gs pos="100000">
                  <a:srgbClr val="00999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9" name="椭圆 6181"/>
            <p:cNvSpPr>
              <a:spLocks noChangeArrowheads="1"/>
            </p:cNvSpPr>
            <p:nvPr/>
          </p:nvSpPr>
          <p:spPr bwMode="auto">
            <a:xfrm>
              <a:off x="432" y="576"/>
              <a:ext cx="336" cy="336"/>
            </a:xfrm>
            <a:prstGeom prst="ellipse">
              <a:avLst/>
            </a:prstGeom>
            <a:gradFill rotWithShape="1">
              <a:gsLst>
                <a:gs pos="0">
                  <a:srgbClr val="004747"/>
                </a:gs>
                <a:gs pos="100000">
                  <a:srgbClr val="00999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0" name="椭圆 6182"/>
            <p:cNvSpPr>
              <a:spLocks noChangeArrowheads="1"/>
            </p:cNvSpPr>
            <p:nvPr/>
          </p:nvSpPr>
          <p:spPr bwMode="auto">
            <a:xfrm>
              <a:off x="48" y="336"/>
              <a:ext cx="336" cy="336"/>
            </a:xfrm>
            <a:prstGeom prst="ellipse">
              <a:avLst/>
            </a:prstGeom>
            <a:gradFill rotWithShape="1">
              <a:gsLst>
                <a:gs pos="0">
                  <a:srgbClr val="004747"/>
                </a:gs>
                <a:gs pos="100000">
                  <a:srgbClr val="00999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1" name="椭圆 6183"/>
            <p:cNvSpPr>
              <a:spLocks noChangeArrowheads="1"/>
            </p:cNvSpPr>
            <p:nvPr/>
          </p:nvSpPr>
          <p:spPr bwMode="auto">
            <a:xfrm>
              <a:off x="0" y="576"/>
              <a:ext cx="336" cy="336"/>
            </a:xfrm>
            <a:prstGeom prst="ellipse">
              <a:avLst/>
            </a:prstGeom>
            <a:gradFill rotWithShape="1">
              <a:gsLst>
                <a:gs pos="0">
                  <a:srgbClr val="004747"/>
                </a:gs>
                <a:gs pos="100000">
                  <a:srgbClr val="00999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2" name="椭圆 6184"/>
            <p:cNvSpPr>
              <a:spLocks noChangeArrowheads="1"/>
            </p:cNvSpPr>
            <p:nvPr/>
          </p:nvSpPr>
          <p:spPr bwMode="auto">
            <a:xfrm>
              <a:off x="144" y="720"/>
              <a:ext cx="336" cy="336"/>
            </a:xfrm>
            <a:prstGeom prst="ellipse">
              <a:avLst/>
            </a:prstGeom>
            <a:gradFill rotWithShape="1">
              <a:gsLst>
                <a:gs pos="0">
                  <a:srgbClr val="004747"/>
                </a:gs>
                <a:gs pos="100000">
                  <a:srgbClr val="00999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3" name="椭圆 6185"/>
            <p:cNvSpPr>
              <a:spLocks noChangeArrowheads="1"/>
            </p:cNvSpPr>
            <p:nvPr/>
          </p:nvSpPr>
          <p:spPr bwMode="auto">
            <a:xfrm>
              <a:off x="384" y="816"/>
              <a:ext cx="336" cy="336"/>
            </a:xfrm>
            <a:prstGeom prst="ellipse">
              <a:avLst/>
            </a:prstGeom>
            <a:gradFill rotWithShape="1">
              <a:gsLst>
                <a:gs pos="0">
                  <a:srgbClr val="004747"/>
                </a:gs>
                <a:gs pos="100000">
                  <a:srgbClr val="00999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4" name="椭圆 6186"/>
            <p:cNvSpPr>
              <a:spLocks noChangeArrowheads="1"/>
            </p:cNvSpPr>
            <p:nvPr/>
          </p:nvSpPr>
          <p:spPr bwMode="auto">
            <a:xfrm>
              <a:off x="624" y="768"/>
              <a:ext cx="336" cy="336"/>
            </a:xfrm>
            <a:prstGeom prst="ellipse">
              <a:avLst/>
            </a:prstGeom>
            <a:gradFill rotWithShape="1">
              <a:gsLst>
                <a:gs pos="0">
                  <a:srgbClr val="004747"/>
                </a:gs>
                <a:gs pos="100000">
                  <a:srgbClr val="00999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5" name="椭圆 6187"/>
            <p:cNvSpPr>
              <a:spLocks noChangeArrowheads="1"/>
            </p:cNvSpPr>
            <p:nvPr/>
          </p:nvSpPr>
          <p:spPr bwMode="auto">
            <a:xfrm>
              <a:off x="816" y="720"/>
              <a:ext cx="336" cy="336"/>
            </a:xfrm>
            <a:prstGeom prst="ellipse">
              <a:avLst/>
            </a:prstGeom>
            <a:gradFill rotWithShape="1">
              <a:gsLst>
                <a:gs pos="0">
                  <a:srgbClr val="004747"/>
                </a:gs>
                <a:gs pos="100000">
                  <a:srgbClr val="00999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6" name="椭圆 6188"/>
            <p:cNvSpPr>
              <a:spLocks noChangeArrowheads="1"/>
            </p:cNvSpPr>
            <p:nvPr/>
          </p:nvSpPr>
          <p:spPr bwMode="auto">
            <a:xfrm>
              <a:off x="912" y="480"/>
              <a:ext cx="336" cy="336"/>
            </a:xfrm>
            <a:prstGeom prst="ellipse">
              <a:avLst/>
            </a:prstGeom>
            <a:gradFill rotWithShape="1">
              <a:gsLst>
                <a:gs pos="0">
                  <a:srgbClr val="004747"/>
                </a:gs>
                <a:gs pos="100000">
                  <a:srgbClr val="00999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7" name="椭圆 6189"/>
            <p:cNvSpPr>
              <a:spLocks noChangeArrowheads="1"/>
            </p:cNvSpPr>
            <p:nvPr/>
          </p:nvSpPr>
          <p:spPr bwMode="auto">
            <a:xfrm>
              <a:off x="960" y="192"/>
              <a:ext cx="336" cy="336"/>
            </a:xfrm>
            <a:prstGeom prst="ellipse">
              <a:avLst/>
            </a:prstGeom>
            <a:gradFill rotWithShape="1">
              <a:gsLst>
                <a:gs pos="0">
                  <a:srgbClr val="004747"/>
                </a:gs>
                <a:gs pos="100000">
                  <a:srgbClr val="00999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8" name="椭圆 6190"/>
            <p:cNvSpPr>
              <a:spLocks noChangeArrowheads="1"/>
            </p:cNvSpPr>
            <p:nvPr/>
          </p:nvSpPr>
          <p:spPr bwMode="auto">
            <a:xfrm>
              <a:off x="720" y="0"/>
              <a:ext cx="336" cy="336"/>
            </a:xfrm>
            <a:prstGeom prst="ellipse">
              <a:avLst/>
            </a:prstGeom>
            <a:gradFill rotWithShape="1">
              <a:gsLst>
                <a:gs pos="0">
                  <a:srgbClr val="004747"/>
                </a:gs>
                <a:gs pos="100000">
                  <a:srgbClr val="00999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6194" name="图片 6193" descr="pic_3811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1905000"/>
            <a:ext cx="1295400" cy="103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95" name="图片 619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AE8CF"/>
              </a:clrFrom>
              <a:clrTo>
                <a:srgbClr val="FAE8C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26"/>
          <a:stretch>
            <a:fillRect/>
          </a:stretch>
        </p:blipFill>
        <p:spPr bwMode="auto">
          <a:xfrm>
            <a:off x="7162800" y="609600"/>
            <a:ext cx="1676400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97" name="右箭头 6196"/>
          <p:cNvSpPr>
            <a:spLocks noChangeArrowheads="1"/>
          </p:cNvSpPr>
          <p:nvPr/>
        </p:nvSpPr>
        <p:spPr bwMode="auto">
          <a:xfrm>
            <a:off x="6008688" y="2209800"/>
            <a:ext cx="1382712" cy="304800"/>
          </a:xfrm>
          <a:prstGeom prst="rightArrow">
            <a:avLst>
              <a:gd name="adj1" fmla="val 50000"/>
              <a:gd name="adj2" fmla="val 113348"/>
            </a:avLst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98" name="右箭头 6197"/>
          <p:cNvSpPr>
            <a:spLocks noChangeArrowheads="1"/>
          </p:cNvSpPr>
          <p:nvPr/>
        </p:nvSpPr>
        <p:spPr bwMode="auto">
          <a:xfrm>
            <a:off x="6019800" y="1371600"/>
            <a:ext cx="990600" cy="304800"/>
          </a:xfrm>
          <a:prstGeom prst="rightArrow">
            <a:avLst>
              <a:gd name="adj1" fmla="val 50000"/>
              <a:gd name="adj2" fmla="val 81250"/>
            </a:avLst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99" name="文本框 6198"/>
          <p:cNvSpPr txBox="1"/>
          <p:nvPr/>
        </p:nvSpPr>
        <p:spPr>
          <a:xfrm>
            <a:off x="5943600" y="1066800"/>
            <a:ext cx="1006475" cy="2895600"/>
          </a:xfrm>
          <a:prstGeom prst="rect">
            <a:avLst/>
          </a:prstGeom>
          <a:noFill/>
          <a:ln w="9525">
            <a:noFill/>
          </a:ln>
        </p:spPr>
        <p:txBody>
          <a:bodyPr vert="eaVer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5400" b="1" noProof="1">
                <a:solidFill>
                  <a:srgbClr val="0066FF"/>
                </a:solidFill>
                <a:effectLst>
                  <a:outerShdw blurRad="38100" dist="38100" dir="2700000">
                    <a:srgbClr val="C0C0C0"/>
                  </a:outerShdw>
                </a:effectLst>
                <a:cs typeface="+mn-ea"/>
              </a:rPr>
              <a:t>细胞分化</a:t>
            </a:r>
            <a:endParaRPr lang="zh-CN" altLang="en-US" sz="5400" b="1" noProof="1">
              <a:solidFill>
                <a:srgbClr val="0066FF"/>
              </a:solidFill>
              <a:effectLst>
                <a:outerShdw blurRad="38100" dist="38100" dir="2700000">
                  <a:srgbClr val="C0C0C0"/>
                </a:outerShdw>
              </a:effectLst>
            </a:endParaRPr>
          </a:p>
        </p:txBody>
      </p:sp>
      <p:pic>
        <p:nvPicPr>
          <p:cNvPr id="6200" name="图片 619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875" y="3048000"/>
            <a:ext cx="2016125" cy="140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02" name="文本框 6201"/>
          <p:cNvSpPr txBox="1">
            <a:spLocks noChangeArrowheads="1"/>
          </p:cNvSpPr>
          <p:nvPr/>
        </p:nvSpPr>
        <p:spPr bwMode="auto">
          <a:xfrm>
            <a:off x="381000" y="4727058"/>
            <a:ext cx="60960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sz="3200" b="1" dirty="0" smtClean="0">
                <a:solidFill>
                  <a:schemeClr val="accent2"/>
                </a:solidFill>
                <a:ea typeface="楷体_GB2312" pitchFamily="49" charset="-122"/>
              </a:rPr>
              <a:t>        细胞的</a:t>
            </a:r>
            <a:r>
              <a:rPr lang="zh-CN" altLang="en-US" sz="3200" b="1" dirty="0">
                <a:solidFill>
                  <a:schemeClr val="accent2"/>
                </a:solidFill>
                <a:ea typeface="楷体_GB2312" pitchFamily="49" charset="-122"/>
              </a:rPr>
              <a:t>后代，在形态、结构</a:t>
            </a:r>
            <a:r>
              <a:rPr lang="zh-CN" altLang="en-US" sz="3200" b="1" dirty="0" smtClean="0">
                <a:solidFill>
                  <a:schemeClr val="accent2"/>
                </a:solidFill>
                <a:ea typeface="楷体_GB2312" pitchFamily="49" charset="-122"/>
              </a:rPr>
              <a:t>和功能</a:t>
            </a:r>
            <a:r>
              <a:rPr lang="zh-CN" altLang="en-US" sz="3200" b="1" dirty="0">
                <a:solidFill>
                  <a:schemeClr val="accent2"/>
                </a:solidFill>
                <a:ea typeface="楷体_GB2312" pitchFamily="49" charset="-122"/>
              </a:rPr>
              <a:t>上</a:t>
            </a:r>
            <a:r>
              <a:rPr lang="zh-CN" altLang="en-US" sz="3200" b="1" dirty="0" smtClean="0">
                <a:solidFill>
                  <a:schemeClr val="accent2"/>
                </a:solidFill>
                <a:ea typeface="楷体_GB2312" pitchFamily="49" charset="-122"/>
              </a:rPr>
              <a:t>发生差异</a:t>
            </a:r>
            <a:r>
              <a:rPr lang="zh-CN" altLang="en-US" sz="3200" b="1" dirty="0">
                <a:solidFill>
                  <a:schemeClr val="accent2"/>
                </a:solidFill>
                <a:ea typeface="楷体_GB2312" pitchFamily="49" charset="-122"/>
              </a:rPr>
              <a:t>的过程。</a:t>
            </a:r>
          </a:p>
        </p:txBody>
      </p:sp>
      <p:sp>
        <p:nvSpPr>
          <p:cNvPr id="6203" name="文本框 6202"/>
          <p:cNvSpPr txBox="1"/>
          <p:nvPr/>
        </p:nvSpPr>
        <p:spPr>
          <a:xfrm>
            <a:off x="312738" y="196850"/>
            <a:ext cx="4191000" cy="641350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50000">
                <a:srgbClr val="FFFF00">
                  <a:gamma/>
                  <a:tint val="8627"/>
                  <a:invGamma/>
                </a:srgbClr>
              </a:gs>
              <a:gs pos="100000">
                <a:srgbClr val="FFFF00"/>
              </a:gs>
            </a:gsLst>
            <a:lin ang="5400000" scaled="1"/>
            <a:tileRect/>
          </a:gradFill>
          <a:ln w="9525">
            <a:noFill/>
          </a:ln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3600" b="1" noProof="1" smtClean="0">
                <a:solidFill>
                  <a:srgbClr val="0066FF"/>
                </a:solidFill>
                <a:effectLst>
                  <a:outerShdw blurRad="38100" dist="38100" dir="2700000">
                    <a:srgbClr val="C0C0C0"/>
                  </a:outerShdw>
                </a:effectLst>
                <a:cs typeface="+mn-ea"/>
              </a:rPr>
              <a:t>细胞分化</a:t>
            </a:r>
            <a:r>
              <a:rPr lang="zh-CN" altLang="en-US" sz="3600" b="1" noProof="1">
                <a:solidFill>
                  <a:srgbClr val="0066FF"/>
                </a:solidFill>
                <a:effectLst>
                  <a:outerShdw blurRad="38100" dist="38100" dir="2700000">
                    <a:srgbClr val="C0C0C0"/>
                  </a:outerShdw>
                </a:effectLst>
                <a:cs typeface="+mn-ea"/>
              </a:rPr>
              <a:t>的概念</a:t>
            </a:r>
            <a:endParaRPr lang="zh-CN" altLang="en-US" sz="3600" b="1" noProof="1">
              <a:solidFill>
                <a:srgbClr val="0066FF"/>
              </a:solidFill>
              <a:effectLst>
                <a:outerShdw blurRad="38100" dist="38100" dir="2700000">
                  <a:srgbClr val="C0C0C0"/>
                </a:outerShdw>
              </a:effectLst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6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6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6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6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6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6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6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4" grpId="0"/>
      <p:bldP spid="16398" grpId="0" animBg="1"/>
      <p:bldP spid="6199" grpId="0"/>
      <p:bldP spid="6202" grpId="0"/>
      <p:bldP spid="6203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3" name="组合 7172"/>
          <p:cNvGrpSpPr>
            <a:grpSpLocks/>
          </p:cNvGrpSpPr>
          <p:nvPr/>
        </p:nvGrpSpPr>
        <p:grpSpPr bwMode="auto">
          <a:xfrm>
            <a:off x="381000" y="457200"/>
            <a:ext cx="5715000" cy="4206875"/>
            <a:chOff x="521" y="2420"/>
            <a:chExt cx="2706" cy="1043"/>
          </a:xfrm>
        </p:grpSpPr>
        <p:sp>
          <p:nvSpPr>
            <p:cNvPr id="19458" name="云形标注 7173"/>
            <p:cNvSpPr>
              <a:spLocks noChangeArrowheads="1"/>
            </p:cNvSpPr>
            <p:nvPr/>
          </p:nvSpPr>
          <p:spPr bwMode="auto">
            <a:xfrm>
              <a:off x="521" y="2478"/>
              <a:ext cx="2586" cy="953"/>
            </a:xfrm>
            <a:prstGeom prst="cloudCallout">
              <a:avLst>
                <a:gd name="adj1" fmla="val -43750"/>
                <a:gd name="adj2" fmla="val 70000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CN" altLang="en-US" sz="2400">
                <a:latin typeface="华文行楷" pitchFamily="2" charset="-122"/>
                <a:ea typeface="华文行楷" pitchFamily="2" charset="-122"/>
              </a:endParaRPr>
            </a:p>
          </p:txBody>
        </p:sp>
        <p:sp>
          <p:nvSpPr>
            <p:cNvPr id="19459" name="云形标注 7174"/>
            <p:cNvSpPr>
              <a:spLocks noChangeArrowheads="1"/>
            </p:cNvSpPr>
            <p:nvPr/>
          </p:nvSpPr>
          <p:spPr bwMode="auto">
            <a:xfrm>
              <a:off x="582" y="2420"/>
              <a:ext cx="2645" cy="1043"/>
            </a:xfrm>
            <a:prstGeom prst="cloudCallout">
              <a:avLst>
                <a:gd name="adj1" fmla="val -43750"/>
                <a:gd name="adj2" fmla="val 7000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b="1">
                  <a:latin typeface="华文行楷" pitchFamily="2" charset="-122"/>
                  <a:ea typeface="华文行楷" pitchFamily="2" charset="-122"/>
                </a:rPr>
                <a:t>      </a:t>
              </a:r>
              <a:r>
                <a:rPr lang="zh-CN" altLang="en-US" sz="4400" b="1">
                  <a:latin typeface="华文行楷" pitchFamily="2" charset="-122"/>
                  <a:ea typeface="华文行楷" pitchFamily="2" charset="-122"/>
                </a:rPr>
                <a:t>细胞分化是否意味着细胞中遗传物质的改变？</a:t>
              </a:r>
            </a:p>
          </p:txBody>
        </p:sp>
      </p:grpSp>
      <p:sp>
        <p:nvSpPr>
          <p:cNvPr id="7176" name="文本框 7175"/>
          <p:cNvSpPr txBox="1"/>
          <p:nvPr/>
        </p:nvSpPr>
        <p:spPr>
          <a:xfrm>
            <a:off x="4876800" y="4114800"/>
            <a:ext cx="4038600" cy="1569660"/>
          </a:xfrm>
          <a:prstGeom prst="rect">
            <a:avLst/>
          </a:prstGeom>
          <a:noFill/>
          <a:ln w="25400" cap="flat" cmpd="sng">
            <a:solidFill>
              <a:srgbClr val="80008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 noProof="1">
                <a:cs typeface="+mn-ea"/>
              </a:rPr>
              <a:t>    </a:t>
            </a:r>
            <a:r>
              <a:rPr lang="zh-CN" altLang="en-US" sz="3200" b="1" noProof="1">
                <a:solidFill>
                  <a:srgbClr val="0066FF"/>
                </a:solidFill>
                <a:effectLst>
                  <a:outerShdw blurRad="38100" dist="38100" dir="2700000">
                    <a:srgbClr val="C0C0C0"/>
                  </a:outerShdw>
                </a:effectLst>
                <a:cs typeface="+mn-ea"/>
              </a:rPr>
              <a:t>遗传物质</a:t>
            </a:r>
            <a:r>
              <a:rPr lang="zh-CN" altLang="en-US" sz="3200" b="1" noProof="1">
                <a:solidFill>
                  <a:srgbClr val="990033"/>
                </a:solidFill>
                <a:effectLst>
                  <a:outerShdw blurRad="38100" dist="38100" dir="2700000">
                    <a:srgbClr val="C0C0C0"/>
                  </a:outerShdw>
                </a:effectLst>
                <a:cs typeface="+mn-ea"/>
              </a:rPr>
              <a:t>没有改变</a:t>
            </a:r>
            <a:r>
              <a:rPr lang="zh-CN" altLang="en-US" sz="3200" b="1" noProof="1">
                <a:solidFill>
                  <a:srgbClr val="0066FF"/>
                </a:solidFill>
                <a:effectLst>
                  <a:outerShdw blurRad="38100" dist="38100" dir="2700000">
                    <a:srgbClr val="C0C0C0"/>
                  </a:outerShdw>
                </a:effectLst>
                <a:cs typeface="+mn-ea"/>
              </a:rPr>
              <a:t>，不同组织的细胞共同来源于</a:t>
            </a:r>
            <a:r>
              <a:rPr lang="zh-CN" altLang="en-US" sz="3200" b="1" noProof="1" smtClean="0">
                <a:solidFill>
                  <a:srgbClr val="0066FF"/>
                </a:solidFill>
                <a:effectLst>
                  <a:outerShdw blurRad="38100" dist="38100" dir="2700000">
                    <a:srgbClr val="C0C0C0"/>
                  </a:outerShdw>
                </a:effectLst>
                <a:cs typeface="+mn-ea"/>
              </a:rPr>
              <a:t>受精卵。</a:t>
            </a:r>
            <a:endParaRPr lang="zh-CN" altLang="en-US" sz="3200" b="1" noProof="1">
              <a:solidFill>
                <a:srgbClr val="0066FF"/>
              </a:solidFill>
              <a:effectLst>
                <a:outerShdw blurRad="38100" dist="38100" dir="2700000">
                  <a:srgbClr val="C0C0C0"/>
                </a:outerShdw>
              </a:effectLst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文本框 9219"/>
          <p:cNvSpPr txBox="1"/>
          <p:nvPr/>
        </p:nvSpPr>
        <p:spPr>
          <a:xfrm>
            <a:off x="469900" y="533400"/>
            <a:ext cx="4330700" cy="641350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50000">
                <a:srgbClr val="FFFF00">
                  <a:gamma/>
                  <a:tint val="8627"/>
                  <a:invGamma/>
                </a:srgbClr>
              </a:gs>
              <a:gs pos="100000">
                <a:srgbClr val="FFFF00"/>
              </a:gs>
            </a:gsLst>
            <a:lin ang="5400000" scaled="1"/>
            <a:tileRect/>
          </a:gradFill>
          <a:ln w="9525">
            <a:noFill/>
          </a:ln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3600" b="1" noProof="1" smtClean="0">
                <a:solidFill>
                  <a:srgbClr val="0066FF"/>
                </a:solidFill>
                <a:effectLst>
                  <a:outerShdw blurRad="38100" dist="38100" dir="2700000">
                    <a:srgbClr val="C0C0C0"/>
                  </a:outerShdw>
                </a:effectLst>
                <a:cs typeface="+mn-ea"/>
              </a:rPr>
              <a:t>细胞分化</a:t>
            </a:r>
            <a:r>
              <a:rPr lang="zh-CN" altLang="en-US" sz="3600" b="1" noProof="1">
                <a:solidFill>
                  <a:srgbClr val="0066FF"/>
                </a:solidFill>
                <a:effectLst>
                  <a:outerShdw blurRad="38100" dist="38100" dir="2700000">
                    <a:srgbClr val="C0C0C0"/>
                  </a:outerShdw>
                </a:effectLst>
                <a:cs typeface="+mn-ea"/>
              </a:rPr>
              <a:t>的实质</a:t>
            </a:r>
            <a:endParaRPr lang="zh-CN" altLang="en-US" sz="3600" b="1" noProof="1">
              <a:solidFill>
                <a:srgbClr val="0066FF"/>
              </a:solidFill>
              <a:effectLst>
                <a:outerShdw blurRad="38100" dist="38100" dir="2700000">
                  <a:srgbClr val="C0C0C0"/>
                </a:outerShdw>
              </a:effectLst>
            </a:endParaRPr>
          </a:p>
        </p:txBody>
      </p:sp>
      <p:pic>
        <p:nvPicPr>
          <p:cNvPr id="9221" name="图片 92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953000"/>
            <a:ext cx="196532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483" name="组合 9221"/>
          <p:cNvGrpSpPr>
            <a:grpSpLocks/>
          </p:cNvGrpSpPr>
          <p:nvPr/>
        </p:nvGrpSpPr>
        <p:grpSpPr bwMode="auto">
          <a:xfrm>
            <a:off x="533400" y="3581400"/>
            <a:ext cx="1809750" cy="1727200"/>
            <a:chOff x="0" y="0"/>
            <a:chExt cx="1360" cy="1315"/>
          </a:xfrm>
        </p:grpSpPr>
        <p:sp>
          <p:nvSpPr>
            <p:cNvPr id="20484" name="椭圆 9222"/>
            <p:cNvSpPr>
              <a:spLocks noChangeArrowheads="1"/>
            </p:cNvSpPr>
            <p:nvPr/>
          </p:nvSpPr>
          <p:spPr bwMode="auto">
            <a:xfrm>
              <a:off x="0" y="0"/>
              <a:ext cx="1360" cy="1315"/>
            </a:xfrm>
            <a:prstGeom prst="ellipse">
              <a:avLst/>
            </a:prstGeom>
            <a:gradFill rotWithShape="1">
              <a:gsLst>
                <a:gs pos="0">
                  <a:srgbClr val="004747"/>
                </a:gs>
                <a:gs pos="100000">
                  <a:srgbClr val="00999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24" name="文本框 9223"/>
            <p:cNvSpPr txBox="1"/>
            <p:nvPr/>
          </p:nvSpPr>
          <p:spPr>
            <a:xfrm>
              <a:off x="453" y="363"/>
              <a:ext cx="288" cy="34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b="1" noProof="1">
                  <a:solidFill>
                    <a:schemeClr val="bg1"/>
                  </a:solidFill>
                  <a:effectLst>
                    <a:outerShdw blurRad="38100" dist="38100" dir="2700000">
                      <a:srgbClr val="C0C0C0"/>
                    </a:outerShdw>
                  </a:effectLst>
                  <a:latin typeface="Times New Roman" panose="02020603050405020304" pitchFamily="18" charset="0"/>
                  <a:cs typeface="+mn-ea"/>
                </a:rPr>
                <a:t>A</a:t>
              </a:r>
              <a:endParaRPr lang="en-US" altLang="zh-CN" sz="2400" b="1" noProof="1">
                <a:solidFill>
                  <a:schemeClr val="bg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</a:endParaRPr>
            </a:p>
          </p:txBody>
        </p:sp>
        <p:sp>
          <p:nvSpPr>
            <p:cNvPr id="9225" name="文本框 9224"/>
            <p:cNvSpPr txBox="1"/>
            <p:nvPr/>
          </p:nvSpPr>
          <p:spPr>
            <a:xfrm>
              <a:off x="404" y="506"/>
              <a:ext cx="288" cy="34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b="1" noProof="1">
                  <a:solidFill>
                    <a:schemeClr val="bg1"/>
                  </a:solidFill>
                  <a:effectLst>
                    <a:outerShdw blurRad="38100" dist="38100" dir="2700000">
                      <a:srgbClr val="C0C0C0"/>
                    </a:outerShdw>
                  </a:effectLst>
                  <a:latin typeface="Times New Roman" panose="02020603050405020304" pitchFamily="18" charset="0"/>
                  <a:cs typeface="+mn-ea"/>
                </a:rPr>
                <a:t>B</a:t>
              </a:r>
              <a:endParaRPr lang="en-US" altLang="zh-CN" sz="2400" b="1" noProof="1">
                <a:solidFill>
                  <a:schemeClr val="bg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</a:endParaRPr>
            </a:p>
          </p:txBody>
        </p:sp>
        <p:sp>
          <p:nvSpPr>
            <p:cNvPr id="9226" name="文本框 9225"/>
            <p:cNvSpPr txBox="1"/>
            <p:nvPr/>
          </p:nvSpPr>
          <p:spPr>
            <a:xfrm>
              <a:off x="501" y="651"/>
              <a:ext cx="288" cy="34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b="1" noProof="1">
                  <a:solidFill>
                    <a:schemeClr val="bg1"/>
                  </a:solidFill>
                  <a:effectLst>
                    <a:outerShdw blurRad="38100" dist="38100" dir="2700000">
                      <a:srgbClr val="C0C0C0"/>
                    </a:outerShdw>
                  </a:effectLst>
                  <a:latin typeface="Times New Roman" panose="02020603050405020304" pitchFamily="18" charset="0"/>
                  <a:cs typeface="+mn-ea"/>
                </a:rPr>
                <a:t>D</a:t>
              </a:r>
              <a:endParaRPr lang="en-US" altLang="zh-CN" sz="2400" b="1" noProof="1">
                <a:solidFill>
                  <a:schemeClr val="bg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</a:endParaRPr>
            </a:p>
          </p:txBody>
        </p:sp>
        <p:sp>
          <p:nvSpPr>
            <p:cNvPr id="9227" name="文本框 9226"/>
            <p:cNvSpPr txBox="1"/>
            <p:nvPr/>
          </p:nvSpPr>
          <p:spPr>
            <a:xfrm>
              <a:off x="596" y="411"/>
              <a:ext cx="289" cy="34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b="1" noProof="1">
                  <a:solidFill>
                    <a:schemeClr val="bg1"/>
                  </a:solidFill>
                  <a:effectLst>
                    <a:outerShdw blurRad="38100" dist="38100" dir="2700000">
                      <a:srgbClr val="C0C0C0"/>
                    </a:outerShdw>
                  </a:effectLst>
                  <a:latin typeface="Times New Roman" panose="02020603050405020304" pitchFamily="18" charset="0"/>
                  <a:cs typeface="+mn-ea"/>
                </a:rPr>
                <a:t>C</a:t>
              </a:r>
              <a:endParaRPr lang="en-US" altLang="zh-CN" sz="2400" b="1" noProof="1">
                <a:solidFill>
                  <a:schemeClr val="bg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</a:endParaRPr>
            </a:p>
          </p:txBody>
        </p:sp>
        <p:sp>
          <p:nvSpPr>
            <p:cNvPr id="9228" name="文本框 9227"/>
            <p:cNvSpPr txBox="1"/>
            <p:nvPr/>
          </p:nvSpPr>
          <p:spPr>
            <a:xfrm>
              <a:off x="645" y="651"/>
              <a:ext cx="288" cy="34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b="1" noProof="1">
                  <a:solidFill>
                    <a:schemeClr val="bg1"/>
                  </a:solidFill>
                  <a:effectLst>
                    <a:outerShdw blurRad="38100" dist="38100" dir="2700000">
                      <a:srgbClr val="C0C0C0"/>
                    </a:outerShdw>
                  </a:effectLst>
                  <a:latin typeface="Times New Roman" panose="02020603050405020304" pitchFamily="18" charset="0"/>
                  <a:cs typeface="+mn-ea"/>
                </a:rPr>
                <a:t>E</a:t>
              </a:r>
              <a:endParaRPr lang="en-US" altLang="zh-CN" sz="2400" b="1" noProof="1">
                <a:solidFill>
                  <a:schemeClr val="bg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9229" name="组合 9228"/>
          <p:cNvGrpSpPr>
            <a:grpSpLocks/>
          </p:cNvGrpSpPr>
          <p:nvPr/>
        </p:nvGrpSpPr>
        <p:grpSpPr bwMode="auto">
          <a:xfrm>
            <a:off x="3657600" y="2514600"/>
            <a:ext cx="2057400" cy="320675"/>
            <a:chOff x="0" y="0"/>
            <a:chExt cx="1392" cy="244"/>
          </a:xfrm>
        </p:grpSpPr>
        <p:sp>
          <p:nvSpPr>
            <p:cNvPr id="20491" name="矩形 9229"/>
            <p:cNvSpPr>
              <a:spLocks noChangeArrowheads="1"/>
            </p:cNvSpPr>
            <p:nvPr/>
          </p:nvSpPr>
          <p:spPr bwMode="auto">
            <a:xfrm>
              <a:off x="1152" y="0"/>
              <a:ext cx="240" cy="2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CN" sz="2400" b="1"/>
                <a:t>E</a:t>
              </a:r>
            </a:p>
          </p:txBody>
        </p:sp>
        <p:sp>
          <p:nvSpPr>
            <p:cNvPr id="20492" name="矩形 9230"/>
            <p:cNvSpPr>
              <a:spLocks noChangeArrowheads="1"/>
            </p:cNvSpPr>
            <p:nvPr/>
          </p:nvSpPr>
          <p:spPr bwMode="auto">
            <a:xfrm>
              <a:off x="864" y="0"/>
              <a:ext cx="240" cy="2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CN" sz="2400" b="1"/>
                <a:t>D</a:t>
              </a:r>
            </a:p>
          </p:txBody>
        </p:sp>
        <p:sp>
          <p:nvSpPr>
            <p:cNvPr id="20493" name="矩形 9231"/>
            <p:cNvSpPr>
              <a:spLocks noChangeArrowheads="1"/>
            </p:cNvSpPr>
            <p:nvPr/>
          </p:nvSpPr>
          <p:spPr bwMode="auto">
            <a:xfrm>
              <a:off x="576" y="0"/>
              <a:ext cx="240" cy="244"/>
            </a:xfrm>
            <a:prstGeom prst="rect">
              <a:avLst/>
            </a:prstGeom>
            <a:solidFill>
              <a:srgbClr val="BFFF0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zh-CN" sz="2400" b="1"/>
                <a:t>C</a:t>
              </a:r>
            </a:p>
          </p:txBody>
        </p:sp>
        <p:sp>
          <p:nvSpPr>
            <p:cNvPr id="20494" name="矩形 9232"/>
            <p:cNvSpPr>
              <a:spLocks noChangeArrowheads="1"/>
            </p:cNvSpPr>
            <p:nvPr/>
          </p:nvSpPr>
          <p:spPr bwMode="auto">
            <a:xfrm>
              <a:off x="0" y="0"/>
              <a:ext cx="240" cy="244"/>
            </a:xfrm>
            <a:prstGeom prst="rect">
              <a:avLst/>
            </a:prstGeom>
            <a:solidFill>
              <a:srgbClr val="BFFF0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zh-CN" sz="2400" b="1"/>
                <a:t>A</a:t>
              </a:r>
            </a:p>
          </p:txBody>
        </p:sp>
        <p:sp>
          <p:nvSpPr>
            <p:cNvPr id="20495" name="矩形 9233"/>
            <p:cNvSpPr>
              <a:spLocks noChangeArrowheads="1"/>
            </p:cNvSpPr>
            <p:nvPr/>
          </p:nvSpPr>
          <p:spPr bwMode="auto">
            <a:xfrm>
              <a:off x="288" y="0"/>
              <a:ext cx="240" cy="2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CN" sz="2400" b="1"/>
                <a:t>B</a:t>
              </a:r>
            </a:p>
          </p:txBody>
        </p:sp>
      </p:grpSp>
      <p:sp>
        <p:nvSpPr>
          <p:cNvPr id="9235" name="左大括号 9234"/>
          <p:cNvSpPr>
            <a:spLocks/>
          </p:cNvSpPr>
          <p:nvPr/>
        </p:nvSpPr>
        <p:spPr bwMode="auto">
          <a:xfrm>
            <a:off x="2895600" y="2547938"/>
            <a:ext cx="574675" cy="3014662"/>
          </a:xfrm>
          <a:prstGeom prst="leftBrace">
            <a:avLst>
              <a:gd name="adj1" fmla="val 43643"/>
              <a:gd name="adj2" fmla="val 4713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9236" name="组合 9235"/>
          <p:cNvGrpSpPr>
            <a:grpSpLocks/>
          </p:cNvGrpSpPr>
          <p:nvPr/>
        </p:nvGrpSpPr>
        <p:grpSpPr bwMode="auto">
          <a:xfrm>
            <a:off x="3581400" y="3870325"/>
            <a:ext cx="2057400" cy="320675"/>
            <a:chOff x="0" y="0"/>
            <a:chExt cx="1392" cy="244"/>
          </a:xfrm>
        </p:grpSpPr>
        <p:sp>
          <p:nvSpPr>
            <p:cNvPr id="20498" name="矩形 9236"/>
            <p:cNvSpPr>
              <a:spLocks noChangeArrowheads="1"/>
            </p:cNvSpPr>
            <p:nvPr/>
          </p:nvSpPr>
          <p:spPr bwMode="auto">
            <a:xfrm>
              <a:off x="1152" y="0"/>
              <a:ext cx="240" cy="2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CN" sz="2400" b="1"/>
                <a:t>E</a:t>
              </a:r>
            </a:p>
          </p:txBody>
        </p:sp>
        <p:sp>
          <p:nvSpPr>
            <p:cNvPr id="20499" name="矩形 9237"/>
            <p:cNvSpPr>
              <a:spLocks noChangeArrowheads="1"/>
            </p:cNvSpPr>
            <p:nvPr/>
          </p:nvSpPr>
          <p:spPr bwMode="auto">
            <a:xfrm>
              <a:off x="864" y="0"/>
              <a:ext cx="240" cy="2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CN" sz="2400" b="1"/>
                <a:t>D</a:t>
              </a:r>
            </a:p>
          </p:txBody>
        </p:sp>
        <p:sp>
          <p:nvSpPr>
            <p:cNvPr id="20500" name="矩形 9238"/>
            <p:cNvSpPr>
              <a:spLocks noChangeArrowheads="1"/>
            </p:cNvSpPr>
            <p:nvPr/>
          </p:nvSpPr>
          <p:spPr bwMode="auto">
            <a:xfrm>
              <a:off x="576" y="0"/>
              <a:ext cx="240" cy="244"/>
            </a:xfrm>
            <a:prstGeom prst="rect">
              <a:avLst/>
            </a:prstGeom>
            <a:solidFill>
              <a:srgbClr val="BFFF0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zh-CN" sz="2400" b="1"/>
                <a:t>C</a:t>
              </a:r>
            </a:p>
          </p:txBody>
        </p:sp>
        <p:sp>
          <p:nvSpPr>
            <p:cNvPr id="20501" name="矩形 9239"/>
            <p:cNvSpPr>
              <a:spLocks noChangeArrowheads="1"/>
            </p:cNvSpPr>
            <p:nvPr/>
          </p:nvSpPr>
          <p:spPr bwMode="auto">
            <a:xfrm>
              <a:off x="0" y="0"/>
              <a:ext cx="240" cy="2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CN" sz="2400" b="1"/>
                <a:t>A</a:t>
              </a:r>
            </a:p>
          </p:txBody>
        </p:sp>
        <p:sp>
          <p:nvSpPr>
            <p:cNvPr id="20502" name="矩形 9240"/>
            <p:cNvSpPr>
              <a:spLocks noChangeArrowheads="1"/>
            </p:cNvSpPr>
            <p:nvPr/>
          </p:nvSpPr>
          <p:spPr bwMode="auto">
            <a:xfrm>
              <a:off x="288" y="0"/>
              <a:ext cx="240" cy="244"/>
            </a:xfrm>
            <a:prstGeom prst="rect">
              <a:avLst/>
            </a:prstGeom>
            <a:solidFill>
              <a:srgbClr val="B9FA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zh-CN" sz="2400" b="1"/>
                <a:t>B</a:t>
              </a:r>
            </a:p>
          </p:txBody>
        </p:sp>
      </p:grpSp>
      <p:grpSp>
        <p:nvGrpSpPr>
          <p:cNvPr id="9242" name="组合 9241"/>
          <p:cNvGrpSpPr>
            <a:grpSpLocks/>
          </p:cNvGrpSpPr>
          <p:nvPr/>
        </p:nvGrpSpPr>
        <p:grpSpPr bwMode="auto">
          <a:xfrm>
            <a:off x="3581400" y="5486400"/>
            <a:ext cx="2057400" cy="320675"/>
            <a:chOff x="0" y="0"/>
            <a:chExt cx="1392" cy="244"/>
          </a:xfrm>
        </p:grpSpPr>
        <p:sp>
          <p:nvSpPr>
            <p:cNvPr id="20504" name="矩形 9242"/>
            <p:cNvSpPr>
              <a:spLocks noChangeArrowheads="1"/>
            </p:cNvSpPr>
            <p:nvPr/>
          </p:nvSpPr>
          <p:spPr bwMode="auto">
            <a:xfrm>
              <a:off x="1152" y="0"/>
              <a:ext cx="240" cy="244"/>
            </a:xfrm>
            <a:prstGeom prst="rect">
              <a:avLst/>
            </a:prstGeom>
            <a:solidFill>
              <a:srgbClr val="B9FA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zh-CN" sz="2400" b="1"/>
                <a:t>E</a:t>
              </a:r>
            </a:p>
          </p:txBody>
        </p:sp>
        <p:sp>
          <p:nvSpPr>
            <p:cNvPr id="20505" name="矩形 9243"/>
            <p:cNvSpPr>
              <a:spLocks noChangeArrowheads="1"/>
            </p:cNvSpPr>
            <p:nvPr/>
          </p:nvSpPr>
          <p:spPr bwMode="auto">
            <a:xfrm>
              <a:off x="864" y="0"/>
              <a:ext cx="240" cy="2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CN" sz="2400" b="1"/>
                <a:t>D</a:t>
              </a:r>
            </a:p>
          </p:txBody>
        </p:sp>
        <p:sp>
          <p:nvSpPr>
            <p:cNvPr id="20506" name="矩形 9244"/>
            <p:cNvSpPr>
              <a:spLocks noChangeArrowheads="1"/>
            </p:cNvSpPr>
            <p:nvPr/>
          </p:nvSpPr>
          <p:spPr bwMode="auto">
            <a:xfrm>
              <a:off x="576" y="0"/>
              <a:ext cx="240" cy="244"/>
            </a:xfrm>
            <a:prstGeom prst="rect">
              <a:avLst/>
            </a:prstGeom>
            <a:solidFill>
              <a:srgbClr val="BFFF0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zh-CN" sz="2400" b="1"/>
                <a:t>C</a:t>
              </a:r>
            </a:p>
          </p:txBody>
        </p:sp>
        <p:sp>
          <p:nvSpPr>
            <p:cNvPr id="20507" name="矩形 9245"/>
            <p:cNvSpPr>
              <a:spLocks noChangeArrowheads="1"/>
            </p:cNvSpPr>
            <p:nvPr/>
          </p:nvSpPr>
          <p:spPr bwMode="auto">
            <a:xfrm>
              <a:off x="0" y="0"/>
              <a:ext cx="240" cy="2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CN" sz="2400" b="1"/>
                <a:t>A</a:t>
              </a:r>
            </a:p>
          </p:txBody>
        </p:sp>
        <p:sp>
          <p:nvSpPr>
            <p:cNvPr id="20508" name="矩形 9246"/>
            <p:cNvSpPr>
              <a:spLocks noChangeArrowheads="1"/>
            </p:cNvSpPr>
            <p:nvPr/>
          </p:nvSpPr>
          <p:spPr bwMode="auto">
            <a:xfrm>
              <a:off x="288" y="0"/>
              <a:ext cx="240" cy="2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CN" sz="2400" b="1"/>
                <a:t>B</a:t>
              </a:r>
            </a:p>
          </p:txBody>
        </p:sp>
      </p:grpSp>
      <p:grpSp>
        <p:nvGrpSpPr>
          <p:cNvPr id="20509" name="组合 9247"/>
          <p:cNvGrpSpPr>
            <a:grpSpLocks/>
          </p:cNvGrpSpPr>
          <p:nvPr/>
        </p:nvGrpSpPr>
        <p:grpSpPr bwMode="auto">
          <a:xfrm>
            <a:off x="546100" y="2955925"/>
            <a:ext cx="1851025" cy="320675"/>
            <a:chOff x="0" y="0"/>
            <a:chExt cx="1392" cy="244"/>
          </a:xfrm>
        </p:grpSpPr>
        <p:sp>
          <p:nvSpPr>
            <p:cNvPr id="20510" name="矩形 9248"/>
            <p:cNvSpPr>
              <a:spLocks noChangeArrowheads="1"/>
            </p:cNvSpPr>
            <p:nvPr/>
          </p:nvSpPr>
          <p:spPr bwMode="auto">
            <a:xfrm>
              <a:off x="1152" y="0"/>
              <a:ext cx="240" cy="2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CN" sz="2400" b="1"/>
                <a:t>E</a:t>
              </a:r>
            </a:p>
          </p:txBody>
        </p:sp>
        <p:sp>
          <p:nvSpPr>
            <p:cNvPr id="20511" name="矩形 9249"/>
            <p:cNvSpPr>
              <a:spLocks noChangeArrowheads="1"/>
            </p:cNvSpPr>
            <p:nvPr/>
          </p:nvSpPr>
          <p:spPr bwMode="auto">
            <a:xfrm>
              <a:off x="864" y="0"/>
              <a:ext cx="240" cy="2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CN" sz="2400" b="1"/>
                <a:t>D</a:t>
              </a:r>
            </a:p>
          </p:txBody>
        </p:sp>
        <p:sp>
          <p:nvSpPr>
            <p:cNvPr id="20512" name="矩形 9250"/>
            <p:cNvSpPr>
              <a:spLocks noChangeArrowheads="1"/>
            </p:cNvSpPr>
            <p:nvPr/>
          </p:nvSpPr>
          <p:spPr bwMode="auto">
            <a:xfrm>
              <a:off x="576" y="0"/>
              <a:ext cx="240" cy="2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CN" sz="2400" b="1"/>
                <a:t>C</a:t>
              </a:r>
            </a:p>
          </p:txBody>
        </p:sp>
        <p:sp>
          <p:nvSpPr>
            <p:cNvPr id="20513" name="矩形 9251"/>
            <p:cNvSpPr>
              <a:spLocks noChangeArrowheads="1"/>
            </p:cNvSpPr>
            <p:nvPr/>
          </p:nvSpPr>
          <p:spPr bwMode="auto">
            <a:xfrm>
              <a:off x="0" y="0"/>
              <a:ext cx="240" cy="2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CN" sz="2400" b="1"/>
                <a:t>A</a:t>
              </a:r>
            </a:p>
          </p:txBody>
        </p:sp>
        <p:sp>
          <p:nvSpPr>
            <p:cNvPr id="20514" name="矩形 9252"/>
            <p:cNvSpPr>
              <a:spLocks noChangeArrowheads="1"/>
            </p:cNvSpPr>
            <p:nvPr/>
          </p:nvSpPr>
          <p:spPr bwMode="auto">
            <a:xfrm>
              <a:off x="288" y="0"/>
              <a:ext cx="240" cy="2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CN" sz="2400" b="1"/>
                <a:t>B</a:t>
              </a:r>
            </a:p>
          </p:txBody>
        </p:sp>
      </p:grpSp>
      <p:sp>
        <p:nvSpPr>
          <p:cNvPr id="9254" name="文本框 9253"/>
          <p:cNvSpPr txBox="1">
            <a:spLocks noChangeArrowheads="1"/>
          </p:cNvSpPr>
          <p:nvPr/>
        </p:nvSpPr>
        <p:spPr bwMode="auto">
          <a:xfrm>
            <a:off x="1447800" y="1295400"/>
            <a:ext cx="117316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000066"/>
                </a:solidFill>
              </a:rPr>
              <a:t>基因</a:t>
            </a:r>
          </a:p>
        </p:txBody>
      </p:sp>
      <p:sp>
        <p:nvSpPr>
          <p:cNvPr id="9255" name="文本框 9254"/>
          <p:cNvSpPr txBox="1">
            <a:spLocks noChangeArrowheads="1"/>
          </p:cNvSpPr>
          <p:nvPr/>
        </p:nvSpPr>
        <p:spPr bwMode="auto">
          <a:xfrm>
            <a:off x="3116263" y="1290638"/>
            <a:ext cx="3513137" cy="579437"/>
          </a:xfrm>
          <a:prstGeom prst="rect">
            <a:avLst/>
          </a:prstGeom>
          <a:gradFill rotWithShape="1">
            <a:gsLst>
              <a:gs pos="0">
                <a:srgbClr val="99CC00"/>
              </a:gs>
              <a:gs pos="50000">
                <a:srgbClr val="F9FCEF"/>
              </a:gs>
              <a:gs pos="100000">
                <a:srgbClr val="99CC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000066"/>
                </a:solidFill>
              </a:rPr>
              <a:t>选择性表达的过程</a:t>
            </a:r>
          </a:p>
        </p:txBody>
      </p:sp>
      <p:grpSp>
        <p:nvGrpSpPr>
          <p:cNvPr id="9258" name="组合 9257"/>
          <p:cNvGrpSpPr>
            <a:grpSpLocks/>
          </p:cNvGrpSpPr>
          <p:nvPr/>
        </p:nvGrpSpPr>
        <p:grpSpPr bwMode="auto">
          <a:xfrm>
            <a:off x="685800" y="2011363"/>
            <a:ext cx="1595438" cy="819150"/>
            <a:chOff x="0" y="0"/>
            <a:chExt cx="1200" cy="624"/>
          </a:xfrm>
        </p:grpSpPr>
        <p:sp>
          <p:nvSpPr>
            <p:cNvPr id="20519" name="直接连接符 9258"/>
            <p:cNvSpPr>
              <a:spLocks noChangeShapeType="1"/>
            </p:cNvSpPr>
            <p:nvPr/>
          </p:nvSpPr>
          <p:spPr bwMode="auto">
            <a:xfrm flipV="1">
              <a:off x="0" y="0"/>
              <a:ext cx="864" cy="62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0" name="直接连接符 9259"/>
            <p:cNvSpPr>
              <a:spLocks noChangeShapeType="1"/>
            </p:cNvSpPr>
            <p:nvPr/>
          </p:nvSpPr>
          <p:spPr bwMode="auto">
            <a:xfrm flipV="1">
              <a:off x="336" y="0"/>
              <a:ext cx="624" cy="62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1" name="直接连接符 9260"/>
            <p:cNvSpPr>
              <a:spLocks noChangeShapeType="1"/>
            </p:cNvSpPr>
            <p:nvPr/>
          </p:nvSpPr>
          <p:spPr bwMode="auto">
            <a:xfrm flipV="1">
              <a:off x="624" y="0"/>
              <a:ext cx="384" cy="62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2" name="直接连接符 9261"/>
            <p:cNvSpPr>
              <a:spLocks noChangeShapeType="1"/>
            </p:cNvSpPr>
            <p:nvPr/>
          </p:nvSpPr>
          <p:spPr bwMode="auto">
            <a:xfrm flipV="1">
              <a:off x="960" y="0"/>
              <a:ext cx="96" cy="62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3" name="直接连接符 9262"/>
            <p:cNvSpPr>
              <a:spLocks noChangeShapeType="1"/>
            </p:cNvSpPr>
            <p:nvPr/>
          </p:nvSpPr>
          <p:spPr bwMode="auto">
            <a:xfrm flipH="1" flipV="1">
              <a:off x="1152" y="48"/>
              <a:ext cx="48" cy="57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9268" name="组合 9267"/>
          <p:cNvGrpSpPr>
            <a:grpSpLocks/>
          </p:cNvGrpSpPr>
          <p:nvPr/>
        </p:nvGrpSpPr>
        <p:grpSpPr bwMode="auto">
          <a:xfrm>
            <a:off x="6553200" y="2076450"/>
            <a:ext cx="1504950" cy="739775"/>
            <a:chOff x="3648" y="960"/>
            <a:chExt cx="1581" cy="563"/>
          </a:xfrm>
        </p:grpSpPr>
        <p:pic>
          <p:nvPicPr>
            <p:cNvPr id="20525" name="图片 9265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AE8CF"/>
                </a:clrFrom>
                <a:clrTo>
                  <a:srgbClr val="FAE8C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600" r="55173" b="22318"/>
            <a:stretch>
              <a:fillRect/>
            </a:stretch>
          </p:blipFill>
          <p:spPr bwMode="auto">
            <a:xfrm>
              <a:off x="3648" y="960"/>
              <a:ext cx="1406" cy="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26" name="未知"/>
            <p:cNvSpPr>
              <a:spLocks noChangeArrowheads="1"/>
            </p:cNvSpPr>
            <p:nvPr/>
          </p:nvSpPr>
          <p:spPr bwMode="auto">
            <a:xfrm>
              <a:off x="4704" y="1266"/>
              <a:ext cx="525" cy="257"/>
            </a:xfrm>
            <a:custGeom>
              <a:avLst/>
              <a:gdLst>
                <a:gd name="T0" fmla="*/ 233 w 233"/>
                <a:gd name="T1" fmla="*/ 20 h 275"/>
                <a:gd name="T2" fmla="*/ 198 w 233"/>
                <a:gd name="T3" fmla="*/ 90 h 275"/>
                <a:gd name="T4" fmla="*/ 32 w 233"/>
                <a:gd name="T5" fmla="*/ 238 h 275"/>
                <a:gd name="T6" fmla="*/ 32 w 233"/>
                <a:gd name="T7" fmla="*/ 151 h 275"/>
                <a:gd name="T8" fmla="*/ 84 w 233"/>
                <a:gd name="T9" fmla="*/ 81 h 275"/>
                <a:gd name="T10" fmla="*/ 145 w 233"/>
                <a:gd name="T11" fmla="*/ 29 h 275"/>
                <a:gd name="T12" fmla="*/ 163 w 233"/>
                <a:gd name="T13" fmla="*/ 3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3" h="275">
                  <a:moveTo>
                    <a:pt x="233" y="20"/>
                  </a:moveTo>
                  <a:cubicBezTo>
                    <a:pt x="212" y="80"/>
                    <a:pt x="228" y="59"/>
                    <a:pt x="198" y="90"/>
                  </a:cubicBezTo>
                  <a:cubicBezTo>
                    <a:pt x="186" y="275"/>
                    <a:pt x="218" y="250"/>
                    <a:pt x="32" y="238"/>
                  </a:cubicBezTo>
                  <a:cubicBezTo>
                    <a:pt x="0" y="208"/>
                    <a:pt x="0" y="181"/>
                    <a:pt x="32" y="151"/>
                  </a:cubicBezTo>
                  <a:cubicBezTo>
                    <a:pt x="42" y="112"/>
                    <a:pt x="45" y="95"/>
                    <a:pt x="84" y="81"/>
                  </a:cubicBezTo>
                  <a:cubicBezTo>
                    <a:pt x="98" y="42"/>
                    <a:pt x="111" y="51"/>
                    <a:pt x="145" y="29"/>
                  </a:cubicBezTo>
                  <a:cubicBezTo>
                    <a:pt x="155" y="0"/>
                    <a:pt x="145" y="3"/>
                    <a:pt x="163" y="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48" name="图片 47" descr="pic_3811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5746" y="3652827"/>
            <a:ext cx="1295400" cy="103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9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9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54" grpId="0"/>
      <p:bldP spid="925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文本框 11265"/>
          <p:cNvSpPr txBox="1">
            <a:spLocks noChangeArrowheads="1"/>
          </p:cNvSpPr>
          <p:nvPr/>
        </p:nvSpPr>
        <p:spPr bwMode="auto">
          <a:xfrm>
            <a:off x="990600" y="2362200"/>
            <a:ext cx="172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b="1">
                <a:latin typeface="黑体" pitchFamily="49" charset="-122"/>
                <a:ea typeface="黑体" pitchFamily="49" charset="-122"/>
              </a:rPr>
              <a:t>  </a:t>
            </a:r>
            <a:r>
              <a:rPr lang="zh-CN" altLang="en-US" sz="2400" b="1">
                <a:latin typeface="黑体" pitchFamily="49" charset="-122"/>
                <a:ea typeface="黑体" pitchFamily="49" charset="-122"/>
              </a:rPr>
              <a:t>红细胞</a:t>
            </a:r>
          </a:p>
        </p:txBody>
      </p:sp>
      <p:sp>
        <p:nvSpPr>
          <p:cNvPr id="21506" name="直接连接符 11266"/>
          <p:cNvSpPr>
            <a:spLocks noChangeShapeType="1"/>
          </p:cNvSpPr>
          <p:nvPr/>
        </p:nvSpPr>
        <p:spPr bwMode="auto">
          <a:xfrm>
            <a:off x="2514600" y="2667000"/>
            <a:ext cx="2743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07" name="文本框 11267"/>
          <p:cNvSpPr txBox="1">
            <a:spLocks noChangeArrowheads="1"/>
          </p:cNvSpPr>
          <p:nvPr/>
        </p:nvSpPr>
        <p:spPr bwMode="auto">
          <a:xfrm>
            <a:off x="5257800" y="2362200"/>
            <a:ext cx="26638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合成血红蛋白</a:t>
            </a:r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  </a:t>
            </a:r>
            <a:r>
              <a:rPr lang="en-US" altLang="zh-CN" sz="2400" b="1" dirty="0">
                <a:latin typeface="黑体" pitchFamily="49" charset="-122"/>
                <a:ea typeface="黑体" pitchFamily="49" charset="-122"/>
              </a:rPr>
              <a:t>(</a:t>
            </a:r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不合成肌动蛋白</a:t>
            </a:r>
            <a:r>
              <a:rPr lang="en-US" altLang="zh-CN" sz="2400" b="1" dirty="0">
                <a:latin typeface="黑体" pitchFamily="49" charset="-122"/>
                <a:ea typeface="黑体" pitchFamily="49" charset="-122"/>
              </a:rPr>
              <a:t>)</a:t>
            </a:r>
          </a:p>
        </p:txBody>
      </p:sp>
      <p:sp>
        <p:nvSpPr>
          <p:cNvPr id="21508" name="文本框 11268"/>
          <p:cNvSpPr txBox="1">
            <a:spLocks noChangeArrowheads="1"/>
          </p:cNvSpPr>
          <p:nvPr/>
        </p:nvSpPr>
        <p:spPr bwMode="auto">
          <a:xfrm>
            <a:off x="1295400" y="4038600"/>
            <a:ext cx="13684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 b="1">
                <a:latin typeface="黑体" pitchFamily="49" charset="-122"/>
                <a:ea typeface="黑体" pitchFamily="49" charset="-122"/>
              </a:rPr>
              <a:t>肌细胞</a:t>
            </a:r>
          </a:p>
        </p:txBody>
      </p:sp>
      <p:sp>
        <p:nvSpPr>
          <p:cNvPr id="21509" name="直接连接符 11269"/>
          <p:cNvSpPr>
            <a:spLocks noChangeShapeType="1"/>
          </p:cNvSpPr>
          <p:nvPr/>
        </p:nvSpPr>
        <p:spPr bwMode="auto">
          <a:xfrm>
            <a:off x="2590800" y="4246563"/>
            <a:ext cx="2590800" cy="206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1" name="文本框 11270"/>
          <p:cNvSpPr txBox="1">
            <a:spLocks noChangeArrowheads="1"/>
          </p:cNvSpPr>
          <p:nvPr/>
        </p:nvSpPr>
        <p:spPr bwMode="auto">
          <a:xfrm>
            <a:off x="2590800" y="4343400"/>
            <a:ext cx="2743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肌动蛋白基因开启</a:t>
            </a:r>
          </a:p>
        </p:txBody>
      </p:sp>
      <p:sp>
        <p:nvSpPr>
          <p:cNvPr id="21511" name="文本框 11271"/>
          <p:cNvSpPr txBox="1">
            <a:spLocks noChangeArrowheads="1"/>
          </p:cNvSpPr>
          <p:nvPr/>
        </p:nvSpPr>
        <p:spPr bwMode="auto">
          <a:xfrm>
            <a:off x="5257800" y="3886200"/>
            <a:ext cx="259238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合成肌动蛋白</a:t>
            </a:r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 </a:t>
            </a:r>
            <a:r>
              <a:rPr lang="en-US" altLang="zh-CN" sz="2400" b="1" dirty="0">
                <a:latin typeface="黑体" pitchFamily="49" charset="-122"/>
                <a:ea typeface="黑体" pitchFamily="49" charset="-122"/>
              </a:rPr>
              <a:t>(</a:t>
            </a:r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不合成血红蛋白</a:t>
            </a:r>
            <a:r>
              <a:rPr lang="en-US" altLang="zh-CN" sz="2400" b="1" dirty="0">
                <a:latin typeface="黑体" pitchFamily="49" charset="-122"/>
                <a:ea typeface="黑体" pitchFamily="49" charset="-122"/>
              </a:rPr>
              <a:t>)</a:t>
            </a:r>
          </a:p>
        </p:txBody>
      </p:sp>
      <p:sp>
        <p:nvSpPr>
          <p:cNvPr id="11273" name="文本框 11272"/>
          <p:cNvSpPr txBox="1">
            <a:spLocks noChangeArrowheads="1"/>
          </p:cNvSpPr>
          <p:nvPr/>
        </p:nvSpPr>
        <p:spPr bwMode="auto">
          <a:xfrm>
            <a:off x="2514600" y="2667000"/>
            <a:ext cx="2743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000066"/>
                </a:solidFill>
                <a:latin typeface="黑体" pitchFamily="49" charset="-122"/>
                <a:ea typeface="黑体" pitchFamily="49" charset="-122"/>
              </a:rPr>
              <a:t>肌动蛋白基因关闭</a:t>
            </a:r>
          </a:p>
        </p:txBody>
      </p:sp>
      <p:sp>
        <p:nvSpPr>
          <p:cNvPr id="11274" name="文本框 11273"/>
          <p:cNvSpPr txBox="1">
            <a:spLocks noChangeArrowheads="1"/>
          </p:cNvSpPr>
          <p:nvPr/>
        </p:nvSpPr>
        <p:spPr bwMode="auto">
          <a:xfrm>
            <a:off x="2590800" y="3733800"/>
            <a:ext cx="2743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000066"/>
                </a:solidFill>
                <a:latin typeface="黑体" pitchFamily="49" charset="-122"/>
                <a:ea typeface="黑体" pitchFamily="49" charset="-122"/>
              </a:rPr>
              <a:t>血红蛋白基因关闭</a:t>
            </a:r>
          </a:p>
        </p:txBody>
      </p:sp>
      <p:grpSp>
        <p:nvGrpSpPr>
          <p:cNvPr id="21514" name="组合 11274"/>
          <p:cNvGrpSpPr>
            <a:grpSpLocks/>
          </p:cNvGrpSpPr>
          <p:nvPr/>
        </p:nvGrpSpPr>
        <p:grpSpPr bwMode="auto">
          <a:xfrm>
            <a:off x="1219200" y="1066800"/>
            <a:ext cx="1600200" cy="1295400"/>
            <a:chOff x="0" y="0"/>
            <a:chExt cx="703" cy="975"/>
          </a:xfrm>
        </p:grpSpPr>
        <p:pic>
          <p:nvPicPr>
            <p:cNvPr id="21515" name="图片 11275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AE8CF"/>
                </a:clrFrom>
                <a:clrTo>
                  <a:srgbClr val="FAE8C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5173" b="22318"/>
            <a:stretch>
              <a:fillRect/>
            </a:stretch>
          </p:blipFill>
          <p:spPr bwMode="auto">
            <a:xfrm>
              <a:off x="0" y="0"/>
              <a:ext cx="624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16" name="未知"/>
            <p:cNvSpPr>
              <a:spLocks noChangeArrowheads="1"/>
            </p:cNvSpPr>
            <p:nvPr/>
          </p:nvSpPr>
          <p:spPr bwMode="auto">
            <a:xfrm>
              <a:off x="470" y="700"/>
              <a:ext cx="233" cy="275"/>
            </a:xfrm>
            <a:custGeom>
              <a:avLst/>
              <a:gdLst>
                <a:gd name="T0" fmla="*/ 233 w 233"/>
                <a:gd name="T1" fmla="*/ 20 h 275"/>
                <a:gd name="T2" fmla="*/ 198 w 233"/>
                <a:gd name="T3" fmla="*/ 90 h 275"/>
                <a:gd name="T4" fmla="*/ 32 w 233"/>
                <a:gd name="T5" fmla="*/ 238 h 275"/>
                <a:gd name="T6" fmla="*/ 32 w 233"/>
                <a:gd name="T7" fmla="*/ 151 h 275"/>
                <a:gd name="T8" fmla="*/ 84 w 233"/>
                <a:gd name="T9" fmla="*/ 81 h 275"/>
                <a:gd name="T10" fmla="*/ 145 w 233"/>
                <a:gd name="T11" fmla="*/ 29 h 275"/>
                <a:gd name="T12" fmla="*/ 163 w 233"/>
                <a:gd name="T13" fmla="*/ 3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3" h="275">
                  <a:moveTo>
                    <a:pt x="233" y="20"/>
                  </a:moveTo>
                  <a:cubicBezTo>
                    <a:pt x="212" y="80"/>
                    <a:pt x="228" y="59"/>
                    <a:pt x="198" y="90"/>
                  </a:cubicBezTo>
                  <a:cubicBezTo>
                    <a:pt x="186" y="275"/>
                    <a:pt x="218" y="250"/>
                    <a:pt x="32" y="238"/>
                  </a:cubicBezTo>
                  <a:cubicBezTo>
                    <a:pt x="0" y="208"/>
                    <a:pt x="0" y="181"/>
                    <a:pt x="32" y="151"/>
                  </a:cubicBezTo>
                  <a:cubicBezTo>
                    <a:pt x="42" y="112"/>
                    <a:pt x="45" y="95"/>
                    <a:pt x="84" y="81"/>
                  </a:cubicBezTo>
                  <a:cubicBezTo>
                    <a:pt x="98" y="42"/>
                    <a:pt x="111" y="51"/>
                    <a:pt x="145" y="29"/>
                  </a:cubicBezTo>
                  <a:cubicBezTo>
                    <a:pt x="155" y="0"/>
                    <a:pt x="145" y="3"/>
                    <a:pt x="163" y="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21517" name="图片 11277" descr="045">
            <a:hlinkClick r:id="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295400"/>
            <a:ext cx="1219200" cy="99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8" name="图片 11278" descr="pic_3811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59" r="5000"/>
          <a:stretch>
            <a:fillRect/>
          </a:stretch>
        </p:blipFill>
        <p:spPr bwMode="auto">
          <a:xfrm>
            <a:off x="1143000" y="3048000"/>
            <a:ext cx="14478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80" name="文本框 11279"/>
          <p:cNvSpPr txBox="1">
            <a:spLocks noChangeArrowheads="1"/>
          </p:cNvSpPr>
          <p:nvPr/>
        </p:nvSpPr>
        <p:spPr bwMode="auto">
          <a:xfrm>
            <a:off x="2514600" y="2133600"/>
            <a:ext cx="2667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血红蛋白基因开启</a:t>
            </a:r>
          </a:p>
        </p:txBody>
      </p:sp>
      <p:pic>
        <p:nvPicPr>
          <p:cNvPr id="21520" name="图片 11280" descr="u=4076656049,1778443785&amp;gp=20">
            <a:hlinkClick r:id="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739" r="16339" b="16522"/>
          <a:stretch>
            <a:fillRect/>
          </a:stretch>
        </p:blipFill>
        <p:spPr bwMode="auto">
          <a:xfrm>
            <a:off x="5410200" y="3505200"/>
            <a:ext cx="1828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1" grpId="0"/>
      <p:bldP spid="11273" grpId="0"/>
      <p:bldP spid="11274" grpId="0"/>
      <p:bldP spid="1128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/>
          <p:nvPr/>
        </p:nvSpPr>
        <p:spPr>
          <a:xfrm>
            <a:off x="611188" y="4076700"/>
            <a:ext cx="7416800" cy="2041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 noProof="1">
                <a:solidFill>
                  <a:schemeClr val="accent4"/>
                </a:solidFill>
                <a:latin typeface="Tahoma" panose="020B0604030504040204" pitchFamily="34" charset="0"/>
                <a:cs typeface="+mn-ea"/>
              </a:rPr>
              <a:t>3</a:t>
            </a:r>
            <a:r>
              <a:rPr lang="zh-CN" altLang="en-US" sz="3200" b="1" noProof="1">
                <a:solidFill>
                  <a:schemeClr val="accent4"/>
                </a:solidFill>
                <a:latin typeface="Tahoma" panose="020B0604030504040204" pitchFamily="34" charset="0"/>
                <a:cs typeface="+mn-ea"/>
              </a:rPr>
              <a:t>、黑色素细胞在体外培养</a:t>
            </a:r>
            <a:r>
              <a:rPr lang="en-US" altLang="zh-CN" sz="3200" b="1" noProof="1">
                <a:solidFill>
                  <a:schemeClr val="accent4"/>
                </a:solidFill>
                <a:latin typeface="Tahoma" panose="020B0604030504040204" pitchFamily="34" charset="0"/>
                <a:cs typeface="+mn-ea"/>
              </a:rPr>
              <a:t>30</a:t>
            </a:r>
            <a:r>
              <a:rPr lang="zh-CN" altLang="en-US" sz="3200" b="1" noProof="1">
                <a:solidFill>
                  <a:schemeClr val="accent4"/>
                </a:solidFill>
                <a:latin typeface="Tahoma" panose="020B0604030504040204" pitchFamily="34" charset="0"/>
                <a:cs typeface="+mn-ea"/>
              </a:rPr>
              <a:t>多代后仍能合成黑色素；离体培养的上皮细胞，始终保持为上皮细胞，而不会变成其他类型的细胞。 </a:t>
            </a:r>
            <a:endParaRPr lang="zh-CN" altLang="en-US" sz="3200" b="1" noProof="1">
              <a:solidFill>
                <a:schemeClr val="accent4"/>
              </a:solidFill>
              <a:latin typeface="Tahoma" panose="020B0604030504040204" pitchFamily="34" charset="0"/>
            </a:endParaRPr>
          </a:p>
        </p:txBody>
      </p:sp>
      <p:sp>
        <p:nvSpPr>
          <p:cNvPr id="8195" name="Text Box 3"/>
          <p:cNvSpPr txBox="1"/>
          <p:nvPr/>
        </p:nvSpPr>
        <p:spPr>
          <a:xfrm>
            <a:off x="611188" y="1196975"/>
            <a:ext cx="7343775" cy="10668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 noProof="1">
                <a:solidFill>
                  <a:schemeClr val="accent4"/>
                </a:solidFill>
                <a:latin typeface="Tahoma" panose="020B0604030504040204" pitchFamily="34" charset="0"/>
                <a:cs typeface="+mn-ea"/>
              </a:rPr>
              <a:t>1</a:t>
            </a:r>
            <a:r>
              <a:rPr lang="zh-CN" altLang="en-US" sz="3200" b="1" noProof="1">
                <a:solidFill>
                  <a:schemeClr val="accent4"/>
                </a:solidFill>
                <a:latin typeface="Tahoma" panose="020B0604030504040204" pitchFamily="34" charset="0"/>
                <a:cs typeface="+mn-ea"/>
              </a:rPr>
              <a:t>、一般来说，分化了的细胞将一直保持分化后的状态，直至死亡。</a:t>
            </a:r>
            <a:endParaRPr lang="zh-CN" altLang="en-US" sz="3200" b="1" noProof="1">
              <a:solidFill>
                <a:schemeClr val="accent4"/>
              </a:solidFill>
              <a:latin typeface="Tahoma" panose="020B0604030504040204" pitchFamily="34" charset="0"/>
            </a:endParaRPr>
          </a:p>
        </p:txBody>
      </p:sp>
      <p:sp>
        <p:nvSpPr>
          <p:cNvPr id="17411" name="Text Box 4"/>
          <p:cNvSpPr txBox="1">
            <a:spLocks noChangeArrowheads="1"/>
          </p:cNvSpPr>
          <p:nvPr/>
        </p:nvSpPr>
        <p:spPr bwMode="auto">
          <a:xfrm>
            <a:off x="323850" y="333375"/>
            <a:ext cx="80645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3600" b="1">
                <a:solidFill>
                  <a:srgbClr val="0000FF"/>
                </a:solidFill>
                <a:latin typeface="华文新魏" pitchFamily="2" charset="-122"/>
                <a:ea typeface="华文新魏" pitchFamily="2" charset="-122"/>
              </a:rPr>
              <a:t>下列事实说明了细胞分化的哪些特征</a:t>
            </a:r>
            <a:r>
              <a:rPr lang="en-US" altLang="zh-CN" sz="3600" b="1">
                <a:solidFill>
                  <a:srgbClr val="0000FF"/>
                </a:solidFill>
                <a:latin typeface="华文新魏" pitchFamily="2" charset="-122"/>
                <a:ea typeface="华文新魏" pitchFamily="2" charset="-122"/>
              </a:rPr>
              <a:t>:</a:t>
            </a:r>
          </a:p>
        </p:txBody>
      </p:sp>
      <p:sp>
        <p:nvSpPr>
          <p:cNvPr id="8199" name="Text Box 7"/>
          <p:cNvSpPr txBox="1"/>
          <p:nvPr/>
        </p:nvSpPr>
        <p:spPr>
          <a:xfrm>
            <a:off x="611188" y="2781300"/>
            <a:ext cx="657225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 noProof="1">
                <a:solidFill>
                  <a:schemeClr val="accent4"/>
                </a:solidFill>
                <a:latin typeface="Tahoma" panose="020B0604030504040204" pitchFamily="34" charset="0"/>
                <a:cs typeface="+mn-ea"/>
              </a:rPr>
              <a:t>2</a:t>
            </a:r>
            <a:r>
              <a:rPr lang="zh-CN" altLang="en-US" sz="3200" b="1" noProof="1">
                <a:solidFill>
                  <a:schemeClr val="accent4"/>
                </a:solidFill>
                <a:latin typeface="Tahoma" panose="020B0604030504040204" pitchFamily="34" charset="0"/>
                <a:cs typeface="+mn-ea"/>
              </a:rPr>
              <a:t>、细胞分化发生在整个生命进程中。</a:t>
            </a:r>
            <a:endParaRPr lang="zh-CN" altLang="en-US" sz="3200" b="1" noProof="1">
              <a:solidFill>
                <a:schemeClr val="accent4"/>
              </a:solidFill>
              <a:latin typeface="Tahoma" panose="020B0604030504040204" pitchFamily="34" charset="0"/>
            </a:endParaRPr>
          </a:p>
        </p:txBody>
      </p:sp>
      <p:sp>
        <p:nvSpPr>
          <p:cNvPr id="17414" name="文本框 17413"/>
          <p:cNvSpPr txBox="1"/>
          <p:nvPr/>
        </p:nvSpPr>
        <p:spPr>
          <a:xfrm>
            <a:off x="5928189" y="5734050"/>
            <a:ext cx="1494669" cy="57943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noProof="1">
                <a:solidFill>
                  <a:srgbClr val="FF33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ahoma" panose="020B0604030504040204" pitchFamily="34" charset="0"/>
                <a:cs typeface="+mn-ea"/>
              </a:rPr>
              <a:t>稳定性</a:t>
            </a:r>
            <a:endParaRPr lang="zh-CN" altLang="en-US" sz="3200" b="1" noProof="1">
              <a:solidFill>
                <a:srgbClr val="FF3300"/>
              </a:solidFill>
              <a:effectLst>
                <a:outerShdw blurRad="38100" dist="38100" dir="2700000">
                  <a:srgbClr val="C0C0C0"/>
                </a:outerShdw>
              </a:effectLst>
              <a:latin typeface="Tahoma" panose="020B0604030504040204" pitchFamily="34" charset="0"/>
            </a:endParaRPr>
          </a:p>
        </p:txBody>
      </p:sp>
      <p:sp>
        <p:nvSpPr>
          <p:cNvPr id="17415" name="文本框 17414"/>
          <p:cNvSpPr txBox="1"/>
          <p:nvPr/>
        </p:nvSpPr>
        <p:spPr>
          <a:xfrm>
            <a:off x="5651500" y="2133600"/>
            <a:ext cx="2665413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noProof="1">
                <a:solidFill>
                  <a:srgbClr val="FF33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ahoma" panose="020B0604030504040204" pitchFamily="34" charset="0"/>
                <a:cs typeface="+mn-ea"/>
              </a:rPr>
              <a:t>不可逆性</a:t>
            </a:r>
            <a:endParaRPr lang="zh-CN" altLang="en-US" sz="3200" b="1" noProof="1">
              <a:solidFill>
                <a:srgbClr val="FF3300"/>
              </a:solidFill>
              <a:effectLst>
                <a:outerShdw blurRad="38100" dist="38100" dir="2700000">
                  <a:srgbClr val="C0C0C0"/>
                </a:outerShdw>
              </a:effectLst>
              <a:latin typeface="Tahoma" panose="020B0604030504040204" pitchFamily="34" charset="0"/>
            </a:endParaRPr>
          </a:p>
        </p:txBody>
      </p:sp>
      <p:sp>
        <p:nvSpPr>
          <p:cNvPr id="17416" name="文本框 17415"/>
          <p:cNvSpPr txBox="1"/>
          <p:nvPr/>
        </p:nvSpPr>
        <p:spPr>
          <a:xfrm>
            <a:off x="5867400" y="3429000"/>
            <a:ext cx="230505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noProof="1">
                <a:solidFill>
                  <a:srgbClr val="FF33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ahoma" panose="020B0604030504040204" pitchFamily="34" charset="0"/>
                <a:cs typeface="+mn-ea"/>
              </a:rPr>
              <a:t>持久性</a:t>
            </a:r>
            <a:endParaRPr lang="zh-CN" altLang="en-US" sz="3200" b="1" noProof="1">
              <a:solidFill>
                <a:srgbClr val="FF3300"/>
              </a:solidFill>
              <a:effectLst>
                <a:outerShdw blurRad="38100" dist="38100" dir="2700000">
                  <a:srgbClr val="C0C0C0"/>
                </a:outerShdw>
              </a:effectLst>
              <a:latin typeface="Tahoma" panose="020B060403050404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4" grpId="0"/>
      <p:bldP spid="17415" grpId="0"/>
      <p:bldP spid="174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文本框 9219"/>
          <p:cNvSpPr txBox="1"/>
          <p:nvPr/>
        </p:nvSpPr>
        <p:spPr>
          <a:xfrm>
            <a:off x="469900" y="533400"/>
            <a:ext cx="4330700" cy="641350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50000">
                <a:srgbClr val="FFFF00">
                  <a:gamma/>
                  <a:tint val="8627"/>
                  <a:invGamma/>
                </a:srgbClr>
              </a:gs>
              <a:gs pos="100000">
                <a:srgbClr val="FFFF00"/>
              </a:gs>
            </a:gsLst>
            <a:lin ang="5400000" scaled="1"/>
            <a:tileRect/>
          </a:gradFill>
          <a:ln w="9525">
            <a:noFill/>
          </a:ln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3600" b="1" noProof="1" smtClean="0">
                <a:solidFill>
                  <a:srgbClr val="0066FF"/>
                </a:solidFill>
                <a:effectLst>
                  <a:outerShdw blurRad="38100" dist="38100" dir="2700000">
                    <a:srgbClr val="C0C0C0"/>
                  </a:outerShdw>
                </a:effectLst>
                <a:cs typeface="+mn-ea"/>
              </a:rPr>
              <a:t>细胞分化的</a:t>
            </a:r>
            <a:r>
              <a:rPr lang="zh-CN" altLang="en-US" sz="3600" b="1" noProof="1">
                <a:solidFill>
                  <a:srgbClr val="0066FF"/>
                </a:solidFill>
                <a:effectLst>
                  <a:outerShdw blurRad="38100" dist="38100" dir="2700000">
                    <a:srgbClr val="C0C0C0"/>
                  </a:outerShdw>
                </a:effectLst>
                <a:cs typeface="+mn-ea"/>
              </a:rPr>
              <a:t>意义</a:t>
            </a:r>
            <a:endParaRPr lang="zh-CN" altLang="en-US" sz="3600" b="1" noProof="1">
              <a:solidFill>
                <a:srgbClr val="0066FF"/>
              </a:solidFill>
              <a:effectLst>
                <a:outerShdw blurRad="38100" dist="38100" dir="2700000">
                  <a:srgbClr val="C0C0C0"/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38298" y="1524050"/>
            <a:ext cx="754360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0070C0"/>
                </a:solidFill>
              </a:rPr>
              <a:t>情景讨论</a:t>
            </a:r>
            <a:r>
              <a:rPr lang="zh-CN" alt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：社会中如果没有分工，社会运转情况怎么样？如果细胞也没有分工，多细胞生物体将会是怎样？</a:t>
            </a:r>
            <a:endParaRPr lang="zh-CN" altLang="en-US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98" y="4114782"/>
            <a:ext cx="73912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600" dirty="0" smtClean="0">
                <a:solidFill>
                  <a:srgbClr val="FF3300"/>
                </a:solidFill>
              </a:rPr>
              <a:t>使细胞趋向专门化，有利于提高各种生理功能的效率。</a:t>
            </a:r>
            <a:endParaRPr lang="en-US" altLang="zh-CN" sz="3600" dirty="0" smtClean="0">
              <a:solidFill>
                <a:srgbClr val="FF33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98" y="5531012"/>
            <a:ext cx="37718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600" dirty="0">
                <a:solidFill>
                  <a:srgbClr val="FF3300"/>
                </a:solidFill>
              </a:rPr>
              <a:t>个体发育的基础。</a:t>
            </a:r>
            <a:endParaRPr lang="en-US" altLang="zh-CN" sz="3600" dirty="0">
              <a:solidFill>
                <a:srgbClr val="FF33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61377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图片 1843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71575"/>
            <a:ext cx="7315200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矩形 18435"/>
          <p:cNvSpPr/>
          <p:nvPr/>
        </p:nvSpPr>
        <p:spPr>
          <a:xfrm>
            <a:off x="685800" y="4572000"/>
            <a:ext cx="7543800" cy="1800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accent1"/>
              </a:buClr>
              <a:buFont typeface="Wingdings" pitchFamily="2" charset="2"/>
              <a:buChar char="l"/>
            </a:pPr>
            <a:r>
              <a:rPr lang="zh-CN" altLang="en-US" sz="2800" u="sng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隶书" pitchFamily="49" charset="-122"/>
              </a:rPr>
              <a:t>癌细胞：</a:t>
            </a:r>
            <a:r>
              <a:rPr lang="zh-CN" altLang="en-US" sz="2800" dirty="0">
                <a:solidFill>
                  <a:schemeClr val="accent4">
                    <a:lumMod val="95000"/>
                    <a:lumOff val="5000"/>
                  </a:schemeClr>
                </a:solidFill>
                <a:ea typeface="楷体_GB2312" pitchFamily="49" charset="-122"/>
              </a:rPr>
              <a:t>在个体发育过程中，有的细胞由于受到</a:t>
            </a:r>
            <a:r>
              <a:rPr lang="zh-CN" altLang="en-US" sz="2800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楷体_GB2312" pitchFamily="49" charset="-122"/>
              </a:rPr>
              <a:t>致癌因素</a:t>
            </a:r>
            <a:r>
              <a:rPr lang="zh-CN" altLang="en-US" sz="2800" dirty="0">
                <a:solidFill>
                  <a:schemeClr val="accent4">
                    <a:lumMod val="95000"/>
                    <a:lumOff val="5000"/>
                  </a:schemeClr>
                </a:solidFill>
                <a:ea typeface="楷体_GB2312" pitchFamily="49" charset="-122"/>
              </a:rPr>
              <a:t>的作用，不能正常地完成细胞分化，而变成了不受机体控制的</a:t>
            </a:r>
            <a:r>
              <a:rPr lang="zh-CN" altLang="en-US" sz="2800" dirty="0"/>
              <a:t>，</a:t>
            </a:r>
            <a:r>
              <a:rPr lang="zh-CN" altLang="en-US" sz="2800" u="sng" dirty="0">
                <a:effectLst>
                  <a:outerShdw blurRad="38100" dist="38100" dir="2700000" algn="tl">
                    <a:srgbClr val="C0C0C0"/>
                  </a:outerShdw>
                </a:effectLst>
                <a:ea typeface="隶书" pitchFamily="49" charset="-122"/>
              </a:rPr>
              <a:t>连续进行分裂的</a:t>
            </a:r>
            <a:r>
              <a:rPr lang="zh-CN" altLang="en-US" sz="2800" u="sng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隶书" pitchFamily="49" charset="-122"/>
              </a:rPr>
              <a:t>恶性增殖细胞</a:t>
            </a:r>
            <a:r>
              <a:rPr lang="zh-CN" altLang="en-US" sz="2800" u="sng" dirty="0">
                <a:effectLst>
                  <a:outerShdw blurRad="38100" dist="38100" dir="2700000" algn="tl">
                    <a:srgbClr val="C0C0C0"/>
                  </a:outerShdw>
                </a:effectLst>
                <a:ea typeface="隶书" pitchFamily="49" charset="-122"/>
              </a:rPr>
              <a:t>，</a:t>
            </a:r>
            <a:r>
              <a:rPr lang="zh-CN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隶书" pitchFamily="49" charset="-122"/>
              </a:rPr>
              <a:t>这种细胞叫</a:t>
            </a:r>
            <a:r>
              <a:rPr lang="zh-CN" altLang="en-US" sz="2800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隶书" pitchFamily="49" charset="-122"/>
              </a:rPr>
              <a:t>癌细胞</a:t>
            </a:r>
            <a:r>
              <a:rPr lang="zh-CN" altLang="en-US" sz="2800" dirty="0"/>
              <a:t>。</a:t>
            </a:r>
          </a:p>
        </p:txBody>
      </p:sp>
      <p:sp>
        <p:nvSpPr>
          <p:cNvPr id="18437" name="文本框 18436"/>
          <p:cNvSpPr txBox="1"/>
          <p:nvPr/>
        </p:nvSpPr>
        <p:spPr>
          <a:xfrm>
            <a:off x="228600" y="457200"/>
            <a:ext cx="3124200" cy="641350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50000">
                <a:srgbClr val="FFFF00">
                  <a:gamma/>
                  <a:tint val="8627"/>
                  <a:invGamma/>
                </a:srgbClr>
              </a:gs>
              <a:gs pos="100000">
                <a:srgbClr val="FFFF00"/>
              </a:gs>
            </a:gsLst>
            <a:lin ang="5400000" scaled="1"/>
            <a:tileRect/>
          </a:gradFill>
          <a:ln w="9525">
            <a:noFill/>
          </a:ln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 noProof="1" smtClean="0">
                <a:solidFill>
                  <a:srgbClr val="0066FF"/>
                </a:solidFill>
                <a:effectLst>
                  <a:outerShdw blurRad="38100" dist="38100" dir="2700000">
                    <a:srgbClr val="C0C0C0"/>
                  </a:outerShdw>
                </a:effectLst>
                <a:cs typeface="+mn-ea"/>
              </a:rPr>
              <a:t>    细胞</a:t>
            </a:r>
            <a:r>
              <a:rPr lang="zh-CN" altLang="en-US" sz="3600" b="1" noProof="1">
                <a:solidFill>
                  <a:srgbClr val="0066FF"/>
                </a:solidFill>
                <a:effectLst>
                  <a:outerShdw blurRad="38100" dist="38100" dir="2700000">
                    <a:srgbClr val="C0C0C0"/>
                  </a:outerShdw>
                </a:effectLst>
                <a:cs typeface="+mn-ea"/>
              </a:rPr>
              <a:t>癌变</a:t>
            </a:r>
            <a:endParaRPr lang="zh-CN" altLang="en-US" sz="3600" b="1" noProof="1">
              <a:solidFill>
                <a:srgbClr val="0066FF"/>
              </a:solidFill>
              <a:effectLst>
                <a:outerShdw blurRad="38100" dist="38100" dir="2700000">
                  <a:srgbClr val="C0C0C0"/>
                </a:outerShdw>
              </a:effectLst>
            </a:endParaRPr>
          </a:p>
        </p:txBody>
      </p:sp>
      <p:sp>
        <p:nvSpPr>
          <p:cNvPr id="18438" name="直接连接符 18437"/>
          <p:cNvSpPr>
            <a:spLocks noChangeShapeType="1"/>
          </p:cNvSpPr>
          <p:nvPr/>
        </p:nvSpPr>
        <p:spPr bwMode="auto">
          <a:xfrm>
            <a:off x="7239000" y="5867400"/>
            <a:ext cx="685800" cy="0"/>
          </a:xfrm>
          <a:prstGeom prst="line">
            <a:avLst/>
          </a:prstGeom>
          <a:noFill/>
          <a:ln w="635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40" name="文本框 18439"/>
          <p:cNvSpPr txBox="1"/>
          <p:nvPr/>
        </p:nvSpPr>
        <p:spPr>
          <a:xfrm>
            <a:off x="4038600" y="457200"/>
            <a:ext cx="41910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noProof="1">
                <a:solidFill>
                  <a:srgbClr val="FF3300"/>
                </a:solidFill>
                <a:effectLst>
                  <a:outerShdw blurRad="38100" dist="38100" dir="2700000">
                    <a:srgbClr val="C0C0C0"/>
                  </a:outerShdw>
                </a:effectLst>
                <a:ea typeface="幼圆" panose="02010509060101010101" pitchFamily="49" charset="-122"/>
                <a:cs typeface="+mn-ea"/>
              </a:rPr>
              <a:t>细胞畸形分化的结果</a:t>
            </a:r>
            <a:endParaRPr lang="zh-CN" altLang="en-US" sz="3200" b="1" noProof="1">
              <a:solidFill>
                <a:srgbClr val="FF3300"/>
              </a:solidFill>
              <a:effectLst>
                <a:outerShdw blurRad="38100" dist="38100" dir="2700000">
                  <a:srgbClr val="C0C0C0"/>
                </a:outerShdw>
              </a:effectLst>
              <a:ea typeface="幼圆" panose="02010509060101010101" pitchFamily="49" charset="-122"/>
            </a:endParaRPr>
          </a:p>
        </p:txBody>
      </p:sp>
      <p:sp>
        <p:nvSpPr>
          <p:cNvPr id="45063" name="直接连接符 18440"/>
          <p:cNvSpPr>
            <a:spLocks noChangeShapeType="1"/>
          </p:cNvSpPr>
          <p:nvPr/>
        </p:nvSpPr>
        <p:spPr bwMode="auto">
          <a:xfrm>
            <a:off x="3124200" y="838200"/>
            <a:ext cx="91440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732072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标题 19457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381000"/>
            <a:ext cx="4267200" cy="838200"/>
          </a:xfrm>
        </p:spPr>
        <p:txBody>
          <a:bodyPr/>
          <a:lstStyle/>
          <a:p>
            <a:pPr algn="l" eaLnBrk="1" hangingPunct="1">
              <a:buClr>
                <a:srgbClr val="FF6600"/>
              </a:buClr>
              <a:buFont typeface="Wingdings" pitchFamily="2" charset="2"/>
              <a:buChar char="u"/>
            </a:pPr>
            <a:r>
              <a:rPr lang="zh-CN" altLang="en-US" smtClean="0">
                <a:solidFill>
                  <a:srgbClr val="0066FF"/>
                </a:solidFill>
              </a:rPr>
              <a:t>癌细胞的特征</a:t>
            </a:r>
          </a:p>
        </p:txBody>
      </p:sp>
      <p:sp>
        <p:nvSpPr>
          <p:cNvPr id="19459" name="矩形 19458"/>
          <p:cNvSpPr/>
          <p:nvPr/>
        </p:nvSpPr>
        <p:spPr>
          <a:xfrm>
            <a:off x="685800" y="1347788"/>
            <a:ext cx="3638550" cy="5794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32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、能够无限增殖</a:t>
            </a:r>
            <a:r>
              <a:rPr lang="zh-CN" altLang="en-US" sz="3200">
                <a:solidFill>
                  <a:srgbClr val="FF42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。</a:t>
            </a:r>
          </a:p>
        </p:txBody>
      </p:sp>
      <p:sp>
        <p:nvSpPr>
          <p:cNvPr id="19460" name="文本框 19459"/>
          <p:cNvSpPr txBox="1"/>
          <p:nvPr/>
        </p:nvSpPr>
        <p:spPr>
          <a:xfrm>
            <a:off x="914400" y="1905000"/>
            <a:ext cx="7848600" cy="15696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zh-CN" altLang="en-US" sz="2400" dirty="0" smtClean="0">
                <a:solidFill>
                  <a:srgbClr val="FF425D"/>
                </a:solidFill>
              </a:rPr>
              <a:t>在人的一生中，体细胞能够分裂</a:t>
            </a:r>
            <a:r>
              <a:rPr lang="en-US" altLang="zh-CN" sz="2400" dirty="0" smtClean="0">
                <a:solidFill>
                  <a:srgbClr val="FF425D"/>
                </a:solidFill>
              </a:rPr>
              <a:t>50</a:t>
            </a:r>
            <a:r>
              <a:rPr lang="zh-CN" altLang="en-US" sz="2400" dirty="0" smtClean="0">
                <a:solidFill>
                  <a:srgbClr val="FF425D"/>
                </a:solidFill>
              </a:rPr>
              <a:t>－</a:t>
            </a:r>
            <a:r>
              <a:rPr lang="en-US" altLang="zh-CN" sz="2400" dirty="0" smtClean="0">
                <a:solidFill>
                  <a:srgbClr val="FF425D"/>
                </a:solidFill>
              </a:rPr>
              <a:t>60</a:t>
            </a:r>
            <a:r>
              <a:rPr lang="zh-CN" altLang="en-US" sz="2400" dirty="0" smtClean="0">
                <a:solidFill>
                  <a:srgbClr val="FF425D"/>
                </a:solidFill>
              </a:rPr>
              <a:t>次。</a:t>
            </a:r>
            <a:r>
              <a:rPr lang="zh-CN" altLang="en-US" sz="2400" dirty="0" smtClean="0">
                <a:solidFill>
                  <a:schemeClr val="accent5">
                    <a:lumMod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楷体_GB2312" pitchFamily="49" charset="-122"/>
              </a:rPr>
              <a:t>“海拉细胞系”是从黑人妇女的宫颈癌细胞分离建立的，</a:t>
            </a:r>
            <a:r>
              <a:rPr lang="zh-CN" altLang="en-US" sz="2400" dirty="0" smtClean="0">
                <a:solidFill>
                  <a:schemeClr val="accent5">
                    <a:lumMod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楷体_GB2312" pitchFamily="49" charset="-122"/>
              </a:rPr>
              <a:t>这位患者已死去近七十年，但从她身上取下的癌细胞却在实验室一代代地传了下来，成为研究癌症的材料。</a:t>
            </a:r>
          </a:p>
        </p:txBody>
      </p:sp>
      <p:sp>
        <p:nvSpPr>
          <p:cNvPr id="19461" name="矩形 19460"/>
          <p:cNvSpPr/>
          <p:nvPr/>
        </p:nvSpPr>
        <p:spPr>
          <a:xfrm>
            <a:off x="685800" y="3505200"/>
            <a:ext cx="6483350" cy="5302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rgbClr val="5CA7BA"/>
              </a:buClr>
              <a:buFont typeface="Wingdings" pitchFamily="2" charset="2"/>
              <a:buNone/>
              <a:defRPr/>
            </a:pPr>
            <a:r>
              <a:rPr lang="en-US" altLang="zh-CN" sz="32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2</a:t>
            </a:r>
            <a:r>
              <a:rPr lang="zh-CN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、癌细胞的形态结构发生了变化</a:t>
            </a:r>
            <a:r>
              <a:rPr lang="zh-CN" altLang="en-US" sz="3200" dirty="0">
                <a:solidFill>
                  <a:srgbClr val="FF42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。</a:t>
            </a:r>
          </a:p>
        </p:txBody>
      </p:sp>
      <p:pic>
        <p:nvPicPr>
          <p:cNvPr id="19462" name="图片 19461" descr="254正常细胞转变为癌细胞（1）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114800"/>
            <a:ext cx="2971800" cy="223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图片 19462" descr="254正常细胞转变为癌细胞（2）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114800"/>
            <a:ext cx="2976563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4" name="右箭头 19463"/>
          <p:cNvSpPr>
            <a:spLocks noChangeArrowheads="1"/>
          </p:cNvSpPr>
          <p:nvPr/>
        </p:nvSpPr>
        <p:spPr bwMode="auto">
          <a:xfrm>
            <a:off x="4114800" y="5105400"/>
            <a:ext cx="1371600" cy="381000"/>
          </a:xfrm>
          <a:prstGeom prst="rightArrow">
            <a:avLst>
              <a:gd name="adj1" fmla="val 50000"/>
              <a:gd name="adj2" fmla="val 90000"/>
            </a:avLst>
          </a:prstGeom>
          <a:gradFill rotWithShape="1">
            <a:gsLst>
              <a:gs pos="0">
                <a:srgbClr val="FFE3D0"/>
              </a:gs>
              <a:gs pos="100000">
                <a:srgbClr val="FF66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solidFill>
                <a:srgbClr val="FF425D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381497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9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4" dur="5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9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/>
      <p:bldP spid="1946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ext Box 5"/>
          <p:cNvSpPr txBox="1">
            <a:spLocks noChangeArrowheads="1"/>
          </p:cNvSpPr>
          <p:nvPr/>
        </p:nvSpPr>
        <p:spPr bwMode="auto">
          <a:xfrm>
            <a:off x="900113" y="539627"/>
            <a:ext cx="7981672" cy="584775"/>
          </a:xfrm>
          <a:prstGeom prst="rect">
            <a:avLst/>
          </a:prstGeom>
          <a:solidFill>
            <a:schemeClr val="bg1"/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en-US" altLang="zh-CN" sz="3200" dirty="0">
                <a:latin typeface="黑体" pitchFamily="49" charset="-122"/>
                <a:ea typeface="黑体" pitchFamily="49" charset="-122"/>
              </a:rPr>
              <a:t>3</a:t>
            </a:r>
            <a:r>
              <a:rPr lang="en-US" altLang="zh-CN" sz="3200" dirty="0" smtClean="0">
                <a:latin typeface="黑体" pitchFamily="49" charset="-122"/>
                <a:ea typeface="黑体" pitchFamily="49" charset="-122"/>
              </a:rPr>
              <a:t> </a:t>
            </a:r>
            <a:r>
              <a:rPr lang="zh-CN" altLang="en-US" sz="3200" dirty="0">
                <a:latin typeface="黑体" pitchFamily="49" charset="-122"/>
                <a:ea typeface="黑体" pitchFamily="49" charset="-122"/>
              </a:rPr>
              <a:t>癌细胞表面缺少粘连蛋白</a:t>
            </a:r>
            <a:r>
              <a:rPr lang="zh-CN" altLang="en-US" sz="3200" dirty="0" smtClean="0">
                <a:latin typeface="黑体" pitchFamily="49" charset="-122"/>
                <a:ea typeface="黑体" pitchFamily="49" charset="-122"/>
              </a:rPr>
              <a:t>，易在</a:t>
            </a:r>
            <a:r>
              <a:rPr lang="zh-CN" altLang="en-US" sz="3200" dirty="0">
                <a:latin typeface="黑体" pitchFamily="49" charset="-122"/>
                <a:ea typeface="黑体" pitchFamily="49" charset="-122"/>
              </a:rPr>
              <a:t>体内转移</a:t>
            </a:r>
          </a:p>
        </p:txBody>
      </p:sp>
      <p:pic>
        <p:nvPicPr>
          <p:cNvPr id="2765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700213"/>
            <a:ext cx="7793037" cy="411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Text Box 7"/>
          <p:cNvSpPr txBox="1">
            <a:spLocks noChangeArrowheads="1"/>
          </p:cNvSpPr>
          <p:nvPr/>
        </p:nvSpPr>
        <p:spPr bwMode="auto">
          <a:xfrm>
            <a:off x="2971909" y="5861159"/>
            <a:ext cx="40957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sz="2800" dirty="0">
                <a:ea typeface="隶书" pitchFamily="49" charset="-122"/>
              </a:rPr>
              <a:t>癌细胞随着血液循环扩散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文本框 123905"/>
          <p:cNvSpPr txBox="1">
            <a:spLocks noChangeArrowheads="1"/>
          </p:cNvSpPr>
          <p:nvPr/>
        </p:nvSpPr>
        <p:spPr bwMode="auto">
          <a:xfrm>
            <a:off x="507128" y="388876"/>
            <a:ext cx="58674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4800" b="1" dirty="0">
                <a:latin typeface="隶书" pitchFamily="49" charset="-122"/>
                <a:ea typeface="隶书" pitchFamily="49" charset="-122"/>
              </a:rPr>
              <a:t>癌细胞的主要特征</a:t>
            </a:r>
            <a:r>
              <a:rPr lang="en-US" altLang="zh-CN" sz="4800" b="1" dirty="0">
                <a:latin typeface="隶书" pitchFamily="49" charset="-122"/>
                <a:ea typeface="隶书" pitchFamily="49" charset="-122"/>
              </a:rPr>
              <a:t>:</a:t>
            </a:r>
          </a:p>
        </p:txBody>
      </p:sp>
      <p:sp>
        <p:nvSpPr>
          <p:cNvPr id="123907" name="文本框 123906"/>
          <p:cNvSpPr txBox="1">
            <a:spLocks noChangeArrowheads="1"/>
          </p:cNvSpPr>
          <p:nvPr/>
        </p:nvSpPr>
        <p:spPr bwMode="auto">
          <a:xfrm>
            <a:off x="457200" y="1600200"/>
            <a:ext cx="3810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4000" b="1" dirty="0"/>
              <a:t>1</a:t>
            </a:r>
            <a:r>
              <a:rPr lang="en-US" altLang="zh-CN" sz="4000" b="1" dirty="0" smtClean="0"/>
              <a:t>. </a:t>
            </a:r>
            <a:r>
              <a:rPr lang="zh-CN" altLang="en-US" sz="4000" b="1" dirty="0" smtClean="0"/>
              <a:t>无限</a:t>
            </a:r>
            <a:r>
              <a:rPr lang="zh-CN" altLang="en-US" sz="4000" b="1" dirty="0"/>
              <a:t>增殖</a:t>
            </a:r>
          </a:p>
        </p:txBody>
      </p:sp>
      <p:sp>
        <p:nvSpPr>
          <p:cNvPr id="123908" name="文本框 123907"/>
          <p:cNvSpPr txBox="1">
            <a:spLocks noChangeArrowheads="1"/>
          </p:cNvSpPr>
          <p:nvPr/>
        </p:nvSpPr>
        <p:spPr bwMode="auto">
          <a:xfrm>
            <a:off x="457200" y="2438400"/>
            <a:ext cx="80772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4000" b="1" dirty="0"/>
              <a:t>2. </a:t>
            </a:r>
            <a:r>
              <a:rPr lang="zh-CN" altLang="en-US" sz="4000" b="1" dirty="0"/>
              <a:t>形态</a:t>
            </a:r>
            <a:r>
              <a:rPr lang="zh-CN" altLang="en-US" sz="4000" b="1" dirty="0" smtClean="0"/>
              <a:t>结构发生</a:t>
            </a:r>
            <a:r>
              <a:rPr lang="zh-CN" altLang="en-US" sz="4000" b="1" dirty="0"/>
              <a:t>显著变化</a:t>
            </a:r>
          </a:p>
        </p:txBody>
      </p:sp>
      <p:sp>
        <p:nvSpPr>
          <p:cNvPr id="123909" name="文本框 123908"/>
          <p:cNvSpPr txBox="1">
            <a:spLocks noChangeArrowheads="1"/>
          </p:cNvSpPr>
          <p:nvPr/>
        </p:nvSpPr>
        <p:spPr bwMode="auto">
          <a:xfrm>
            <a:off x="457200" y="3260725"/>
            <a:ext cx="80772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4000" b="1" dirty="0"/>
              <a:t>3. </a:t>
            </a:r>
            <a:r>
              <a:rPr lang="zh-CN" altLang="en-US" sz="4000" b="1" dirty="0"/>
              <a:t>易在有机体内分散和转移</a:t>
            </a:r>
          </a:p>
        </p:txBody>
      </p:sp>
      <p:sp>
        <p:nvSpPr>
          <p:cNvPr id="6" name="文本框 123908"/>
          <p:cNvSpPr txBox="1">
            <a:spLocks noChangeArrowheads="1"/>
          </p:cNvSpPr>
          <p:nvPr/>
        </p:nvSpPr>
        <p:spPr bwMode="auto">
          <a:xfrm>
            <a:off x="1219288" y="3933353"/>
            <a:ext cx="487667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4000" b="1" dirty="0" smtClean="0">
                <a:solidFill>
                  <a:srgbClr val="0070C0"/>
                </a:solidFill>
              </a:rPr>
              <a:t>粘连蛋白很少或缺失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39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39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39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39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文本框 40961"/>
          <p:cNvSpPr txBox="1">
            <a:spLocks noChangeArrowheads="1"/>
          </p:cNvSpPr>
          <p:nvPr/>
        </p:nvSpPr>
        <p:spPr bwMode="auto">
          <a:xfrm>
            <a:off x="289750" y="1628775"/>
            <a:ext cx="14478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4000" b="1" dirty="0">
                <a:solidFill>
                  <a:srgbClr val="009900"/>
                </a:solidFill>
                <a:latin typeface="Times New Roman" pitchFamily="18" charset="0"/>
                <a:ea typeface="黑体" pitchFamily="49" charset="-122"/>
              </a:rPr>
              <a:t>实质</a:t>
            </a:r>
          </a:p>
        </p:txBody>
      </p:sp>
      <p:sp>
        <p:nvSpPr>
          <p:cNvPr id="32771" name="文本框 40965"/>
          <p:cNvSpPr txBox="1">
            <a:spLocks noChangeArrowheads="1"/>
          </p:cNvSpPr>
          <p:nvPr/>
        </p:nvSpPr>
        <p:spPr bwMode="auto">
          <a:xfrm>
            <a:off x="304800" y="3868738"/>
            <a:ext cx="14478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3600" b="1" dirty="0">
                <a:solidFill>
                  <a:srgbClr val="009900"/>
                </a:solidFill>
                <a:latin typeface="Times New Roman" pitchFamily="18" charset="0"/>
                <a:ea typeface="黑体" pitchFamily="49" charset="-122"/>
              </a:rPr>
              <a:t>致癌因子</a:t>
            </a:r>
          </a:p>
        </p:txBody>
      </p:sp>
      <p:sp>
        <p:nvSpPr>
          <p:cNvPr id="40967" name="文本框 40966"/>
          <p:cNvSpPr txBox="1"/>
          <p:nvPr/>
        </p:nvSpPr>
        <p:spPr>
          <a:xfrm>
            <a:off x="1752600" y="3592949"/>
            <a:ext cx="67056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000000"/>
              </a:buClr>
            </a:pPr>
            <a:r>
              <a:rPr lang="zh-CN" altLang="en-US" sz="3600" b="1" noProof="1">
                <a:solidFill>
                  <a:schemeClr val="accent4"/>
                </a:solidFill>
                <a:latin typeface="Times New Roman" panose="02020603050405020304" pitchFamily="18" charset="0"/>
                <a:cs typeface="+mn-ea"/>
              </a:rPr>
              <a:t>物理因素：</a:t>
            </a:r>
            <a:r>
              <a:rPr lang="zh-CN" altLang="en-US" sz="2800" b="1" noProof="1">
                <a:solidFill>
                  <a:schemeClr val="accent4"/>
                </a:solidFill>
                <a:latin typeface="Times New Roman" panose="02020603050405020304" pitchFamily="18" charset="0"/>
                <a:cs typeface="+mn-ea"/>
              </a:rPr>
              <a:t>电离辐射、</a:t>
            </a:r>
            <a:r>
              <a:rPr lang="en-US" altLang="zh-CN" sz="2800" b="1" noProof="1">
                <a:solidFill>
                  <a:schemeClr val="accent4"/>
                </a:solidFill>
                <a:latin typeface="Times New Roman" panose="02020603050405020304" pitchFamily="18" charset="0"/>
                <a:cs typeface="+mn-ea"/>
              </a:rPr>
              <a:t>X</a:t>
            </a:r>
            <a:r>
              <a:rPr lang="zh-CN" altLang="en-US" sz="2800" b="1" noProof="1">
                <a:solidFill>
                  <a:schemeClr val="accent4"/>
                </a:solidFill>
                <a:latin typeface="Times New Roman" panose="02020603050405020304" pitchFamily="18" charset="0"/>
                <a:cs typeface="+mn-ea"/>
              </a:rPr>
              <a:t>射线、紫外线 </a:t>
            </a:r>
            <a:endParaRPr lang="zh-CN" altLang="en-US" sz="2800" b="1" noProof="1">
              <a:solidFill>
                <a:schemeClr val="accent4"/>
              </a:solidFill>
              <a:latin typeface="Times New Roman" panose="02020603050405020304" pitchFamily="18" charset="0"/>
            </a:endParaRPr>
          </a:p>
        </p:txBody>
      </p:sp>
      <p:sp>
        <p:nvSpPr>
          <p:cNvPr id="40968" name="文本框 40967"/>
          <p:cNvSpPr txBox="1"/>
          <p:nvPr/>
        </p:nvSpPr>
        <p:spPr>
          <a:xfrm>
            <a:off x="1752600" y="4218315"/>
            <a:ext cx="62484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000000"/>
              </a:buClr>
            </a:pPr>
            <a:r>
              <a:rPr lang="zh-CN" altLang="en-US" sz="3600" b="1" noProof="1">
                <a:solidFill>
                  <a:schemeClr val="accent4"/>
                </a:solidFill>
                <a:latin typeface="Times New Roman" panose="02020603050405020304" pitchFamily="18" charset="0"/>
                <a:cs typeface="+mn-ea"/>
              </a:rPr>
              <a:t>化学因素：砷、苯、焦油 </a:t>
            </a:r>
            <a:endParaRPr lang="zh-CN" altLang="en-US" sz="3600" b="1" noProof="1">
              <a:solidFill>
                <a:schemeClr val="accent4"/>
              </a:solidFill>
              <a:latin typeface="Times New Roman" panose="02020603050405020304" pitchFamily="18" charset="0"/>
            </a:endParaRPr>
          </a:p>
        </p:txBody>
      </p:sp>
      <p:sp>
        <p:nvSpPr>
          <p:cNvPr id="40969" name="文本框 40968"/>
          <p:cNvSpPr txBox="1"/>
          <p:nvPr/>
        </p:nvSpPr>
        <p:spPr>
          <a:xfrm>
            <a:off x="1752600" y="4862186"/>
            <a:ext cx="6172200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000000"/>
              </a:buClr>
            </a:pPr>
            <a:r>
              <a:rPr lang="zh-CN" altLang="en-US" sz="3600" b="1" noProof="1">
                <a:solidFill>
                  <a:schemeClr val="accent4"/>
                </a:solidFill>
                <a:latin typeface="Times New Roman" panose="02020603050405020304" pitchFamily="18" charset="0"/>
                <a:cs typeface="+mn-ea"/>
              </a:rPr>
              <a:t>病毒</a:t>
            </a:r>
            <a:r>
              <a:rPr lang="en-US" altLang="zh-CN" sz="3600" b="1" noProof="1">
                <a:solidFill>
                  <a:schemeClr val="accent4"/>
                </a:solidFill>
                <a:latin typeface="Times New Roman" panose="02020603050405020304" pitchFamily="18" charset="0"/>
                <a:cs typeface="+mn-ea"/>
              </a:rPr>
              <a:t>(</a:t>
            </a:r>
            <a:r>
              <a:rPr lang="zh-CN" altLang="en-US" sz="3600" b="1" noProof="1">
                <a:solidFill>
                  <a:schemeClr val="accent4"/>
                </a:solidFill>
                <a:latin typeface="Times New Roman" panose="02020603050405020304" pitchFamily="18" charset="0"/>
                <a:cs typeface="+mn-ea"/>
              </a:rPr>
              <a:t>生物</a:t>
            </a:r>
            <a:r>
              <a:rPr lang="en-US" altLang="zh-CN" sz="3600" b="1" noProof="1">
                <a:solidFill>
                  <a:schemeClr val="accent4"/>
                </a:solidFill>
                <a:latin typeface="Times New Roman" panose="02020603050405020304" pitchFamily="18" charset="0"/>
                <a:cs typeface="+mn-ea"/>
              </a:rPr>
              <a:t>)</a:t>
            </a:r>
            <a:r>
              <a:rPr lang="zh-CN" altLang="en-US" sz="3600" b="1" noProof="1">
                <a:solidFill>
                  <a:schemeClr val="accent4"/>
                </a:solidFill>
                <a:latin typeface="Times New Roman" panose="02020603050405020304" pitchFamily="18" charset="0"/>
                <a:cs typeface="+mn-ea"/>
              </a:rPr>
              <a:t>因素 ：</a:t>
            </a:r>
            <a:r>
              <a:rPr lang="en-US" altLang="zh-CN" sz="3600" b="1" noProof="1">
                <a:solidFill>
                  <a:schemeClr val="accent4"/>
                </a:solidFill>
                <a:latin typeface="Times New Roman" panose="02020603050405020304" pitchFamily="18" charset="0"/>
                <a:cs typeface="+mn-ea"/>
              </a:rPr>
              <a:t>150</a:t>
            </a:r>
            <a:r>
              <a:rPr lang="zh-CN" altLang="en-US" sz="3600" b="1" noProof="1">
                <a:solidFill>
                  <a:schemeClr val="accent4"/>
                </a:solidFill>
                <a:latin typeface="Times New Roman" panose="02020603050405020304" pitchFamily="18" charset="0"/>
                <a:cs typeface="+mn-ea"/>
              </a:rPr>
              <a:t>多种 </a:t>
            </a:r>
            <a:endParaRPr lang="zh-CN" altLang="en-US" sz="3600" b="1" noProof="1">
              <a:solidFill>
                <a:schemeClr val="accent4"/>
              </a:solidFill>
              <a:latin typeface="Times New Roman" panose="02020603050405020304" pitchFamily="18" charset="0"/>
            </a:endParaRPr>
          </a:p>
        </p:txBody>
      </p:sp>
      <p:sp>
        <p:nvSpPr>
          <p:cNvPr id="40970" name="左大括号 40969"/>
          <p:cNvSpPr>
            <a:spLocks/>
          </p:cNvSpPr>
          <p:nvPr/>
        </p:nvSpPr>
        <p:spPr bwMode="auto">
          <a:xfrm>
            <a:off x="1447800" y="3916363"/>
            <a:ext cx="304800" cy="1295400"/>
          </a:xfrm>
          <a:prstGeom prst="leftBrace">
            <a:avLst>
              <a:gd name="adj1" fmla="val 35377"/>
              <a:gd name="adj2" fmla="val 47347"/>
            </a:avLst>
          </a:prstGeom>
          <a:noFill/>
          <a:ln w="38100">
            <a:solidFill>
              <a:srgbClr val="CC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76" name="标题 40975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533476"/>
            <a:ext cx="4679950" cy="647700"/>
          </a:xfrm>
        </p:spPr>
        <p:txBody>
          <a:bodyPr/>
          <a:lstStyle/>
          <a:p>
            <a:pPr algn="l"/>
            <a:r>
              <a:rPr lang="zh-CN" altLang="en-US" b="1" dirty="0" smtClean="0">
                <a:solidFill>
                  <a:srgbClr val="0000FF"/>
                </a:solidFill>
              </a:rPr>
              <a:t> 细胞的癌变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627188" y="1649490"/>
            <a:ext cx="58672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</a:rPr>
              <a:t>细胞内遗传物质发生改变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3" name="等腰三角形 2">
            <a:hlinkClick r:id="rId3" action="ppaction://hlinksldjump"/>
          </p:cNvPr>
          <p:cNvSpPr/>
          <p:nvPr/>
        </p:nvSpPr>
        <p:spPr bwMode="auto">
          <a:xfrm>
            <a:off x="8458200" y="6172128"/>
            <a:ext cx="609482" cy="533386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9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/>
      <p:bldP spid="40967" grpId="0"/>
      <p:bldP spid="40968" grpId="0"/>
      <p:bldP spid="40969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文本框 35842"/>
          <p:cNvSpPr txBox="1"/>
          <p:nvPr/>
        </p:nvSpPr>
        <p:spPr>
          <a:xfrm>
            <a:off x="854064" y="564932"/>
            <a:ext cx="489585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 noProof="1" smtClean="0">
                <a:solidFill>
                  <a:srgbClr val="FF425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黑体" pitchFamily="49" charset="-122"/>
              </a:rPr>
              <a:t>细胞为什么会发生癌变呢？</a:t>
            </a:r>
            <a:endParaRPr lang="zh-CN" altLang="en-US" sz="2800" b="1" noProof="1" smtClean="0">
              <a:solidFill>
                <a:srgbClr val="FF425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57308" y="1284996"/>
            <a:ext cx="8368023" cy="4955778"/>
            <a:chOff x="457308" y="1284996"/>
            <a:chExt cx="8368023" cy="4955778"/>
          </a:xfrm>
        </p:grpSpPr>
        <p:pic>
          <p:nvPicPr>
            <p:cNvPr id="35842" name="图片 35841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57308" y="1524050"/>
              <a:ext cx="8368023" cy="4716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椭圆 3"/>
            <p:cNvSpPr/>
            <p:nvPr/>
          </p:nvSpPr>
          <p:spPr bwMode="auto">
            <a:xfrm rot="8518260">
              <a:off x="1142502" y="1284996"/>
              <a:ext cx="746214" cy="202094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黑体" panose="02010609060101010101" pitchFamily="2" charset="-122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 rot="3392940">
              <a:off x="596058" y="2080945"/>
              <a:ext cx="20147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 smtClean="0">
                  <a:solidFill>
                    <a:schemeClr val="accent4"/>
                  </a:solidFill>
                  <a:latin typeface="+mj-ea"/>
                  <a:ea typeface="+mj-ea"/>
                </a:rPr>
                <a:t>致癌因子</a:t>
              </a:r>
              <a:endParaRPr lang="zh-CN" altLang="en-US" sz="3200" dirty="0">
                <a:solidFill>
                  <a:schemeClr val="accent4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8" name="等腰三角形 7">
            <a:hlinkClick r:id="rId4" action="ppaction://hlinksldjump"/>
          </p:cNvPr>
          <p:cNvSpPr/>
          <p:nvPr/>
        </p:nvSpPr>
        <p:spPr bwMode="auto">
          <a:xfrm>
            <a:off x="8610494" y="6400722"/>
            <a:ext cx="533506" cy="380990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18413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标题 43009"/>
          <p:cNvSpPr>
            <a:spLocks noGrp="1" noChangeArrowheads="1"/>
          </p:cNvSpPr>
          <p:nvPr>
            <p:ph type="title"/>
          </p:nvPr>
        </p:nvSpPr>
        <p:spPr>
          <a:xfrm>
            <a:off x="869950" y="214313"/>
            <a:ext cx="8229600" cy="846137"/>
          </a:xfrm>
        </p:spPr>
        <p:txBody>
          <a:bodyPr/>
          <a:lstStyle/>
          <a:p>
            <a:r>
              <a:rPr lang="zh-CN" altLang="en-US" b="1" smtClean="0"/>
              <a:t>日 常 诱 癌 示 例</a:t>
            </a:r>
          </a:p>
        </p:txBody>
      </p:sp>
      <p:grpSp>
        <p:nvGrpSpPr>
          <p:cNvPr id="43011" name="组合 43010"/>
          <p:cNvGrpSpPr>
            <a:grpSpLocks/>
          </p:cNvGrpSpPr>
          <p:nvPr/>
        </p:nvGrpSpPr>
        <p:grpSpPr bwMode="auto">
          <a:xfrm>
            <a:off x="773113" y="1295400"/>
            <a:ext cx="8066087" cy="579438"/>
            <a:chOff x="295" y="1706"/>
            <a:chExt cx="6158" cy="365"/>
          </a:xfrm>
        </p:grpSpPr>
        <p:sp>
          <p:nvSpPr>
            <p:cNvPr id="43012" name="文本框 43011"/>
            <p:cNvSpPr txBox="1"/>
            <p:nvPr/>
          </p:nvSpPr>
          <p:spPr>
            <a:xfrm>
              <a:off x="566" y="1706"/>
              <a:ext cx="5887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buClr>
                  <a:srgbClr val="000000"/>
                </a:buClr>
              </a:pPr>
              <a:r>
                <a:rPr lang="zh-CN" altLang="en-US" sz="2800" noProof="1">
                  <a:solidFill>
                    <a:schemeClr val="accent4"/>
                  </a:solidFill>
                  <a:latin typeface="黑体" panose="02010609060101010101" pitchFamily="2" charset="-122"/>
                  <a:ea typeface="黑体" panose="02010609060101010101" pitchFamily="2" charset="-122"/>
                  <a:cs typeface="+mn-ea"/>
                </a:rPr>
                <a:t>吸烟（每日超过</a:t>
              </a:r>
              <a:r>
                <a:rPr lang="en-US" altLang="zh-CN" sz="2800" noProof="1">
                  <a:solidFill>
                    <a:schemeClr val="accent4"/>
                  </a:solidFill>
                  <a:latin typeface="黑体" panose="02010609060101010101" pitchFamily="2" charset="-122"/>
                  <a:ea typeface="黑体" panose="02010609060101010101" pitchFamily="2" charset="-122"/>
                  <a:cs typeface="+mn-ea"/>
                </a:rPr>
                <a:t>2</a:t>
              </a:r>
              <a:r>
                <a:rPr lang="zh-CN" altLang="en-US" sz="2800" noProof="1">
                  <a:solidFill>
                    <a:schemeClr val="accent4"/>
                  </a:solidFill>
                  <a:latin typeface="黑体" panose="02010609060101010101" pitchFamily="2" charset="-122"/>
                  <a:ea typeface="黑体" panose="02010609060101010101" pitchFamily="2" charset="-122"/>
                  <a:cs typeface="+mn-ea"/>
                </a:rPr>
                <a:t>包，</a:t>
              </a:r>
              <a:r>
                <a:rPr lang="en-US" altLang="zh-CN" sz="2800" noProof="1">
                  <a:solidFill>
                    <a:schemeClr val="accent4"/>
                  </a:solidFill>
                  <a:latin typeface="黑体" panose="02010609060101010101" pitchFamily="2" charset="-122"/>
                  <a:ea typeface="黑体" panose="02010609060101010101" pitchFamily="2" charset="-122"/>
                  <a:cs typeface="+mn-ea"/>
                </a:rPr>
                <a:t>10</a:t>
              </a:r>
              <a:r>
                <a:rPr lang="zh-CN" altLang="en-US" sz="2800" noProof="1">
                  <a:solidFill>
                    <a:schemeClr val="accent4"/>
                  </a:solidFill>
                  <a:latin typeface="黑体" panose="02010609060101010101" pitchFamily="2" charset="-122"/>
                  <a:ea typeface="黑体" panose="02010609060101010101" pitchFamily="2" charset="-122"/>
                  <a:cs typeface="+mn-ea"/>
                </a:rPr>
                <a:t>年以上）可诱发</a:t>
              </a:r>
              <a:r>
                <a:rPr lang="zh-CN" altLang="en-US" sz="3200" noProof="1">
                  <a:solidFill>
                    <a:srgbClr val="FF0000"/>
                  </a:solidFill>
                  <a:latin typeface="黑体" panose="02010609060101010101" pitchFamily="2" charset="-122"/>
                  <a:ea typeface="黑体" panose="02010609060101010101" pitchFamily="2" charset="-122"/>
                  <a:cs typeface="+mn-ea"/>
                </a:rPr>
                <a:t>肺癌</a:t>
              </a:r>
              <a:r>
                <a:rPr lang="zh-CN" altLang="en-US" sz="2800" noProof="1">
                  <a:latin typeface="黑体" panose="02010609060101010101" pitchFamily="2" charset="-122"/>
                  <a:ea typeface="黑体" panose="02010609060101010101" pitchFamily="2" charset="-122"/>
                  <a:cs typeface="+mn-ea"/>
                </a:rPr>
                <a:t>；</a:t>
              </a:r>
              <a:endParaRPr lang="zh-CN" altLang="en-US" sz="2800" noProof="1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33796" name="五角星 43012"/>
            <p:cNvSpPr>
              <a:spLocks noChangeArrowheads="1"/>
            </p:cNvSpPr>
            <p:nvPr/>
          </p:nvSpPr>
          <p:spPr bwMode="auto">
            <a:xfrm>
              <a:off x="295" y="1752"/>
              <a:ext cx="226" cy="273"/>
            </a:xfrm>
            <a:custGeom>
              <a:avLst/>
              <a:gdLst>
                <a:gd name="T0" fmla="*/ 0 w 226"/>
                <a:gd name="T1" fmla="*/ 104 h 273"/>
                <a:gd name="T2" fmla="*/ 86 w 226"/>
                <a:gd name="T3" fmla="*/ 104 h 273"/>
                <a:gd name="T4" fmla="*/ 113 w 226"/>
                <a:gd name="T5" fmla="*/ 0 h 273"/>
                <a:gd name="T6" fmla="*/ 139 w 226"/>
                <a:gd name="T7" fmla="*/ 104 h 273"/>
                <a:gd name="T8" fmla="*/ 225 w 226"/>
                <a:gd name="T9" fmla="*/ 104 h 273"/>
                <a:gd name="T10" fmla="*/ 156 w 226"/>
                <a:gd name="T11" fmla="*/ 168 h 273"/>
                <a:gd name="T12" fmla="*/ 182 w 226"/>
                <a:gd name="T13" fmla="*/ 272 h 273"/>
                <a:gd name="T14" fmla="*/ 113 w 226"/>
                <a:gd name="T15" fmla="*/ 208 h 273"/>
                <a:gd name="T16" fmla="*/ 43 w 226"/>
                <a:gd name="T17" fmla="*/ 272 h 273"/>
                <a:gd name="T18" fmla="*/ 69 w 226"/>
                <a:gd name="T19" fmla="*/ 168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6" h="273">
                  <a:moveTo>
                    <a:pt x="0" y="104"/>
                  </a:moveTo>
                  <a:lnTo>
                    <a:pt x="86" y="104"/>
                  </a:lnTo>
                  <a:lnTo>
                    <a:pt x="113" y="0"/>
                  </a:lnTo>
                  <a:lnTo>
                    <a:pt x="139" y="104"/>
                  </a:lnTo>
                  <a:lnTo>
                    <a:pt x="225" y="104"/>
                  </a:lnTo>
                  <a:lnTo>
                    <a:pt x="156" y="168"/>
                  </a:lnTo>
                  <a:lnTo>
                    <a:pt x="182" y="272"/>
                  </a:lnTo>
                  <a:lnTo>
                    <a:pt x="113" y="208"/>
                  </a:lnTo>
                  <a:lnTo>
                    <a:pt x="43" y="272"/>
                  </a:lnTo>
                  <a:lnTo>
                    <a:pt x="69" y="168"/>
                  </a:lnTo>
                  <a:close/>
                </a:path>
              </a:pathLst>
            </a:custGeom>
            <a:solidFill>
              <a:srgbClr val="6BB71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3014" name="组合 43013"/>
          <p:cNvGrpSpPr>
            <a:grpSpLocks/>
          </p:cNvGrpSpPr>
          <p:nvPr/>
        </p:nvGrpSpPr>
        <p:grpSpPr bwMode="auto">
          <a:xfrm>
            <a:off x="782638" y="2011363"/>
            <a:ext cx="7670800" cy="633412"/>
            <a:chOff x="295" y="2896"/>
            <a:chExt cx="6129" cy="399"/>
          </a:xfrm>
        </p:grpSpPr>
        <p:sp>
          <p:nvSpPr>
            <p:cNvPr id="43015" name="文本框 43014"/>
            <p:cNvSpPr txBox="1"/>
            <p:nvPr/>
          </p:nvSpPr>
          <p:spPr>
            <a:xfrm>
              <a:off x="572" y="2896"/>
              <a:ext cx="5852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buClr>
                  <a:srgbClr val="000000"/>
                </a:buClr>
              </a:pPr>
              <a:r>
                <a:rPr lang="zh-CN" altLang="en-US" sz="2800" noProof="1">
                  <a:solidFill>
                    <a:schemeClr val="accent4"/>
                  </a:solidFill>
                  <a:latin typeface="黑体" panose="02010609060101010101" pitchFamily="2" charset="-122"/>
                  <a:ea typeface="黑体" panose="02010609060101010101" pitchFamily="2" charset="-122"/>
                  <a:cs typeface="+mn-ea"/>
                </a:rPr>
                <a:t>经常接触放射线者，易诱发</a:t>
              </a:r>
              <a:r>
                <a:rPr lang="zh-CN" altLang="en-US" sz="3200" noProof="1">
                  <a:solidFill>
                    <a:srgbClr val="FF0000"/>
                  </a:solidFill>
                  <a:latin typeface="黑体" panose="02010609060101010101" pitchFamily="2" charset="-122"/>
                  <a:ea typeface="黑体" panose="02010609060101010101" pitchFamily="2" charset="-122"/>
                  <a:cs typeface="+mn-ea"/>
                </a:rPr>
                <a:t>肺癌与白血病</a:t>
              </a:r>
              <a:r>
                <a:rPr lang="zh-CN" altLang="en-US" sz="2800" noProof="1">
                  <a:latin typeface="黑体" panose="02010609060101010101" pitchFamily="2" charset="-122"/>
                  <a:ea typeface="黑体" panose="02010609060101010101" pitchFamily="2" charset="-122"/>
                  <a:cs typeface="+mn-ea"/>
                </a:rPr>
                <a:t>；</a:t>
              </a:r>
              <a:endParaRPr lang="zh-CN" altLang="en-US" sz="2800" noProof="1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33799" name="五角星 43015"/>
            <p:cNvSpPr>
              <a:spLocks noChangeArrowheads="1"/>
            </p:cNvSpPr>
            <p:nvPr/>
          </p:nvSpPr>
          <p:spPr bwMode="auto">
            <a:xfrm>
              <a:off x="295" y="3022"/>
              <a:ext cx="226" cy="273"/>
            </a:xfrm>
            <a:custGeom>
              <a:avLst/>
              <a:gdLst>
                <a:gd name="T0" fmla="*/ 0 w 226"/>
                <a:gd name="T1" fmla="*/ 104 h 273"/>
                <a:gd name="T2" fmla="*/ 86 w 226"/>
                <a:gd name="T3" fmla="*/ 104 h 273"/>
                <a:gd name="T4" fmla="*/ 113 w 226"/>
                <a:gd name="T5" fmla="*/ 0 h 273"/>
                <a:gd name="T6" fmla="*/ 139 w 226"/>
                <a:gd name="T7" fmla="*/ 104 h 273"/>
                <a:gd name="T8" fmla="*/ 225 w 226"/>
                <a:gd name="T9" fmla="*/ 104 h 273"/>
                <a:gd name="T10" fmla="*/ 156 w 226"/>
                <a:gd name="T11" fmla="*/ 168 h 273"/>
                <a:gd name="T12" fmla="*/ 182 w 226"/>
                <a:gd name="T13" fmla="*/ 272 h 273"/>
                <a:gd name="T14" fmla="*/ 113 w 226"/>
                <a:gd name="T15" fmla="*/ 208 h 273"/>
                <a:gd name="T16" fmla="*/ 43 w 226"/>
                <a:gd name="T17" fmla="*/ 272 h 273"/>
                <a:gd name="T18" fmla="*/ 69 w 226"/>
                <a:gd name="T19" fmla="*/ 168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6" h="273">
                  <a:moveTo>
                    <a:pt x="0" y="104"/>
                  </a:moveTo>
                  <a:lnTo>
                    <a:pt x="86" y="104"/>
                  </a:lnTo>
                  <a:lnTo>
                    <a:pt x="113" y="0"/>
                  </a:lnTo>
                  <a:lnTo>
                    <a:pt x="139" y="104"/>
                  </a:lnTo>
                  <a:lnTo>
                    <a:pt x="225" y="104"/>
                  </a:lnTo>
                  <a:lnTo>
                    <a:pt x="156" y="168"/>
                  </a:lnTo>
                  <a:lnTo>
                    <a:pt x="182" y="272"/>
                  </a:lnTo>
                  <a:lnTo>
                    <a:pt x="113" y="208"/>
                  </a:lnTo>
                  <a:lnTo>
                    <a:pt x="43" y="272"/>
                  </a:lnTo>
                  <a:lnTo>
                    <a:pt x="69" y="168"/>
                  </a:lnTo>
                  <a:close/>
                </a:path>
              </a:pathLst>
            </a:custGeom>
            <a:solidFill>
              <a:srgbClr val="6BB71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3017" name="组合 43016"/>
          <p:cNvGrpSpPr>
            <a:grpSpLocks/>
          </p:cNvGrpSpPr>
          <p:nvPr/>
        </p:nvGrpSpPr>
        <p:grpSpPr bwMode="auto">
          <a:xfrm>
            <a:off x="782638" y="2590800"/>
            <a:ext cx="6913562" cy="579438"/>
            <a:chOff x="295" y="3312"/>
            <a:chExt cx="5987" cy="365"/>
          </a:xfrm>
        </p:grpSpPr>
        <p:sp>
          <p:nvSpPr>
            <p:cNvPr id="43018" name="文本框 43017"/>
            <p:cNvSpPr txBox="1"/>
            <p:nvPr/>
          </p:nvSpPr>
          <p:spPr>
            <a:xfrm>
              <a:off x="567" y="3312"/>
              <a:ext cx="5715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buClr>
                  <a:srgbClr val="000000"/>
                </a:buClr>
              </a:pPr>
              <a:r>
                <a:rPr lang="zh-CN" altLang="en-US" sz="2800" noProof="1">
                  <a:solidFill>
                    <a:schemeClr val="accent4"/>
                  </a:solidFill>
                  <a:latin typeface="黑体" panose="02010609060101010101" pitchFamily="2" charset="-122"/>
                  <a:ea typeface="黑体" panose="02010609060101010101" pitchFamily="2" charset="-122"/>
                  <a:cs typeface="+mn-ea"/>
                </a:rPr>
                <a:t>长期使用化学性染发剂可诱发</a:t>
              </a:r>
              <a:r>
                <a:rPr lang="zh-CN" altLang="en-US" sz="3200" noProof="1">
                  <a:solidFill>
                    <a:srgbClr val="FF0000"/>
                  </a:solidFill>
                  <a:latin typeface="黑体" panose="02010609060101010101" pitchFamily="2" charset="-122"/>
                  <a:ea typeface="黑体" panose="02010609060101010101" pitchFamily="2" charset="-122"/>
                  <a:cs typeface="+mn-ea"/>
                </a:rPr>
                <a:t>淋巴癌</a:t>
              </a:r>
              <a:r>
                <a:rPr lang="zh-CN" altLang="en-US" sz="2800" noProof="1">
                  <a:latin typeface="黑体" panose="02010609060101010101" pitchFamily="2" charset="-122"/>
                  <a:ea typeface="黑体" panose="02010609060101010101" pitchFamily="2" charset="-122"/>
                  <a:cs typeface="+mn-ea"/>
                </a:rPr>
                <a:t>；</a:t>
              </a:r>
              <a:endParaRPr lang="zh-CN" altLang="en-US" sz="2800" noProof="1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33802" name="五角星 43018"/>
            <p:cNvSpPr>
              <a:spLocks noChangeArrowheads="1"/>
            </p:cNvSpPr>
            <p:nvPr/>
          </p:nvSpPr>
          <p:spPr bwMode="auto">
            <a:xfrm>
              <a:off x="295" y="3339"/>
              <a:ext cx="226" cy="273"/>
            </a:xfrm>
            <a:custGeom>
              <a:avLst/>
              <a:gdLst>
                <a:gd name="T0" fmla="*/ 0 w 226"/>
                <a:gd name="T1" fmla="*/ 104 h 273"/>
                <a:gd name="T2" fmla="*/ 86 w 226"/>
                <a:gd name="T3" fmla="*/ 104 h 273"/>
                <a:gd name="T4" fmla="*/ 113 w 226"/>
                <a:gd name="T5" fmla="*/ 0 h 273"/>
                <a:gd name="T6" fmla="*/ 139 w 226"/>
                <a:gd name="T7" fmla="*/ 104 h 273"/>
                <a:gd name="T8" fmla="*/ 225 w 226"/>
                <a:gd name="T9" fmla="*/ 104 h 273"/>
                <a:gd name="T10" fmla="*/ 156 w 226"/>
                <a:gd name="T11" fmla="*/ 168 h 273"/>
                <a:gd name="T12" fmla="*/ 182 w 226"/>
                <a:gd name="T13" fmla="*/ 272 h 273"/>
                <a:gd name="T14" fmla="*/ 113 w 226"/>
                <a:gd name="T15" fmla="*/ 208 h 273"/>
                <a:gd name="T16" fmla="*/ 43 w 226"/>
                <a:gd name="T17" fmla="*/ 272 h 273"/>
                <a:gd name="T18" fmla="*/ 69 w 226"/>
                <a:gd name="T19" fmla="*/ 168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6" h="273">
                  <a:moveTo>
                    <a:pt x="0" y="104"/>
                  </a:moveTo>
                  <a:lnTo>
                    <a:pt x="86" y="104"/>
                  </a:lnTo>
                  <a:lnTo>
                    <a:pt x="113" y="0"/>
                  </a:lnTo>
                  <a:lnTo>
                    <a:pt x="139" y="104"/>
                  </a:lnTo>
                  <a:lnTo>
                    <a:pt x="225" y="104"/>
                  </a:lnTo>
                  <a:lnTo>
                    <a:pt x="156" y="168"/>
                  </a:lnTo>
                  <a:lnTo>
                    <a:pt x="182" y="272"/>
                  </a:lnTo>
                  <a:lnTo>
                    <a:pt x="113" y="208"/>
                  </a:lnTo>
                  <a:lnTo>
                    <a:pt x="43" y="272"/>
                  </a:lnTo>
                  <a:lnTo>
                    <a:pt x="69" y="168"/>
                  </a:lnTo>
                  <a:close/>
                </a:path>
              </a:pathLst>
            </a:custGeom>
            <a:solidFill>
              <a:srgbClr val="6BB71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3020" name="组合 43019"/>
          <p:cNvGrpSpPr>
            <a:grpSpLocks/>
          </p:cNvGrpSpPr>
          <p:nvPr/>
        </p:nvGrpSpPr>
        <p:grpSpPr bwMode="auto">
          <a:xfrm>
            <a:off x="762000" y="3200400"/>
            <a:ext cx="6761163" cy="579438"/>
            <a:chOff x="295" y="3648"/>
            <a:chExt cx="5465" cy="365"/>
          </a:xfrm>
        </p:grpSpPr>
        <p:sp>
          <p:nvSpPr>
            <p:cNvPr id="43021" name="文本框 43020"/>
            <p:cNvSpPr txBox="1"/>
            <p:nvPr/>
          </p:nvSpPr>
          <p:spPr>
            <a:xfrm>
              <a:off x="567" y="3648"/>
              <a:ext cx="5193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buClr>
                  <a:srgbClr val="000000"/>
                </a:buClr>
              </a:pPr>
              <a:r>
                <a:rPr lang="zh-CN" altLang="en-US" sz="2800" noProof="1">
                  <a:solidFill>
                    <a:schemeClr val="accent4"/>
                  </a:solidFill>
                  <a:latin typeface="黑体" panose="02010609060101010101" pitchFamily="2" charset="-122"/>
                  <a:ea typeface="黑体" panose="02010609060101010101" pitchFamily="2" charset="-122"/>
                  <a:cs typeface="+mn-ea"/>
                </a:rPr>
                <a:t>经常在太阳下曝晒，可诱发</a:t>
              </a:r>
              <a:r>
                <a:rPr lang="zh-CN" altLang="en-US" sz="3200" noProof="1">
                  <a:solidFill>
                    <a:srgbClr val="FF0000"/>
                  </a:solidFill>
                  <a:latin typeface="黑体" panose="02010609060101010101" pitchFamily="2" charset="-122"/>
                  <a:ea typeface="黑体" panose="02010609060101010101" pitchFamily="2" charset="-122"/>
                  <a:cs typeface="+mn-ea"/>
                </a:rPr>
                <a:t>皮肤癌</a:t>
              </a:r>
              <a:r>
                <a:rPr lang="zh-CN" altLang="en-US" sz="2800" noProof="1">
                  <a:latin typeface="黑体" panose="02010609060101010101" pitchFamily="2" charset="-122"/>
                  <a:ea typeface="黑体" panose="02010609060101010101" pitchFamily="2" charset="-122"/>
                  <a:cs typeface="+mn-ea"/>
                </a:rPr>
                <a:t>。</a:t>
              </a:r>
              <a:endParaRPr lang="zh-CN" altLang="en-US" sz="2800" noProof="1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33805" name="五角星 43021"/>
            <p:cNvSpPr>
              <a:spLocks noChangeArrowheads="1"/>
            </p:cNvSpPr>
            <p:nvPr/>
          </p:nvSpPr>
          <p:spPr bwMode="auto">
            <a:xfrm>
              <a:off x="295" y="3702"/>
              <a:ext cx="226" cy="273"/>
            </a:xfrm>
            <a:custGeom>
              <a:avLst/>
              <a:gdLst>
                <a:gd name="T0" fmla="*/ 0 w 226"/>
                <a:gd name="T1" fmla="*/ 104 h 273"/>
                <a:gd name="T2" fmla="*/ 86 w 226"/>
                <a:gd name="T3" fmla="*/ 104 h 273"/>
                <a:gd name="T4" fmla="*/ 113 w 226"/>
                <a:gd name="T5" fmla="*/ 0 h 273"/>
                <a:gd name="T6" fmla="*/ 139 w 226"/>
                <a:gd name="T7" fmla="*/ 104 h 273"/>
                <a:gd name="T8" fmla="*/ 225 w 226"/>
                <a:gd name="T9" fmla="*/ 104 h 273"/>
                <a:gd name="T10" fmla="*/ 156 w 226"/>
                <a:gd name="T11" fmla="*/ 168 h 273"/>
                <a:gd name="T12" fmla="*/ 182 w 226"/>
                <a:gd name="T13" fmla="*/ 272 h 273"/>
                <a:gd name="T14" fmla="*/ 113 w 226"/>
                <a:gd name="T15" fmla="*/ 208 h 273"/>
                <a:gd name="T16" fmla="*/ 43 w 226"/>
                <a:gd name="T17" fmla="*/ 272 h 273"/>
                <a:gd name="T18" fmla="*/ 69 w 226"/>
                <a:gd name="T19" fmla="*/ 168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6" h="273">
                  <a:moveTo>
                    <a:pt x="0" y="104"/>
                  </a:moveTo>
                  <a:lnTo>
                    <a:pt x="86" y="104"/>
                  </a:lnTo>
                  <a:lnTo>
                    <a:pt x="113" y="0"/>
                  </a:lnTo>
                  <a:lnTo>
                    <a:pt x="139" y="104"/>
                  </a:lnTo>
                  <a:lnTo>
                    <a:pt x="225" y="104"/>
                  </a:lnTo>
                  <a:lnTo>
                    <a:pt x="156" y="168"/>
                  </a:lnTo>
                  <a:lnTo>
                    <a:pt x="182" y="272"/>
                  </a:lnTo>
                  <a:lnTo>
                    <a:pt x="113" y="208"/>
                  </a:lnTo>
                  <a:lnTo>
                    <a:pt x="43" y="272"/>
                  </a:lnTo>
                  <a:lnTo>
                    <a:pt x="69" y="168"/>
                  </a:lnTo>
                  <a:close/>
                </a:path>
              </a:pathLst>
            </a:custGeom>
            <a:solidFill>
              <a:srgbClr val="6BB71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3023" name="组合 43022"/>
          <p:cNvGrpSpPr>
            <a:grpSpLocks/>
          </p:cNvGrpSpPr>
          <p:nvPr/>
        </p:nvGrpSpPr>
        <p:grpSpPr bwMode="auto">
          <a:xfrm>
            <a:off x="746125" y="5105400"/>
            <a:ext cx="4968875" cy="579438"/>
            <a:chOff x="884" y="572"/>
            <a:chExt cx="3720" cy="365"/>
          </a:xfrm>
        </p:grpSpPr>
        <p:sp>
          <p:nvSpPr>
            <p:cNvPr id="43024" name="文本框 43023"/>
            <p:cNvSpPr txBox="1"/>
            <p:nvPr/>
          </p:nvSpPr>
          <p:spPr>
            <a:xfrm>
              <a:off x="1203" y="572"/>
              <a:ext cx="3401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buClr>
                  <a:srgbClr val="000000"/>
                </a:buClr>
              </a:pPr>
              <a:r>
                <a:rPr lang="zh-CN" altLang="en-US" sz="2800" noProof="1">
                  <a:solidFill>
                    <a:schemeClr val="accent4"/>
                  </a:solidFill>
                  <a:latin typeface="黑体" panose="02010609060101010101" pitchFamily="2" charset="-122"/>
                  <a:ea typeface="黑体" panose="02010609060101010101" pitchFamily="2" charset="-122"/>
                  <a:cs typeface="+mn-ea"/>
                </a:rPr>
                <a:t>酗酒可诱发</a:t>
              </a:r>
              <a:r>
                <a:rPr lang="zh-CN" altLang="en-US" sz="3200" noProof="1">
                  <a:solidFill>
                    <a:srgbClr val="FF0000"/>
                  </a:solidFill>
                  <a:latin typeface="黑体" panose="02010609060101010101" pitchFamily="2" charset="-122"/>
                  <a:ea typeface="黑体" panose="02010609060101010101" pitchFamily="2" charset="-122"/>
                  <a:cs typeface="+mn-ea"/>
                </a:rPr>
                <a:t>咽喉癌</a:t>
              </a:r>
              <a:r>
                <a:rPr lang="zh-CN" altLang="en-US" sz="2800" noProof="1">
                  <a:latin typeface="黑体" panose="02010609060101010101" pitchFamily="2" charset="-122"/>
                  <a:ea typeface="黑体" panose="02010609060101010101" pitchFamily="2" charset="-122"/>
                  <a:cs typeface="+mn-ea"/>
                </a:rPr>
                <a:t>；</a:t>
              </a:r>
              <a:endParaRPr lang="zh-CN" altLang="en-US" sz="2800" noProof="1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33808" name="五角星 43024"/>
            <p:cNvSpPr>
              <a:spLocks noChangeArrowheads="1"/>
            </p:cNvSpPr>
            <p:nvPr/>
          </p:nvSpPr>
          <p:spPr bwMode="auto">
            <a:xfrm>
              <a:off x="884" y="572"/>
              <a:ext cx="226" cy="273"/>
            </a:xfrm>
            <a:custGeom>
              <a:avLst/>
              <a:gdLst>
                <a:gd name="T0" fmla="*/ 0 w 226"/>
                <a:gd name="T1" fmla="*/ 104 h 273"/>
                <a:gd name="T2" fmla="*/ 86 w 226"/>
                <a:gd name="T3" fmla="*/ 104 h 273"/>
                <a:gd name="T4" fmla="*/ 113 w 226"/>
                <a:gd name="T5" fmla="*/ 0 h 273"/>
                <a:gd name="T6" fmla="*/ 139 w 226"/>
                <a:gd name="T7" fmla="*/ 104 h 273"/>
                <a:gd name="T8" fmla="*/ 225 w 226"/>
                <a:gd name="T9" fmla="*/ 104 h 273"/>
                <a:gd name="T10" fmla="*/ 156 w 226"/>
                <a:gd name="T11" fmla="*/ 168 h 273"/>
                <a:gd name="T12" fmla="*/ 182 w 226"/>
                <a:gd name="T13" fmla="*/ 272 h 273"/>
                <a:gd name="T14" fmla="*/ 113 w 226"/>
                <a:gd name="T15" fmla="*/ 208 h 273"/>
                <a:gd name="T16" fmla="*/ 43 w 226"/>
                <a:gd name="T17" fmla="*/ 272 h 273"/>
                <a:gd name="T18" fmla="*/ 69 w 226"/>
                <a:gd name="T19" fmla="*/ 168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6" h="273">
                  <a:moveTo>
                    <a:pt x="0" y="104"/>
                  </a:moveTo>
                  <a:lnTo>
                    <a:pt x="86" y="104"/>
                  </a:lnTo>
                  <a:lnTo>
                    <a:pt x="113" y="0"/>
                  </a:lnTo>
                  <a:lnTo>
                    <a:pt x="139" y="104"/>
                  </a:lnTo>
                  <a:lnTo>
                    <a:pt x="225" y="104"/>
                  </a:lnTo>
                  <a:lnTo>
                    <a:pt x="156" y="168"/>
                  </a:lnTo>
                  <a:lnTo>
                    <a:pt x="182" y="272"/>
                  </a:lnTo>
                  <a:lnTo>
                    <a:pt x="113" y="208"/>
                  </a:lnTo>
                  <a:lnTo>
                    <a:pt x="43" y="272"/>
                  </a:lnTo>
                  <a:lnTo>
                    <a:pt x="69" y="168"/>
                  </a:lnTo>
                  <a:close/>
                </a:path>
              </a:pathLst>
            </a:custGeom>
            <a:solidFill>
              <a:srgbClr val="6BB71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3026" name="组合 43025"/>
          <p:cNvGrpSpPr>
            <a:grpSpLocks/>
          </p:cNvGrpSpPr>
          <p:nvPr/>
        </p:nvGrpSpPr>
        <p:grpSpPr bwMode="auto">
          <a:xfrm>
            <a:off x="776288" y="5791138"/>
            <a:ext cx="7300912" cy="579438"/>
            <a:chOff x="249" y="1253"/>
            <a:chExt cx="5987" cy="365"/>
          </a:xfrm>
        </p:grpSpPr>
        <p:sp>
          <p:nvSpPr>
            <p:cNvPr id="43027" name="文本框 43026">
              <a:hlinkClick r:id="rId3" action="ppaction://hlinksldjump"/>
            </p:cNvPr>
            <p:cNvSpPr txBox="1"/>
            <p:nvPr/>
          </p:nvSpPr>
          <p:spPr>
            <a:xfrm>
              <a:off x="476" y="1253"/>
              <a:ext cx="5760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buClr>
                  <a:srgbClr val="000000"/>
                </a:buClr>
              </a:pPr>
              <a:r>
                <a:rPr lang="zh-CN" altLang="en-US" sz="2800" noProof="1">
                  <a:solidFill>
                    <a:srgbClr val="0070C0"/>
                  </a:solidFill>
                  <a:latin typeface="黑体" panose="02010609060101010101" pitchFamily="2" charset="-122"/>
                  <a:ea typeface="黑体" panose="02010609060101010101" pitchFamily="2" charset="-122"/>
                  <a:cs typeface="+mn-ea"/>
                </a:rPr>
                <a:t>新鲜水果及蔬菜</a:t>
              </a:r>
              <a:r>
                <a:rPr lang="zh-CN" altLang="en-US" sz="2800" noProof="1">
                  <a:solidFill>
                    <a:schemeClr val="accent4"/>
                  </a:solidFill>
                  <a:latin typeface="黑体" panose="02010609060101010101" pitchFamily="2" charset="-122"/>
                  <a:ea typeface="黑体" panose="02010609060101010101" pitchFamily="2" charset="-122"/>
                  <a:cs typeface="+mn-ea"/>
                </a:rPr>
                <a:t>摄入不足可诱发</a:t>
              </a:r>
              <a:r>
                <a:rPr lang="zh-CN" altLang="en-US" sz="3200" noProof="1">
                  <a:solidFill>
                    <a:srgbClr val="FF0000"/>
                  </a:solidFill>
                  <a:latin typeface="黑体" panose="02010609060101010101" pitchFamily="2" charset="-122"/>
                  <a:ea typeface="黑体" panose="02010609060101010101" pitchFamily="2" charset="-122"/>
                  <a:cs typeface="+mn-ea"/>
                </a:rPr>
                <a:t>肺癌</a:t>
              </a:r>
              <a:r>
                <a:rPr lang="zh-CN" altLang="en-US" sz="2800" noProof="1">
                  <a:latin typeface="黑体" panose="02010609060101010101" pitchFamily="2" charset="-122"/>
                  <a:ea typeface="黑体" panose="02010609060101010101" pitchFamily="2" charset="-122"/>
                  <a:cs typeface="+mn-ea"/>
                </a:rPr>
                <a:t>；</a:t>
              </a:r>
              <a:endParaRPr lang="zh-CN" altLang="en-US" sz="2800" noProof="1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33811" name="五角星 43027"/>
            <p:cNvSpPr>
              <a:spLocks noChangeArrowheads="1"/>
            </p:cNvSpPr>
            <p:nvPr/>
          </p:nvSpPr>
          <p:spPr bwMode="auto">
            <a:xfrm>
              <a:off x="249" y="1298"/>
              <a:ext cx="226" cy="273"/>
            </a:xfrm>
            <a:custGeom>
              <a:avLst/>
              <a:gdLst>
                <a:gd name="T0" fmla="*/ 0 w 226"/>
                <a:gd name="T1" fmla="*/ 104 h 273"/>
                <a:gd name="T2" fmla="*/ 86 w 226"/>
                <a:gd name="T3" fmla="*/ 104 h 273"/>
                <a:gd name="T4" fmla="*/ 113 w 226"/>
                <a:gd name="T5" fmla="*/ 0 h 273"/>
                <a:gd name="T6" fmla="*/ 139 w 226"/>
                <a:gd name="T7" fmla="*/ 104 h 273"/>
                <a:gd name="T8" fmla="*/ 225 w 226"/>
                <a:gd name="T9" fmla="*/ 104 h 273"/>
                <a:gd name="T10" fmla="*/ 156 w 226"/>
                <a:gd name="T11" fmla="*/ 168 h 273"/>
                <a:gd name="T12" fmla="*/ 182 w 226"/>
                <a:gd name="T13" fmla="*/ 272 h 273"/>
                <a:gd name="T14" fmla="*/ 113 w 226"/>
                <a:gd name="T15" fmla="*/ 208 h 273"/>
                <a:gd name="T16" fmla="*/ 43 w 226"/>
                <a:gd name="T17" fmla="*/ 272 h 273"/>
                <a:gd name="T18" fmla="*/ 69 w 226"/>
                <a:gd name="T19" fmla="*/ 168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6" h="273">
                  <a:moveTo>
                    <a:pt x="0" y="104"/>
                  </a:moveTo>
                  <a:lnTo>
                    <a:pt x="86" y="104"/>
                  </a:lnTo>
                  <a:lnTo>
                    <a:pt x="113" y="0"/>
                  </a:lnTo>
                  <a:lnTo>
                    <a:pt x="139" y="104"/>
                  </a:lnTo>
                  <a:lnTo>
                    <a:pt x="225" y="104"/>
                  </a:lnTo>
                  <a:lnTo>
                    <a:pt x="156" y="168"/>
                  </a:lnTo>
                  <a:lnTo>
                    <a:pt x="182" y="272"/>
                  </a:lnTo>
                  <a:lnTo>
                    <a:pt x="113" y="208"/>
                  </a:lnTo>
                  <a:lnTo>
                    <a:pt x="43" y="272"/>
                  </a:lnTo>
                  <a:lnTo>
                    <a:pt x="69" y="168"/>
                  </a:lnTo>
                  <a:close/>
                </a:path>
              </a:pathLst>
            </a:custGeom>
            <a:solidFill>
              <a:srgbClr val="6BB71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3029" name="组合 43028"/>
          <p:cNvGrpSpPr>
            <a:grpSpLocks/>
          </p:cNvGrpSpPr>
          <p:nvPr/>
        </p:nvGrpSpPr>
        <p:grpSpPr bwMode="auto">
          <a:xfrm>
            <a:off x="762000" y="3886200"/>
            <a:ext cx="5793395" cy="579438"/>
            <a:chOff x="249" y="1933"/>
            <a:chExt cx="5173" cy="365"/>
          </a:xfrm>
        </p:grpSpPr>
        <p:sp>
          <p:nvSpPr>
            <p:cNvPr id="43030" name="文本框 43029"/>
            <p:cNvSpPr txBox="1"/>
            <p:nvPr/>
          </p:nvSpPr>
          <p:spPr>
            <a:xfrm>
              <a:off x="546" y="1933"/>
              <a:ext cx="4876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buClr>
                  <a:srgbClr val="000000"/>
                </a:buClr>
              </a:pPr>
              <a:r>
                <a:rPr lang="zh-CN" altLang="en-US" sz="2800" noProof="1">
                  <a:solidFill>
                    <a:schemeClr val="accent4"/>
                  </a:solidFill>
                  <a:latin typeface="黑体" panose="02010609060101010101" pitchFamily="2" charset="-122"/>
                  <a:ea typeface="黑体" panose="02010609060101010101" pitchFamily="2" charset="-122"/>
                  <a:cs typeface="+mn-ea"/>
                </a:rPr>
                <a:t>报纸包食物可得</a:t>
              </a:r>
              <a:r>
                <a:rPr lang="zh-CN" altLang="en-US" sz="3200" noProof="1">
                  <a:solidFill>
                    <a:srgbClr val="FF0000"/>
                  </a:solidFill>
                  <a:latin typeface="黑体" panose="02010609060101010101" pitchFamily="2" charset="-122"/>
                  <a:ea typeface="黑体" panose="02010609060101010101" pitchFamily="2" charset="-122"/>
                  <a:cs typeface="+mn-ea"/>
                </a:rPr>
                <a:t>各种癌症</a:t>
              </a:r>
              <a:r>
                <a:rPr lang="zh-CN" altLang="en-US" sz="2800" noProof="1">
                  <a:latin typeface="黑体" panose="02010609060101010101" pitchFamily="2" charset="-122"/>
                  <a:ea typeface="黑体" panose="02010609060101010101" pitchFamily="2" charset="-122"/>
                  <a:cs typeface="+mn-ea"/>
                </a:rPr>
                <a:t>；</a:t>
              </a:r>
              <a:endParaRPr lang="zh-CN" altLang="en-US" sz="2800" noProof="1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33814" name="五角星 43030"/>
            <p:cNvSpPr>
              <a:spLocks noChangeArrowheads="1"/>
            </p:cNvSpPr>
            <p:nvPr/>
          </p:nvSpPr>
          <p:spPr bwMode="auto">
            <a:xfrm>
              <a:off x="249" y="1933"/>
              <a:ext cx="226" cy="273"/>
            </a:xfrm>
            <a:custGeom>
              <a:avLst/>
              <a:gdLst>
                <a:gd name="T0" fmla="*/ 0 w 226"/>
                <a:gd name="T1" fmla="*/ 104 h 273"/>
                <a:gd name="T2" fmla="*/ 86 w 226"/>
                <a:gd name="T3" fmla="*/ 104 h 273"/>
                <a:gd name="T4" fmla="*/ 113 w 226"/>
                <a:gd name="T5" fmla="*/ 0 h 273"/>
                <a:gd name="T6" fmla="*/ 139 w 226"/>
                <a:gd name="T7" fmla="*/ 104 h 273"/>
                <a:gd name="T8" fmla="*/ 225 w 226"/>
                <a:gd name="T9" fmla="*/ 104 h 273"/>
                <a:gd name="T10" fmla="*/ 156 w 226"/>
                <a:gd name="T11" fmla="*/ 168 h 273"/>
                <a:gd name="T12" fmla="*/ 182 w 226"/>
                <a:gd name="T13" fmla="*/ 272 h 273"/>
                <a:gd name="T14" fmla="*/ 113 w 226"/>
                <a:gd name="T15" fmla="*/ 208 h 273"/>
                <a:gd name="T16" fmla="*/ 43 w 226"/>
                <a:gd name="T17" fmla="*/ 272 h 273"/>
                <a:gd name="T18" fmla="*/ 69 w 226"/>
                <a:gd name="T19" fmla="*/ 168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6" h="273">
                  <a:moveTo>
                    <a:pt x="0" y="104"/>
                  </a:moveTo>
                  <a:lnTo>
                    <a:pt x="86" y="104"/>
                  </a:lnTo>
                  <a:lnTo>
                    <a:pt x="113" y="0"/>
                  </a:lnTo>
                  <a:lnTo>
                    <a:pt x="139" y="104"/>
                  </a:lnTo>
                  <a:lnTo>
                    <a:pt x="225" y="104"/>
                  </a:lnTo>
                  <a:lnTo>
                    <a:pt x="156" y="168"/>
                  </a:lnTo>
                  <a:lnTo>
                    <a:pt x="182" y="272"/>
                  </a:lnTo>
                  <a:lnTo>
                    <a:pt x="113" y="208"/>
                  </a:lnTo>
                  <a:lnTo>
                    <a:pt x="43" y="272"/>
                  </a:lnTo>
                  <a:lnTo>
                    <a:pt x="69" y="168"/>
                  </a:lnTo>
                  <a:close/>
                </a:path>
              </a:pathLst>
            </a:custGeom>
            <a:solidFill>
              <a:srgbClr val="6BB71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3032" name="组合 43031"/>
          <p:cNvGrpSpPr>
            <a:grpSpLocks/>
          </p:cNvGrpSpPr>
          <p:nvPr/>
        </p:nvGrpSpPr>
        <p:grpSpPr bwMode="auto">
          <a:xfrm>
            <a:off x="699036" y="4424838"/>
            <a:ext cx="6538913" cy="579438"/>
            <a:chOff x="249" y="3748"/>
            <a:chExt cx="4671" cy="365"/>
          </a:xfrm>
        </p:grpSpPr>
        <p:sp>
          <p:nvSpPr>
            <p:cNvPr id="43033" name="文本框 43032"/>
            <p:cNvSpPr txBox="1"/>
            <p:nvPr/>
          </p:nvSpPr>
          <p:spPr>
            <a:xfrm>
              <a:off x="521" y="3748"/>
              <a:ext cx="4399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buClr>
                  <a:srgbClr val="000000"/>
                </a:buClr>
              </a:pPr>
              <a:r>
                <a:rPr lang="zh-CN" altLang="en-US" sz="2800" noProof="1">
                  <a:solidFill>
                    <a:schemeClr val="accent4"/>
                  </a:solidFill>
                  <a:latin typeface="黑体" panose="02010609060101010101" pitchFamily="2" charset="-122"/>
                  <a:ea typeface="黑体" panose="02010609060101010101" pitchFamily="2" charset="-122"/>
                  <a:cs typeface="+mn-ea"/>
                </a:rPr>
                <a:t>长期精神压力可诱发</a:t>
              </a:r>
              <a:r>
                <a:rPr lang="zh-CN" altLang="en-US" sz="3200" noProof="1">
                  <a:solidFill>
                    <a:srgbClr val="FF0000"/>
                  </a:solidFill>
                  <a:latin typeface="黑体" panose="02010609060101010101" pitchFamily="2" charset="-122"/>
                  <a:ea typeface="黑体" panose="02010609060101010101" pitchFamily="2" charset="-122"/>
                  <a:cs typeface="+mn-ea"/>
                </a:rPr>
                <a:t>各种癌症</a:t>
              </a:r>
              <a:r>
                <a:rPr lang="zh-CN" altLang="en-US" sz="2800" noProof="1">
                  <a:latin typeface="黑体" panose="02010609060101010101" pitchFamily="2" charset="-122"/>
                  <a:ea typeface="黑体" panose="02010609060101010101" pitchFamily="2" charset="-122"/>
                  <a:cs typeface="+mn-ea"/>
                </a:rPr>
                <a:t>；</a:t>
              </a:r>
              <a:endParaRPr lang="zh-CN" altLang="en-US" sz="2800" noProof="1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33817" name="五角星 43033"/>
            <p:cNvSpPr>
              <a:spLocks noChangeArrowheads="1"/>
            </p:cNvSpPr>
            <p:nvPr/>
          </p:nvSpPr>
          <p:spPr bwMode="auto">
            <a:xfrm>
              <a:off x="249" y="3748"/>
              <a:ext cx="226" cy="273"/>
            </a:xfrm>
            <a:custGeom>
              <a:avLst/>
              <a:gdLst>
                <a:gd name="T0" fmla="*/ 0 w 226"/>
                <a:gd name="T1" fmla="*/ 104 h 273"/>
                <a:gd name="T2" fmla="*/ 86 w 226"/>
                <a:gd name="T3" fmla="*/ 104 h 273"/>
                <a:gd name="T4" fmla="*/ 113 w 226"/>
                <a:gd name="T5" fmla="*/ 0 h 273"/>
                <a:gd name="T6" fmla="*/ 139 w 226"/>
                <a:gd name="T7" fmla="*/ 104 h 273"/>
                <a:gd name="T8" fmla="*/ 225 w 226"/>
                <a:gd name="T9" fmla="*/ 104 h 273"/>
                <a:gd name="T10" fmla="*/ 156 w 226"/>
                <a:gd name="T11" fmla="*/ 168 h 273"/>
                <a:gd name="T12" fmla="*/ 182 w 226"/>
                <a:gd name="T13" fmla="*/ 272 h 273"/>
                <a:gd name="T14" fmla="*/ 113 w 226"/>
                <a:gd name="T15" fmla="*/ 208 h 273"/>
                <a:gd name="T16" fmla="*/ 43 w 226"/>
                <a:gd name="T17" fmla="*/ 272 h 273"/>
                <a:gd name="T18" fmla="*/ 69 w 226"/>
                <a:gd name="T19" fmla="*/ 168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6" h="273">
                  <a:moveTo>
                    <a:pt x="0" y="104"/>
                  </a:moveTo>
                  <a:lnTo>
                    <a:pt x="86" y="104"/>
                  </a:lnTo>
                  <a:lnTo>
                    <a:pt x="113" y="0"/>
                  </a:lnTo>
                  <a:lnTo>
                    <a:pt x="139" y="104"/>
                  </a:lnTo>
                  <a:lnTo>
                    <a:pt x="225" y="104"/>
                  </a:lnTo>
                  <a:lnTo>
                    <a:pt x="156" y="168"/>
                  </a:lnTo>
                  <a:lnTo>
                    <a:pt x="182" y="272"/>
                  </a:lnTo>
                  <a:lnTo>
                    <a:pt x="113" y="208"/>
                  </a:lnTo>
                  <a:lnTo>
                    <a:pt x="43" y="272"/>
                  </a:lnTo>
                  <a:lnTo>
                    <a:pt x="69" y="168"/>
                  </a:lnTo>
                  <a:close/>
                </a:path>
              </a:pathLst>
            </a:custGeom>
            <a:solidFill>
              <a:srgbClr val="6BB71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3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3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43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43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43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43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矩形 130049"/>
          <p:cNvSpPr>
            <a:spLocks noChangeArrowheads="1"/>
          </p:cNvSpPr>
          <p:nvPr/>
        </p:nvSpPr>
        <p:spPr bwMode="auto">
          <a:xfrm>
            <a:off x="381000" y="3962400"/>
            <a:ext cx="8001000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2800" b="1" dirty="0" smtClean="0">
                <a:solidFill>
                  <a:srgbClr val="FF425D"/>
                </a:solidFill>
                <a:latin typeface="楷体_GB2312" pitchFamily="49" charset="-122"/>
                <a:ea typeface="楷体_GB2312" pitchFamily="49" charset="-122"/>
              </a:rPr>
              <a:t>食物中的防癌物质： </a:t>
            </a:r>
            <a:r>
              <a:rPr lang="zh-CN" altLang="en-US" sz="2800" b="1" dirty="0" smtClean="0">
                <a:solidFill>
                  <a:srgbClr val="5B3BD1"/>
                </a:solidFill>
                <a:latin typeface="楷体_GB2312" pitchFamily="49" charset="-122"/>
                <a:ea typeface="楷体_GB2312" pitchFamily="49" charset="-122"/>
              </a:rPr>
              <a:t>大豆；动物肝脏中含有的大量维生素</a:t>
            </a:r>
            <a:r>
              <a:rPr lang="en-US" altLang="zh-CN" sz="2800" b="1" dirty="0" smtClean="0">
                <a:solidFill>
                  <a:srgbClr val="5B3BD1"/>
                </a:solidFill>
                <a:latin typeface="楷体_GB2312" pitchFamily="49" charset="-122"/>
                <a:ea typeface="楷体_GB2312" pitchFamily="49" charset="-122"/>
              </a:rPr>
              <a:t>D</a:t>
            </a:r>
            <a:r>
              <a:rPr lang="zh-CN" altLang="en-US" sz="2800" b="1" dirty="0" smtClean="0">
                <a:solidFill>
                  <a:srgbClr val="5B3BD1"/>
                </a:solidFill>
                <a:latin typeface="楷体_GB2312" pitchFamily="49" charset="-122"/>
                <a:ea typeface="楷体_GB2312" pitchFamily="49" charset="-122"/>
              </a:rPr>
              <a:t>；蔬菜水果中富含的维生素</a:t>
            </a:r>
            <a:r>
              <a:rPr lang="en-US" altLang="zh-CN" sz="2800" b="1" dirty="0" smtClean="0">
                <a:solidFill>
                  <a:srgbClr val="5B3BD1"/>
                </a:solidFill>
                <a:latin typeface="楷体_GB2312" pitchFamily="49" charset="-122"/>
                <a:ea typeface="楷体_GB2312" pitchFamily="49" charset="-122"/>
              </a:rPr>
              <a:t>C</a:t>
            </a:r>
            <a:r>
              <a:rPr lang="zh-CN" altLang="en-US" sz="2800" b="1" dirty="0" smtClean="0">
                <a:solidFill>
                  <a:srgbClr val="5B3BD1"/>
                </a:solidFill>
                <a:latin typeface="楷体_GB2312" pitchFamily="49" charset="-122"/>
                <a:ea typeface="楷体_GB2312" pitchFamily="49" charset="-122"/>
              </a:rPr>
              <a:t>，维生素</a:t>
            </a:r>
            <a:r>
              <a:rPr lang="en-US" altLang="zh-CN" sz="2800" b="1" dirty="0" smtClean="0">
                <a:solidFill>
                  <a:srgbClr val="5B3BD1"/>
                </a:solidFill>
                <a:latin typeface="楷体_GB2312" pitchFamily="49" charset="-122"/>
                <a:ea typeface="楷体_GB2312" pitchFamily="49" charset="-122"/>
              </a:rPr>
              <a:t>E</a:t>
            </a:r>
            <a:r>
              <a:rPr lang="zh-CN" altLang="en-US" sz="2800" b="1" dirty="0" smtClean="0">
                <a:solidFill>
                  <a:srgbClr val="5B3BD1"/>
                </a:solidFill>
                <a:latin typeface="楷体_GB2312" pitchFamily="49" charset="-122"/>
                <a:ea typeface="楷体_GB2312" pitchFamily="49" charset="-122"/>
              </a:rPr>
              <a:t>，胡萝卜素；绿茶中富含多元酚</a:t>
            </a:r>
          </a:p>
        </p:txBody>
      </p:sp>
      <p:pic>
        <p:nvPicPr>
          <p:cNvPr id="34819" name="图片 130050" descr="u=3351970998,2846185011&amp;gp=0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19812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图片 130051" descr="u=77083886,3684795500&amp;gp=1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2565400"/>
            <a:ext cx="187325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图片 130052" descr="u=1046996116,3394051428&amp;gp=1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81200"/>
            <a:ext cx="1905000" cy="174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图片 130053" descr="04_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81000"/>
            <a:ext cx="2620963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3" name="图片 130054" descr="yeseemz050223045">
            <a:hlinkClick r:id="rId10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04800"/>
            <a:ext cx="3429000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4" name="矩形 130055"/>
          <p:cNvSpPr>
            <a:spLocks noChangeArrowheads="1"/>
          </p:cNvSpPr>
          <p:nvPr/>
        </p:nvSpPr>
        <p:spPr bwMode="auto">
          <a:xfrm>
            <a:off x="381000" y="5715000"/>
            <a:ext cx="813593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zh-CN" altLang="en-US" sz="2800" b="1" dirty="0" smtClean="0">
                <a:solidFill>
                  <a:srgbClr val="FF33CC"/>
                </a:solidFill>
              </a:rPr>
              <a:t>甘薯、芦笋、花菜、芹菜、茄子、甜椒黄瓜 、番茄、藕、胡萝卜、草莓、大蒜、西瓜、葡萄等。</a:t>
            </a:r>
          </a:p>
        </p:txBody>
      </p:sp>
      <p:sp>
        <p:nvSpPr>
          <p:cNvPr id="34825" name="文本框 130056"/>
          <p:cNvSpPr txBox="1">
            <a:spLocks noChangeArrowheads="1"/>
          </p:cNvSpPr>
          <p:nvPr/>
        </p:nvSpPr>
        <p:spPr bwMode="auto">
          <a:xfrm>
            <a:off x="457200" y="5257800"/>
            <a:ext cx="33845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800" b="1" smtClean="0">
                <a:solidFill>
                  <a:srgbClr val="FF425D"/>
                </a:solidFill>
                <a:latin typeface="楷体_GB2312" pitchFamily="49" charset="-122"/>
                <a:ea typeface="楷体_GB2312" pitchFamily="49" charset="-122"/>
              </a:rPr>
              <a:t>抗癌的蔬菜和水果：</a:t>
            </a:r>
          </a:p>
        </p:txBody>
      </p:sp>
    </p:spTree>
    <p:extLst>
      <p:ext uri="{BB962C8B-B14F-4D97-AF65-F5344CB8AC3E}">
        <p14:creationId xmlns:p14="http://schemas.microsoft.com/office/powerpoint/2010/main" val="3083821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p0.qhimgs4.com/t019601c44e49c757a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6980" y="226034"/>
            <a:ext cx="3733702" cy="3733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11936" y="3851799"/>
            <a:ext cx="79247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Times New Roman" pitchFamily="18" charset="0"/>
                <a:ea typeface="+mj-ea"/>
                <a:cs typeface="Times New Roman" pitchFamily="18" charset="0"/>
              </a:rPr>
              <a:t>    北京时间</a:t>
            </a:r>
            <a:r>
              <a:rPr lang="en-US" altLang="zh-CN" sz="2400" dirty="0">
                <a:latin typeface="Times New Roman" pitchFamily="18" charset="0"/>
                <a:ea typeface="+mj-ea"/>
                <a:cs typeface="Times New Roman" pitchFamily="18" charset="0"/>
              </a:rPr>
              <a:t>10</a:t>
            </a:r>
            <a:r>
              <a:rPr lang="zh-CN" altLang="en-US" sz="2400" dirty="0">
                <a:latin typeface="Times New Roman" pitchFamily="18" charset="0"/>
                <a:ea typeface="+mj-ea"/>
                <a:cs typeface="Times New Roman" pitchFamily="18" charset="0"/>
              </a:rPr>
              <a:t>月</a:t>
            </a:r>
            <a:r>
              <a:rPr lang="en-US" altLang="zh-CN" sz="2400" dirty="0">
                <a:latin typeface="Times New Roman" pitchFamily="18" charset="0"/>
                <a:ea typeface="+mj-ea"/>
                <a:cs typeface="Times New Roman" pitchFamily="18" charset="0"/>
              </a:rPr>
              <a:t>1</a:t>
            </a:r>
            <a:r>
              <a:rPr lang="zh-CN" altLang="en-US" sz="2400" dirty="0">
                <a:latin typeface="Times New Roman" pitchFamily="18" charset="0"/>
                <a:ea typeface="+mj-ea"/>
                <a:cs typeface="Times New Roman" pitchFamily="18" charset="0"/>
              </a:rPr>
              <a:t>日下午</a:t>
            </a:r>
            <a:r>
              <a:rPr lang="en-US" altLang="zh-CN" sz="2400" dirty="0">
                <a:latin typeface="Times New Roman" pitchFamily="18" charset="0"/>
                <a:ea typeface="+mj-ea"/>
                <a:cs typeface="Times New Roman" pitchFamily="18" charset="0"/>
              </a:rPr>
              <a:t>5</a:t>
            </a:r>
            <a:r>
              <a:rPr lang="zh-CN" altLang="en-US" sz="2400" dirty="0">
                <a:latin typeface="Times New Roman" pitchFamily="18" charset="0"/>
                <a:ea typeface="+mj-ea"/>
                <a:cs typeface="Times New Roman" pitchFamily="18" charset="0"/>
              </a:rPr>
              <a:t>点</a:t>
            </a:r>
            <a:r>
              <a:rPr lang="en-US" altLang="zh-CN" sz="2400" dirty="0">
                <a:latin typeface="Times New Roman" pitchFamily="18" charset="0"/>
                <a:ea typeface="+mj-ea"/>
                <a:cs typeface="Times New Roman" pitchFamily="18" charset="0"/>
              </a:rPr>
              <a:t>32</a:t>
            </a:r>
            <a:r>
              <a:rPr lang="zh-CN" altLang="en-US" sz="2400" dirty="0">
                <a:latin typeface="Times New Roman" pitchFamily="18" charset="0"/>
                <a:ea typeface="+mj-ea"/>
                <a:cs typeface="Times New Roman" pitchFamily="18" charset="0"/>
              </a:rPr>
              <a:t>分，瑞典</a:t>
            </a:r>
            <a:r>
              <a:rPr lang="zh-CN" altLang="en-US" sz="2400" dirty="0" smtClean="0">
                <a:latin typeface="Times New Roman" pitchFamily="18" charset="0"/>
                <a:ea typeface="+mj-ea"/>
                <a:cs typeface="Times New Roman" pitchFamily="18" charset="0"/>
              </a:rPr>
              <a:t>卡罗林斯卡医学院公布</a:t>
            </a:r>
            <a:r>
              <a:rPr lang="zh-CN" altLang="en-US" sz="2400" dirty="0">
                <a:latin typeface="Times New Roman" pitchFamily="18" charset="0"/>
                <a:ea typeface="+mj-ea"/>
                <a:cs typeface="Times New Roman" pitchFamily="18" charset="0"/>
              </a:rPr>
              <a:t>了</a:t>
            </a:r>
            <a:r>
              <a:rPr lang="en-US" altLang="zh-CN" sz="2400" dirty="0">
                <a:latin typeface="Times New Roman" pitchFamily="18" charset="0"/>
                <a:ea typeface="+mj-ea"/>
                <a:cs typeface="Times New Roman" pitchFamily="18" charset="0"/>
              </a:rPr>
              <a:t>2018</a:t>
            </a:r>
            <a:r>
              <a:rPr lang="zh-CN" altLang="en-US" sz="2400" dirty="0">
                <a:latin typeface="Times New Roman" pitchFamily="18" charset="0"/>
                <a:ea typeface="+mj-ea"/>
                <a:cs typeface="Times New Roman" pitchFamily="18" charset="0"/>
              </a:rPr>
              <a:t>年诺贝尔生理学或医学奖获奖者名单：美国科学家詹姆斯</a:t>
            </a:r>
            <a:r>
              <a:rPr lang="en-US" altLang="zh-CN" sz="2400" dirty="0">
                <a:latin typeface="Times New Roman" pitchFamily="18" charset="0"/>
                <a:ea typeface="+mj-ea"/>
                <a:cs typeface="Times New Roman" pitchFamily="18" charset="0"/>
              </a:rPr>
              <a:t>·</a:t>
            </a:r>
            <a:r>
              <a:rPr lang="zh-CN" altLang="en-US" sz="2400" dirty="0" smtClean="0">
                <a:latin typeface="Times New Roman" pitchFamily="18" charset="0"/>
                <a:ea typeface="+mj-ea"/>
                <a:cs typeface="Times New Roman" pitchFamily="18" charset="0"/>
              </a:rPr>
              <a:t>艾利森和</a:t>
            </a:r>
            <a:r>
              <a:rPr lang="zh-CN" altLang="en-US" sz="2400" dirty="0">
                <a:latin typeface="Times New Roman" pitchFamily="18" charset="0"/>
                <a:ea typeface="+mj-ea"/>
                <a:cs typeface="Times New Roman" pitchFamily="18" charset="0"/>
              </a:rPr>
              <a:t>日本科学家本庶</a:t>
            </a:r>
            <a:r>
              <a:rPr lang="zh-CN" altLang="en-US" sz="2400" dirty="0" smtClean="0">
                <a:latin typeface="Times New Roman" pitchFamily="18" charset="0"/>
                <a:ea typeface="+mj-ea"/>
                <a:cs typeface="Times New Roman" pitchFamily="18" charset="0"/>
              </a:rPr>
              <a:t>佑获奖。</a:t>
            </a:r>
            <a:endParaRPr lang="en-US" altLang="zh-CN" sz="2400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Times New Roman" pitchFamily="18" charset="0"/>
                <a:ea typeface="+mj-ea"/>
                <a:cs typeface="Times New Roman" pitchFamily="18" charset="0"/>
              </a:rPr>
              <a:t>   </a:t>
            </a:r>
            <a:r>
              <a:rPr lang="zh-CN" altLang="en-US" sz="2400" dirty="0" smtClean="0">
                <a:latin typeface="Times New Roman" pitchFamily="18" charset="0"/>
                <a:ea typeface="+mj-ea"/>
                <a:cs typeface="Times New Roman" pitchFamily="18" charset="0"/>
              </a:rPr>
              <a:t>他们</a:t>
            </a:r>
            <a:r>
              <a:rPr lang="zh-CN" altLang="en-US" sz="2400" dirty="0">
                <a:latin typeface="Times New Roman" pitchFamily="18" charset="0"/>
                <a:ea typeface="+mj-ea"/>
                <a:cs typeface="Times New Roman" pitchFamily="18" charset="0"/>
              </a:rPr>
              <a:t>建立了一种完全新型的癌症治疗原则，即通过刺激机体免疫系统的先天能力来攻击肿瘤细胞。</a:t>
            </a:r>
          </a:p>
        </p:txBody>
      </p:sp>
    </p:spTree>
    <p:extLst>
      <p:ext uri="{BB962C8B-B14F-4D97-AF65-F5344CB8AC3E}">
        <p14:creationId xmlns:p14="http://schemas.microsoft.com/office/powerpoint/2010/main" val="3729472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8" name="文本框 12299"/>
          <p:cNvSpPr txBox="1">
            <a:spLocks noChangeArrowheads="1"/>
          </p:cNvSpPr>
          <p:nvPr/>
        </p:nvSpPr>
        <p:spPr bwMode="auto">
          <a:xfrm>
            <a:off x="4960876" y="4065757"/>
            <a:ext cx="3770554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800" b="1" dirty="0">
                <a:solidFill>
                  <a:schemeClr val="hlink"/>
                </a:solidFill>
                <a:latin typeface="楷体_GB2312" pitchFamily="49" charset="-122"/>
                <a:ea typeface="楷体_GB2312" pitchFamily="49" charset="-122"/>
              </a:rPr>
              <a:t>1958</a:t>
            </a:r>
            <a:r>
              <a:rPr lang="zh-CN" altLang="en-US" sz="2800" b="1" dirty="0">
                <a:solidFill>
                  <a:schemeClr val="hlink"/>
                </a:solidFill>
                <a:latin typeface="楷体_GB2312" pitchFamily="49" charset="-122"/>
                <a:ea typeface="楷体_GB2312" pitchFamily="49" charset="-122"/>
              </a:rPr>
              <a:t>，</a:t>
            </a:r>
            <a:r>
              <a:rPr lang="zh-CN" altLang="en-US" sz="2800" b="1" dirty="0" smtClean="0">
                <a:solidFill>
                  <a:schemeClr val="hlink"/>
                </a:solidFill>
                <a:latin typeface="楷体_GB2312" pitchFamily="49" charset="-122"/>
                <a:ea typeface="楷体_GB2312" pitchFamily="49" charset="-122"/>
              </a:rPr>
              <a:t>美国，斯图尔德</a:t>
            </a:r>
            <a:endParaRPr lang="zh-CN" altLang="en-US" sz="2800" b="1" dirty="0">
              <a:solidFill>
                <a:schemeClr val="hlink"/>
              </a:solidFill>
              <a:latin typeface="楷体_GB2312" pitchFamily="49" charset="-122"/>
              <a:ea typeface="楷体_GB2312" pitchFamily="49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chemeClr val="hlink"/>
                </a:solidFill>
                <a:latin typeface="楷体_GB2312" pitchFamily="49" charset="-122"/>
                <a:ea typeface="楷体_GB2312" pitchFamily="49" charset="-122"/>
              </a:rPr>
              <a:t>  </a:t>
            </a:r>
            <a:r>
              <a:rPr lang="zh-CN" altLang="en-US" sz="2800" b="1" dirty="0" smtClean="0">
                <a:solidFill>
                  <a:schemeClr val="hlink"/>
                </a:solidFill>
                <a:latin typeface="楷体_GB2312" pitchFamily="49" charset="-122"/>
                <a:ea typeface="楷体_GB2312" pitchFamily="49" charset="-122"/>
              </a:rPr>
              <a:t>  植物组织培养</a:t>
            </a:r>
            <a:endParaRPr lang="zh-CN" altLang="en-US" sz="2800" b="1" dirty="0">
              <a:solidFill>
                <a:schemeClr val="hlink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2295" name="文本框 12294"/>
          <p:cNvSpPr txBox="1"/>
          <p:nvPr/>
        </p:nvSpPr>
        <p:spPr>
          <a:xfrm>
            <a:off x="15766" y="252242"/>
            <a:ext cx="4038600" cy="641350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50000">
                <a:srgbClr val="FFFF00">
                  <a:gamma/>
                  <a:tint val="8627"/>
                  <a:invGamma/>
                </a:srgbClr>
              </a:gs>
              <a:gs pos="100000">
                <a:srgbClr val="FFFF00"/>
              </a:gs>
            </a:gsLst>
            <a:lin ang="5400000" scaled="1"/>
            <a:tileRect/>
          </a:gradFill>
          <a:ln w="9525">
            <a:noFill/>
          </a:ln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3600" b="1" noProof="1" smtClean="0">
                <a:solidFill>
                  <a:srgbClr val="0066FF"/>
                </a:solidFill>
                <a:effectLst>
                  <a:outerShdw blurRad="38100" dist="38100" dir="2700000">
                    <a:srgbClr val="C0C0C0"/>
                  </a:outerShdw>
                </a:effectLst>
                <a:cs typeface="+mn-ea"/>
              </a:rPr>
              <a:t>细胞</a:t>
            </a:r>
            <a:r>
              <a:rPr lang="zh-CN" altLang="en-US" sz="3600" b="1" noProof="1">
                <a:solidFill>
                  <a:srgbClr val="0066FF"/>
                </a:solidFill>
                <a:effectLst>
                  <a:outerShdw blurRad="38100" dist="38100" dir="2700000">
                    <a:srgbClr val="C0C0C0"/>
                  </a:outerShdw>
                </a:effectLst>
                <a:cs typeface="+mn-ea"/>
              </a:rPr>
              <a:t>的全能性</a:t>
            </a:r>
            <a:endParaRPr lang="zh-CN" altLang="en-US" sz="3600" b="1" noProof="1">
              <a:solidFill>
                <a:srgbClr val="0066FF"/>
              </a:solidFill>
              <a:effectLst>
                <a:outerShdw blurRad="38100" dist="38100" dir="2700000">
                  <a:srgbClr val="C0C0C0"/>
                </a:outerShdw>
              </a:effectLst>
            </a:endParaRPr>
          </a:p>
        </p:txBody>
      </p:sp>
      <p:pic>
        <p:nvPicPr>
          <p:cNvPr id="38914" name="图片 12295" descr="细胞的全能性示意图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>
            <a:fillRect/>
          </a:stretch>
        </p:blipFill>
        <p:spPr bwMode="auto">
          <a:xfrm>
            <a:off x="533400" y="1219200"/>
            <a:ext cx="42672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7" name="文本框 12296"/>
          <p:cNvSpPr txBox="1">
            <a:spLocks noChangeArrowheads="1"/>
          </p:cNvSpPr>
          <p:nvPr/>
        </p:nvSpPr>
        <p:spPr bwMode="auto">
          <a:xfrm>
            <a:off x="609600" y="4724400"/>
            <a:ext cx="1447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0066FF"/>
                </a:solidFill>
              </a:rPr>
              <a:t>愈伤组织</a:t>
            </a:r>
          </a:p>
        </p:txBody>
      </p:sp>
      <p:sp>
        <p:nvSpPr>
          <p:cNvPr id="12298" name="文本框 12297"/>
          <p:cNvSpPr txBox="1">
            <a:spLocks noChangeArrowheads="1"/>
          </p:cNvSpPr>
          <p:nvPr/>
        </p:nvSpPr>
        <p:spPr bwMode="auto">
          <a:xfrm>
            <a:off x="304800" y="3276600"/>
            <a:ext cx="11430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0066FF"/>
                </a:solidFill>
              </a:rPr>
              <a:t>胚状体</a:t>
            </a:r>
          </a:p>
        </p:txBody>
      </p:sp>
      <p:sp>
        <p:nvSpPr>
          <p:cNvPr id="38919" name="文本框 12300"/>
          <p:cNvSpPr txBox="1">
            <a:spLocks noChangeArrowheads="1"/>
          </p:cNvSpPr>
          <p:nvPr/>
        </p:nvSpPr>
        <p:spPr bwMode="auto">
          <a:xfrm>
            <a:off x="1905000" y="3581400"/>
            <a:ext cx="8382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4000"/>
              <a:t>离体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876798" y="1219200"/>
            <a:ext cx="41146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/>
              <a:t>概念</a:t>
            </a:r>
            <a:r>
              <a:rPr lang="zh-CN" altLang="en-US" sz="3600" dirty="0"/>
              <a:t>：已分化细胞具有发育成完整个体的潜能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7" grpId="0" animBg="1"/>
      <p:bldP spid="1229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540" y="767339"/>
            <a:ext cx="3582000" cy="5943534"/>
          </a:xfrm>
          <a:prstGeom prst="rect">
            <a:avLst/>
          </a:prstGeom>
        </p:spPr>
      </p:pic>
      <p:pic>
        <p:nvPicPr>
          <p:cNvPr id="7" name="图片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234" y="762164"/>
            <a:ext cx="3581306" cy="5943533"/>
          </a:xfrm>
          <a:prstGeom prst="rect">
            <a:avLst/>
          </a:prstGeom>
        </p:spPr>
      </p:pic>
      <p:pic>
        <p:nvPicPr>
          <p:cNvPr id="8" name="图片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234" y="748943"/>
            <a:ext cx="3582000" cy="5943600"/>
          </a:xfrm>
          <a:prstGeom prst="rect">
            <a:avLst/>
          </a:prstGeom>
        </p:spPr>
      </p:pic>
      <p:pic>
        <p:nvPicPr>
          <p:cNvPr id="9" name="图片 8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234" y="748943"/>
            <a:ext cx="3582000" cy="5943600"/>
          </a:xfrm>
          <a:prstGeom prst="rect">
            <a:avLst/>
          </a:prstGeom>
        </p:spPr>
      </p:pic>
      <p:pic>
        <p:nvPicPr>
          <p:cNvPr id="10" name="图片 9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234" y="767339"/>
            <a:ext cx="3582000" cy="5943600"/>
          </a:xfrm>
          <a:prstGeom prst="rect">
            <a:avLst/>
          </a:prstGeom>
        </p:spPr>
      </p:pic>
      <p:pic>
        <p:nvPicPr>
          <p:cNvPr id="11" name="图片 10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990" y="767339"/>
            <a:ext cx="3582000" cy="5943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363367" y="65911"/>
            <a:ext cx="3124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烟草组织培养</a:t>
            </a:r>
            <a:endParaRPr lang="zh-CN" altLang="en-US" sz="36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文本框 14337"/>
          <p:cNvSpPr txBox="1">
            <a:spLocks noChangeArrowheads="1"/>
          </p:cNvSpPr>
          <p:nvPr/>
        </p:nvSpPr>
        <p:spPr bwMode="auto">
          <a:xfrm>
            <a:off x="1524000" y="2025840"/>
            <a:ext cx="5761038" cy="116955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 dirty="0" smtClean="0">
                <a:solidFill>
                  <a:srgbClr val="0070C0"/>
                </a:solidFill>
                <a:latin typeface="黑体" pitchFamily="49" charset="-122"/>
                <a:ea typeface="黑体" pitchFamily="49" charset="-122"/>
              </a:rPr>
              <a:t>条件：（</a:t>
            </a:r>
            <a:r>
              <a:rPr lang="en-US" altLang="zh-CN" sz="2800" b="1" dirty="0" smtClean="0">
                <a:solidFill>
                  <a:srgbClr val="0070C0"/>
                </a:solidFill>
                <a:latin typeface="黑体" pitchFamily="49" charset="-122"/>
                <a:ea typeface="黑体" pitchFamily="49" charset="-122"/>
              </a:rPr>
              <a:t>1</a:t>
            </a:r>
            <a:r>
              <a:rPr lang="zh-CN" altLang="en-US" sz="2800" b="1" dirty="0" smtClean="0">
                <a:solidFill>
                  <a:srgbClr val="0070C0"/>
                </a:solidFill>
                <a:latin typeface="黑体" pitchFamily="49" charset="-122"/>
                <a:ea typeface="黑体" pitchFamily="49" charset="-122"/>
              </a:rPr>
              <a:t>）离体</a:t>
            </a:r>
            <a:endParaRPr lang="en-US" altLang="zh-CN" sz="2800" b="1" dirty="0" smtClean="0">
              <a:solidFill>
                <a:srgbClr val="0070C0"/>
              </a:solidFill>
              <a:latin typeface="黑体" pitchFamily="49" charset="-122"/>
              <a:ea typeface="黑体" pitchFamily="49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2800" b="1" dirty="0">
                <a:solidFill>
                  <a:srgbClr val="0070C0"/>
                </a:solidFill>
                <a:latin typeface="黑体" pitchFamily="49" charset="-122"/>
                <a:ea typeface="黑体" pitchFamily="49" charset="-122"/>
              </a:rPr>
              <a:t> </a:t>
            </a:r>
            <a:r>
              <a:rPr lang="en-US" altLang="zh-CN" sz="2800" b="1" dirty="0" smtClean="0">
                <a:solidFill>
                  <a:srgbClr val="0070C0"/>
                </a:solidFill>
                <a:latin typeface="黑体" pitchFamily="49" charset="-122"/>
                <a:ea typeface="黑体" pitchFamily="49" charset="-122"/>
              </a:rPr>
              <a:t>     </a:t>
            </a:r>
            <a:r>
              <a:rPr lang="zh-CN" altLang="en-US" sz="2800" b="1" dirty="0" smtClean="0">
                <a:solidFill>
                  <a:srgbClr val="0070C0"/>
                </a:solidFill>
                <a:latin typeface="黑体" pitchFamily="49" charset="-122"/>
                <a:ea typeface="黑体" pitchFamily="49" charset="-122"/>
              </a:rPr>
              <a:t>（</a:t>
            </a:r>
            <a:r>
              <a:rPr lang="en-US" altLang="zh-CN" sz="2800" b="1" dirty="0" smtClean="0">
                <a:solidFill>
                  <a:srgbClr val="0070C0"/>
                </a:solidFill>
                <a:latin typeface="黑体" pitchFamily="49" charset="-122"/>
                <a:ea typeface="黑体" pitchFamily="49" charset="-122"/>
              </a:rPr>
              <a:t>2</a:t>
            </a:r>
            <a:r>
              <a:rPr lang="zh-CN" altLang="en-US" sz="2800" b="1" dirty="0" smtClean="0">
                <a:solidFill>
                  <a:srgbClr val="0070C0"/>
                </a:solidFill>
                <a:latin typeface="黑体" pitchFamily="49" charset="-122"/>
                <a:ea typeface="黑体" pitchFamily="49" charset="-122"/>
              </a:rPr>
              <a:t>）适宜的营养与外界环境</a:t>
            </a:r>
            <a:endParaRPr lang="zh-CN" altLang="en-US" sz="2800" b="1" dirty="0">
              <a:solidFill>
                <a:srgbClr val="0070C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4340" name="文本框 14339"/>
          <p:cNvSpPr txBox="1">
            <a:spLocks noChangeArrowheads="1"/>
          </p:cNvSpPr>
          <p:nvPr/>
        </p:nvSpPr>
        <p:spPr bwMode="auto">
          <a:xfrm>
            <a:off x="2842419" y="685800"/>
            <a:ext cx="3124200" cy="528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425D"/>
                </a:solidFill>
                <a:latin typeface="黑体" pitchFamily="49" charset="-122"/>
                <a:ea typeface="黑体" pitchFamily="49" charset="-122"/>
              </a:rPr>
              <a:t>植物组织培养技术</a:t>
            </a:r>
          </a:p>
        </p:txBody>
      </p:sp>
      <p:sp>
        <p:nvSpPr>
          <p:cNvPr id="4" name="云形标注 3"/>
          <p:cNvSpPr>
            <a:spLocks noChangeArrowheads="1"/>
          </p:cNvSpPr>
          <p:nvPr/>
        </p:nvSpPr>
        <p:spPr bwMode="auto">
          <a:xfrm>
            <a:off x="5118536" y="3224042"/>
            <a:ext cx="3506788" cy="2389406"/>
          </a:xfrm>
          <a:prstGeom prst="cloudCallout">
            <a:avLst>
              <a:gd name="adj1" fmla="val 55750"/>
              <a:gd name="adj2" fmla="val -45398"/>
            </a:avLst>
          </a:prstGeom>
          <a:solidFill>
            <a:schemeClr val="bg1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 dirty="0"/>
              <a:t>     </a:t>
            </a:r>
            <a:r>
              <a:rPr lang="zh-CN" altLang="en-US" sz="3200" b="1" dirty="0" smtClean="0">
                <a:solidFill>
                  <a:srgbClr val="000000"/>
                </a:solidFill>
                <a:ea typeface="楷体_GB2312" pitchFamily="49" charset="-122"/>
              </a:rPr>
              <a:t>动物细胞</a:t>
            </a:r>
            <a:r>
              <a:rPr lang="zh-CN" altLang="en-US" sz="3200" b="1" dirty="0">
                <a:solidFill>
                  <a:srgbClr val="000000"/>
                </a:solidFill>
                <a:ea typeface="楷体_GB2312" pitchFamily="49" charset="-122"/>
              </a:rPr>
              <a:t>有没有这种能力？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21035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 animBg="1"/>
      <p:bldP spid="4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738" name="Picture 2" descr="黑羊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4842274" y="981078"/>
            <a:ext cx="858440" cy="1152525"/>
          </a:xfrm>
        </p:spPr>
      </p:pic>
      <p:grpSp>
        <p:nvGrpSpPr>
          <p:cNvPr id="2" name="Group 3"/>
          <p:cNvGrpSpPr/>
          <p:nvPr/>
        </p:nvGrpSpPr>
        <p:grpSpPr>
          <a:xfrm>
            <a:off x="1654970" y="628650"/>
            <a:ext cx="2221706" cy="1176338"/>
            <a:chOff x="340" y="351"/>
            <a:chExt cx="1866" cy="741"/>
          </a:xfrm>
        </p:grpSpPr>
        <p:pic>
          <p:nvPicPr>
            <p:cNvPr id="56323" name="Picture 4" descr="白羊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0" y="436"/>
              <a:ext cx="726" cy="65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56324" name="Text Box 5"/>
            <p:cNvSpPr txBox="1"/>
            <p:nvPr/>
          </p:nvSpPr>
          <p:spPr>
            <a:xfrm>
              <a:off x="1140" y="351"/>
              <a:ext cx="1066" cy="29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buFontTx/>
                <a:buNone/>
              </a:pPr>
              <a:r>
                <a:rPr lang="zh-CN" altLang="en-US" sz="2400" dirty="0">
                  <a:solidFill>
                    <a:srgbClr val="000000"/>
                  </a:solidFill>
                  <a:latin typeface="黑体" pitchFamily="49" charset="-122"/>
                  <a:ea typeface="黑体" pitchFamily="49" charset="-122"/>
                </a:rPr>
                <a:t>母绵羊</a:t>
              </a:r>
              <a:r>
                <a:rPr lang="en-US" altLang="zh-CN" sz="2400" dirty="0">
                  <a:solidFill>
                    <a:srgbClr val="000000"/>
                  </a:solidFill>
                  <a:latin typeface="黑体" pitchFamily="49" charset="-122"/>
                  <a:ea typeface="黑体" pitchFamily="49" charset="-122"/>
                </a:rPr>
                <a:t>A</a:t>
              </a:r>
            </a:p>
          </p:txBody>
        </p:sp>
      </p:grpSp>
      <p:grpSp>
        <p:nvGrpSpPr>
          <p:cNvPr id="3" name="Group 6"/>
          <p:cNvGrpSpPr/>
          <p:nvPr/>
        </p:nvGrpSpPr>
        <p:grpSpPr>
          <a:xfrm>
            <a:off x="1371602" y="1060452"/>
            <a:ext cx="2151460" cy="1420814"/>
            <a:chOff x="192" y="668"/>
            <a:chExt cx="1807" cy="895"/>
          </a:xfrm>
        </p:grpSpPr>
        <p:sp>
          <p:nvSpPr>
            <p:cNvPr id="56326" name="Line 7"/>
            <p:cNvSpPr/>
            <p:nvPr/>
          </p:nvSpPr>
          <p:spPr>
            <a:xfrm>
              <a:off x="1711" y="668"/>
              <a:ext cx="0" cy="288"/>
            </a:xfrm>
            <a:prstGeom prst="line">
              <a:avLst/>
            </a:prstGeom>
            <a:ln w="38100" cap="flat" cmpd="sng">
              <a:solidFill>
                <a:srgbClr val="FFCC00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56327" name="Text Box 8"/>
            <p:cNvSpPr txBox="1"/>
            <p:nvPr/>
          </p:nvSpPr>
          <p:spPr>
            <a:xfrm>
              <a:off x="192" y="1117"/>
              <a:ext cx="1464" cy="446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anchor="t"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buFontTx/>
                <a:buNone/>
              </a:pPr>
              <a:r>
                <a:rPr lang="en-US" altLang="zh-CN" sz="20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 </a:t>
              </a:r>
              <a:r>
                <a:rPr lang="zh-CN" altLang="en-US" sz="20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乳腺细胞</a:t>
              </a:r>
              <a:br>
                <a:rPr lang="zh-CN" altLang="en-US" sz="2000" dirty="0">
                  <a:solidFill>
                    <a:srgbClr val="000000"/>
                  </a:solidFill>
                  <a:latin typeface="宋体" panose="02010600030101010101" pitchFamily="2" charset="-122"/>
                </a:rPr>
              </a:br>
              <a:r>
                <a:rPr lang="zh-CN" altLang="en-US" sz="20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（体细胞）</a:t>
              </a:r>
              <a:r>
                <a:rPr lang="zh-CN" altLang="en-US" sz="2000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56328" name="Oval 9"/>
            <p:cNvSpPr/>
            <p:nvPr/>
          </p:nvSpPr>
          <p:spPr>
            <a:xfrm>
              <a:off x="1423" y="954"/>
              <a:ext cx="576" cy="576"/>
            </a:xfrm>
            <a:prstGeom prst="ellipse">
              <a:avLst/>
            </a:prstGeom>
            <a:noFill/>
            <a:ln w="3810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zh-CN" altLang="en-US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6329" name="Oval 10"/>
            <p:cNvSpPr/>
            <p:nvPr/>
          </p:nvSpPr>
          <p:spPr>
            <a:xfrm>
              <a:off x="1618" y="1146"/>
              <a:ext cx="192" cy="192"/>
            </a:xfrm>
            <a:prstGeom prst="ellipse">
              <a:avLst/>
            </a:prstGeom>
            <a:solidFill>
              <a:srgbClr val="FF66CC"/>
            </a:solidFill>
            <a:ln w="38100" cap="flat" cmpd="sng">
              <a:solidFill>
                <a:srgbClr val="FF66CC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zh-CN" altLang="en-US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500747" name="Text Box 11"/>
          <p:cNvSpPr txBox="1"/>
          <p:nvPr/>
        </p:nvSpPr>
        <p:spPr>
          <a:xfrm>
            <a:off x="5706667" y="690564"/>
            <a:ext cx="1728788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buFontTx/>
              <a:buNone/>
            </a:pPr>
            <a:r>
              <a:rPr lang="zh-CN" altLang="en-US" sz="2400" dirty="0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母绵羊</a:t>
            </a:r>
            <a:r>
              <a:rPr lang="en-US" altLang="zh-CN" sz="2400" dirty="0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B</a:t>
            </a:r>
          </a:p>
        </p:txBody>
      </p:sp>
      <p:grpSp>
        <p:nvGrpSpPr>
          <p:cNvPr id="4" name="Group 12"/>
          <p:cNvGrpSpPr/>
          <p:nvPr/>
        </p:nvGrpSpPr>
        <p:grpSpPr>
          <a:xfrm>
            <a:off x="6032897" y="1052516"/>
            <a:ext cx="1589484" cy="1663699"/>
            <a:chOff x="4107" y="663"/>
            <a:chExt cx="1335" cy="1048"/>
          </a:xfrm>
        </p:grpSpPr>
        <p:sp>
          <p:nvSpPr>
            <p:cNvPr id="56332" name="Oval 13"/>
            <p:cNvSpPr/>
            <p:nvPr/>
          </p:nvSpPr>
          <p:spPr>
            <a:xfrm>
              <a:off x="4107" y="996"/>
              <a:ext cx="576" cy="576"/>
            </a:xfrm>
            <a:prstGeom prst="ellipse">
              <a:avLst/>
            </a:pr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zh-CN" altLang="zh-CN" sz="2400" dirty="0">
                <a:solidFill>
                  <a:srgbClr val="477DEA"/>
                </a:solidFill>
                <a:latin typeface="黑体" pitchFamily="49" charset="-122"/>
                <a:ea typeface="黑体" pitchFamily="49" charset="-122"/>
              </a:endParaRPr>
            </a:p>
          </p:txBody>
        </p:sp>
        <p:sp>
          <p:nvSpPr>
            <p:cNvPr id="56333" name="Oval 14"/>
            <p:cNvSpPr/>
            <p:nvPr/>
          </p:nvSpPr>
          <p:spPr>
            <a:xfrm>
              <a:off x="4302" y="1188"/>
              <a:ext cx="192" cy="192"/>
            </a:xfrm>
            <a:prstGeom prst="ellipse">
              <a:avLst/>
            </a:prstGeom>
            <a:solidFill>
              <a:srgbClr val="CC6600"/>
            </a:solidFill>
            <a:ln w="9525" cap="flat" cmpd="sng">
              <a:solidFill>
                <a:srgbClr val="CC66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zh-CN" altLang="en-US" dirty="0">
                <a:solidFill>
                  <a:srgbClr val="000000"/>
                </a:solidFill>
                <a:latin typeface="黑体" pitchFamily="49" charset="-122"/>
                <a:ea typeface="黑体" pitchFamily="49" charset="-122"/>
              </a:endParaRPr>
            </a:p>
          </p:txBody>
        </p:sp>
        <p:sp>
          <p:nvSpPr>
            <p:cNvPr id="56334" name="Line 15"/>
            <p:cNvSpPr/>
            <p:nvPr/>
          </p:nvSpPr>
          <p:spPr>
            <a:xfrm>
              <a:off x="4395" y="663"/>
              <a:ext cx="0" cy="288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56335" name="Text Box 16"/>
            <p:cNvSpPr txBox="1"/>
            <p:nvPr/>
          </p:nvSpPr>
          <p:spPr>
            <a:xfrm>
              <a:off x="4558" y="1071"/>
              <a:ext cx="884" cy="64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buFontTx/>
                <a:buNone/>
              </a:pPr>
              <a:r>
                <a:rPr lang="zh-CN" altLang="en-US" sz="2000" dirty="0">
                  <a:solidFill>
                    <a:srgbClr val="000000"/>
                  </a:solidFill>
                  <a:latin typeface="黑体" pitchFamily="49" charset="-122"/>
                  <a:ea typeface="黑体" pitchFamily="49" charset="-122"/>
                </a:rPr>
                <a:t>未受精的卵细胞 </a:t>
              </a:r>
            </a:p>
          </p:txBody>
        </p:sp>
      </p:grpSp>
      <p:grpSp>
        <p:nvGrpSpPr>
          <p:cNvPr id="5" name="Group 17"/>
          <p:cNvGrpSpPr/>
          <p:nvPr/>
        </p:nvGrpSpPr>
        <p:grpSpPr>
          <a:xfrm>
            <a:off x="3168255" y="4146551"/>
            <a:ext cx="2429720" cy="1265238"/>
            <a:chOff x="1595" y="2612"/>
            <a:chExt cx="1870" cy="797"/>
          </a:xfrm>
        </p:grpSpPr>
        <p:pic>
          <p:nvPicPr>
            <p:cNvPr id="56337" name="Picture 18" descr="黑羊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95" y="2744"/>
              <a:ext cx="874" cy="665"/>
            </a:xfrm>
            <a:prstGeom prst="rect">
              <a:avLst/>
            </a:prstGeom>
            <a:noFill/>
            <a:ln w="9525">
              <a:noFill/>
            </a:ln>
          </p:spPr>
        </p:pic>
        <p:grpSp>
          <p:nvGrpSpPr>
            <p:cNvPr id="56338" name="Group 19"/>
            <p:cNvGrpSpPr/>
            <p:nvPr/>
          </p:nvGrpSpPr>
          <p:grpSpPr>
            <a:xfrm>
              <a:off x="2381" y="2612"/>
              <a:ext cx="1084" cy="742"/>
              <a:chOff x="2448" y="3168"/>
              <a:chExt cx="1286" cy="980"/>
            </a:xfrm>
          </p:grpSpPr>
          <p:sp>
            <p:nvSpPr>
              <p:cNvPr id="56339" name="Line 20"/>
              <p:cNvSpPr/>
              <p:nvPr/>
            </p:nvSpPr>
            <p:spPr>
              <a:xfrm>
                <a:off x="3003" y="3168"/>
                <a:ext cx="0" cy="288"/>
              </a:xfrm>
              <a:prstGeom prst="line">
                <a:avLst/>
              </a:prstGeom>
              <a:ln w="285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sp>
          <p:sp>
            <p:nvSpPr>
              <p:cNvPr id="56340" name="Text Box 21"/>
              <p:cNvSpPr txBox="1"/>
              <p:nvPr/>
            </p:nvSpPr>
            <p:spPr>
              <a:xfrm>
                <a:off x="2448" y="3456"/>
                <a:ext cx="1286" cy="69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algn="ctr" fontAlgn="auto">
                  <a:spcBef>
                    <a:spcPct val="50000"/>
                  </a:spcBef>
                  <a:spcAft>
                    <a:spcPts val="0"/>
                  </a:spcAft>
                  <a:buFontTx/>
                  <a:buNone/>
                </a:pPr>
                <a:r>
                  <a:rPr lang="zh-CN" altLang="en-US" sz="2400" dirty="0">
                    <a:solidFill>
                      <a:srgbClr val="000000"/>
                    </a:solidFill>
                    <a:latin typeface="黑体" pitchFamily="49" charset="-122"/>
                    <a:ea typeface="黑体" pitchFamily="49" charset="-122"/>
                  </a:rPr>
                  <a:t>母绵羊</a:t>
                </a:r>
                <a:r>
                  <a:rPr lang="en-US" altLang="zh-CN" sz="2400" dirty="0">
                    <a:solidFill>
                      <a:srgbClr val="000000"/>
                    </a:solidFill>
                    <a:latin typeface="黑体" pitchFamily="49" charset="-122"/>
                    <a:ea typeface="黑体" pitchFamily="49" charset="-122"/>
                  </a:rPr>
                  <a:t>C</a:t>
                </a:r>
                <a:r>
                  <a:rPr lang="zh-CN" altLang="en-US" sz="2400" dirty="0">
                    <a:solidFill>
                      <a:srgbClr val="000000"/>
                    </a:solidFill>
                    <a:latin typeface="黑体" pitchFamily="49" charset="-122"/>
                    <a:ea typeface="黑体" pitchFamily="49" charset="-122"/>
                  </a:rPr>
                  <a:t>子宫内</a:t>
                </a:r>
              </a:p>
            </p:txBody>
          </p:sp>
        </p:grpSp>
      </p:grpSp>
      <p:grpSp>
        <p:nvGrpSpPr>
          <p:cNvPr id="7" name="Group 22"/>
          <p:cNvGrpSpPr/>
          <p:nvPr/>
        </p:nvGrpSpPr>
        <p:grpSpPr>
          <a:xfrm>
            <a:off x="3091438" y="5337332"/>
            <a:ext cx="3543300" cy="1268412"/>
            <a:chOff x="1429" y="3521"/>
            <a:chExt cx="2976" cy="799"/>
          </a:xfrm>
        </p:grpSpPr>
        <p:grpSp>
          <p:nvGrpSpPr>
            <p:cNvPr id="56342" name="Group 23"/>
            <p:cNvGrpSpPr/>
            <p:nvPr/>
          </p:nvGrpSpPr>
          <p:grpSpPr>
            <a:xfrm>
              <a:off x="1429" y="3521"/>
              <a:ext cx="2976" cy="656"/>
              <a:chOff x="1584" y="3648"/>
              <a:chExt cx="2976" cy="656"/>
            </a:xfrm>
          </p:grpSpPr>
          <p:sp>
            <p:nvSpPr>
              <p:cNvPr id="56343" name="Line 24"/>
              <p:cNvSpPr/>
              <p:nvPr/>
            </p:nvSpPr>
            <p:spPr>
              <a:xfrm>
                <a:off x="3024" y="3648"/>
                <a:ext cx="0" cy="288"/>
              </a:xfrm>
              <a:prstGeom prst="line">
                <a:avLst/>
              </a:prstGeom>
              <a:ln w="285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sp>
          <p:sp>
            <p:nvSpPr>
              <p:cNvPr id="56344" name="Text Box 25"/>
              <p:cNvSpPr txBox="1"/>
              <p:nvPr/>
            </p:nvSpPr>
            <p:spPr>
              <a:xfrm>
                <a:off x="1584" y="3936"/>
                <a:ext cx="2976" cy="36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algn="ctr" fontAlgn="auto">
                  <a:spcBef>
                    <a:spcPct val="5000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zh-CN" sz="3200" dirty="0">
                    <a:solidFill>
                      <a:srgbClr val="000000"/>
                    </a:solidFill>
                    <a:latin typeface="黑体" pitchFamily="49" charset="-122"/>
                    <a:ea typeface="黑体" pitchFamily="49" charset="-122"/>
                  </a:rPr>
                  <a:t>“</a:t>
                </a:r>
                <a:r>
                  <a:rPr lang="zh-CN" altLang="en-US" sz="3200" dirty="0">
                    <a:solidFill>
                      <a:srgbClr val="000000"/>
                    </a:solidFill>
                    <a:latin typeface="黑体" pitchFamily="49" charset="-122"/>
                    <a:ea typeface="黑体" pitchFamily="49" charset="-122"/>
                  </a:rPr>
                  <a:t>多莉”</a:t>
                </a:r>
              </a:p>
            </p:txBody>
          </p:sp>
        </p:grpSp>
        <p:pic>
          <p:nvPicPr>
            <p:cNvPr id="56345" name="Picture 26" descr="白羊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65" y="3613"/>
              <a:ext cx="771" cy="707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9" name="Group 27"/>
          <p:cNvGrpSpPr/>
          <p:nvPr/>
        </p:nvGrpSpPr>
        <p:grpSpPr>
          <a:xfrm>
            <a:off x="3654029" y="2708275"/>
            <a:ext cx="1944290" cy="914400"/>
            <a:chOff x="2109" y="1706"/>
            <a:chExt cx="1633" cy="576"/>
          </a:xfrm>
        </p:grpSpPr>
        <p:grpSp>
          <p:nvGrpSpPr>
            <p:cNvPr id="56347" name="Group 28"/>
            <p:cNvGrpSpPr/>
            <p:nvPr/>
          </p:nvGrpSpPr>
          <p:grpSpPr>
            <a:xfrm>
              <a:off x="2699" y="1706"/>
              <a:ext cx="576" cy="576"/>
              <a:chOff x="2688" y="2544"/>
              <a:chExt cx="576" cy="576"/>
            </a:xfrm>
          </p:grpSpPr>
          <p:sp>
            <p:nvSpPr>
              <p:cNvPr id="56348" name="Oval 29"/>
              <p:cNvSpPr/>
              <p:nvPr/>
            </p:nvSpPr>
            <p:spPr>
              <a:xfrm>
                <a:off x="2688" y="2544"/>
                <a:ext cx="576" cy="576"/>
              </a:xfrm>
              <a:prstGeom prst="ellipse">
                <a:avLst/>
              </a:pr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 dirty="0">
                  <a:solidFill>
                    <a:srgbClr val="000000"/>
                  </a:solidFill>
                  <a:latin typeface="黑体" pitchFamily="49" charset="-122"/>
                  <a:ea typeface="黑体" pitchFamily="49" charset="-122"/>
                </a:endParaRPr>
              </a:p>
            </p:txBody>
          </p:sp>
          <p:sp>
            <p:nvSpPr>
              <p:cNvPr id="56349" name="Oval 30"/>
              <p:cNvSpPr/>
              <p:nvPr/>
            </p:nvSpPr>
            <p:spPr>
              <a:xfrm>
                <a:off x="2883" y="2736"/>
                <a:ext cx="192" cy="192"/>
              </a:xfrm>
              <a:prstGeom prst="ellipse">
                <a:avLst/>
              </a:prstGeom>
              <a:solidFill>
                <a:srgbClr val="FF66CC"/>
              </a:solidFill>
              <a:ln w="9525" cap="flat" cmpd="sng">
                <a:solidFill>
                  <a:srgbClr val="FF66CC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 dirty="0">
                  <a:solidFill>
                    <a:srgbClr val="000000"/>
                  </a:solidFill>
                  <a:latin typeface="黑体" pitchFamily="49" charset="-122"/>
                  <a:ea typeface="黑体" pitchFamily="49" charset="-122"/>
                </a:endParaRPr>
              </a:p>
            </p:txBody>
          </p:sp>
        </p:grpSp>
        <p:sp>
          <p:nvSpPr>
            <p:cNvPr id="56350" name="Line 31"/>
            <p:cNvSpPr/>
            <p:nvPr/>
          </p:nvSpPr>
          <p:spPr>
            <a:xfrm>
              <a:off x="2109" y="2024"/>
              <a:ext cx="408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56351" name="Line 32"/>
            <p:cNvSpPr/>
            <p:nvPr/>
          </p:nvSpPr>
          <p:spPr>
            <a:xfrm flipH="1">
              <a:off x="3379" y="1979"/>
              <a:ext cx="363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</p:sp>
      </p:grpSp>
      <p:sp>
        <p:nvSpPr>
          <p:cNvPr id="500769" name="Text Box 33"/>
          <p:cNvSpPr txBox="1"/>
          <p:nvPr/>
        </p:nvSpPr>
        <p:spPr>
          <a:xfrm>
            <a:off x="3896916" y="3716338"/>
            <a:ext cx="1485901" cy="40011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buFontTx/>
              <a:buNone/>
            </a:pPr>
            <a:r>
              <a:rPr lang="en-US" altLang="zh-CN" sz="2000" dirty="0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 </a:t>
            </a:r>
            <a:r>
              <a:rPr lang="zh-CN" altLang="en-US" sz="2000" dirty="0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新的细胞</a:t>
            </a:r>
          </a:p>
        </p:txBody>
      </p:sp>
      <p:grpSp>
        <p:nvGrpSpPr>
          <p:cNvPr id="11" name="Group 35"/>
          <p:cNvGrpSpPr/>
          <p:nvPr/>
        </p:nvGrpSpPr>
        <p:grpSpPr>
          <a:xfrm>
            <a:off x="5651899" y="2565401"/>
            <a:ext cx="2120504" cy="1130300"/>
            <a:chOff x="3787" y="1616"/>
            <a:chExt cx="1781" cy="712"/>
          </a:xfrm>
        </p:grpSpPr>
        <p:grpSp>
          <p:nvGrpSpPr>
            <p:cNvPr id="56354" name="Group 36"/>
            <p:cNvGrpSpPr/>
            <p:nvPr/>
          </p:nvGrpSpPr>
          <p:grpSpPr>
            <a:xfrm>
              <a:off x="3787" y="1616"/>
              <a:ext cx="635" cy="712"/>
              <a:chOff x="3787" y="1616"/>
              <a:chExt cx="635" cy="712"/>
            </a:xfrm>
          </p:grpSpPr>
          <p:sp>
            <p:nvSpPr>
              <p:cNvPr id="56355" name="Oval 37"/>
              <p:cNvSpPr/>
              <p:nvPr/>
            </p:nvSpPr>
            <p:spPr>
              <a:xfrm>
                <a:off x="3787" y="1752"/>
                <a:ext cx="576" cy="576"/>
              </a:xfrm>
              <a:prstGeom prst="ellipse">
                <a:avLst/>
              </a:pr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zh-CN" sz="2400" dirty="0">
                  <a:solidFill>
                    <a:srgbClr val="477DEA"/>
                  </a:solidFill>
                  <a:latin typeface="黑体" pitchFamily="49" charset="-122"/>
                  <a:ea typeface="黑体" pitchFamily="49" charset="-122"/>
                </a:endParaRPr>
              </a:p>
            </p:txBody>
          </p:sp>
          <p:sp>
            <p:nvSpPr>
              <p:cNvPr id="56356" name="Line 38"/>
              <p:cNvSpPr/>
              <p:nvPr/>
            </p:nvSpPr>
            <p:spPr>
              <a:xfrm flipH="1">
                <a:off x="4286" y="1616"/>
                <a:ext cx="136" cy="181"/>
              </a:xfrm>
              <a:prstGeom prst="line">
                <a:avLst/>
              </a:prstGeom>
              <a:ln w="285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sp>
        </p:grpSp>
        <p:sp>
          <p:nvSpPr>
            <p:cNvPr id="56357" name="Text Box 39"/>
            <p:cNvSpPr txBox="1"/>
            <p:nvPr/>
          </p:nvSpPr>
          <p:spPr>
            <a:xfrm>
              <a:off x="4331" y="1933"/>
              <a:ext cx="1237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buFontTx/>
                <a:buNone/>
              </a:pPr>
              <a:r>
                <a:rPr lang="zh-CN" altLang="en-US" sz="2000" dirty="0">
                  <a:solidFill>
                    <a:srgbClr val="000000"/>
                  </a:solidFill>
                  <a:latin typeface="黑体" pitchFamily="49" charset="-122"/>
                  <a:ea typeface="黑体" pitchFamily="49" charset="-122"/>
                </a:rPr>
                <a:t>去核卵细胞</a:t>
              </a:r>
            </a:p>
          </p:txBody>
        </p:sp>
      </p:grpSp>
      <p:grpSp>
        <p:nvGrpSpPr>
          <p:cNvPr id="13" name="Group 40"/>
          <p:cNvGrpSpPr/>
          <p:nvPr/>
        </p:nvGrpSpPr>
        <p:grpSpPr>
          <a:xfrm>
            <a:off x="1771648" y="2492379"/>
            <a:ext cx="1840709" cy="893763"/>
            <a:chOff x="483" y="1570"/>
            <a:chExt cx="1546" cy="563"/>
          </a:xfrm>
        </p:grpSpPr>
        <p:grpSp>
          <p:nvGrpSpPr>
            <p:cNvPr id="56359" name="Group 41"/>
            <p:cNvGrpSpPr/>
            <p:nvPr/>
          </p:nvGrpSpPr>
          <p:grpSpPr>
            <a:xfrm>
              <a:off x="1701" y="1570"/>
              <a:ext cx="328" cy="510"/>
              <a:chOff x="1701" y="1570"/>
              <a:chExt cx="328" cy="510"/>
            </a:xfrm>
          </p:grpSpPr>
          <p:sp>
            <p:nvSpPr>
              <p:cNvPr id="56360" name="Oval 42"/>
              <p:cNvSpPr/>
              <p:nvPr/>
            </p:nvSpPr>
            <p:spPr>
              <a:xfrm>
                <a:off x="1837" y="1888"/>
                <a:ext cx="192" cy="192"/>
              </a:xfrm>
              <a:prstGeom prst="ellipse">
                <a:avLst/>
              </a:prstGeom>
              <a:solidFill>
                <a:srgbClr val="FF66CC"/>
              </a:solidFill>
              <a:ln w="9525" cap="flat" cmpd="sng">
                <a:solidFill>
                  <a:srgbClr val="FF66CC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 dirty="0">
                  <a:solidFill>
                    <a:srgbClr val="000000"/>
                  </a:solidFill>
                  <a:latin typeface="黑体" pitchFamily="49" charset="-122"/>
                  <a:ea typeface="黑体" pitchFamily="49" charset="-122"/>
                </a:endParaRPr>
              </a:p>
            </p:txBody>
          </p:sp>
          <p:sp>
            <p:nvSpPr>
              <p:cNvPr id="56361" name="Line 43"/>
              <p:cNvSpPr/>
              <p:nvPr/>
            </p:nvSpPr>
            <p:spPr>
              <a:xfrm>
                <a:off x="1701" y="1570"/>
                <a:ext cx="90" cy="272"/>
              </a:xfrm>
              <a:prstGeom prst="line">
                <a:avLst/>
              </a:prstGeom>
              <a:ln w="285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sp>
        </p:grpSp>
        <p:sp>
          <p:nvSpPr>
            <p:cNvPr id="56362" name="Text Box 44"/>
            <p:cNvSpPr txBox="1"/>
            <p:nvPr/>
          </p:nvSpPr>
          <p:spPr>
            <a:xfrm>
              <a:off x="483" y="1842"/>
              <a:ext cx="1490" cy="29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buFontTx/>
                <a:buNone/>
              </a:pPr>
              <a:r>
                <a:rPr lang="zh-CN" altLang="en-US" sz="2400" dirty="0">
                  <a:solidFill>
                    <a:srgbClr val="000000"/>
                  </a:solidFill>
                  <a:latin typeface="黑体" pitchFamily="49" charset="-122"/>
                  <a:ea typeface="黑体" pitchFamily="49" charset="-122"/>
                </a:rPr>
                <a:t>提取细胞核</a:t>
              </a:r>
            </a:p>
          </p:txBody>
        </p:sp>
      </p:grpSp>
      <p:sp>
        <p:nvSpPr>
          <p:cNvPr id="500785" name="Rectangle 49"/>
          <p:cNvSpPr>
            <a:spLocks noChangeArrowheads="1"/>
          </p:cNvSpPr>
          <p:nvPr/>
        </p:nvSpPr>
        <p:spPr bwMode="auto">
          <a:xfrm>
            <a:off x="468673" y="142876"/>
            <a:ext cx="4686300" cy="95410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buFontTx/>
              <a:buNone/>
              <a:defRPr/>
            </a:pPr>
            <a:r>
              <a:rPr lang="zh-CN" alt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绵羊“多莉” 整个克隆过程如下：</a:t>
            </a:r>
            <a:r>
              <a:rPr lang="zh-CN" altLang="en-US" sz="2800" b="1" dirty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</a:p>
        </p:txBody>
      </p:sp>
      <p:sp>
        <p:nvSpPr>
          <p:cNvPr id="500791" name="Text Box 55"/>
          <p:cNvSpPr txBox="1"/>
          <p:nvPr/>
        </p:nvSpPr>
        <p:spPr>
          <a:xfrm>
            <a:off x="4842273" y="2492375"/>
            <a:ext cx="2376488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buFontTx/>
              <a:buNone/>
            </a:pPr>
            <a:r>
              <a:rPr lang="zh-CN" altLang="en-US" sz="2800" dirty="0">
                <a:solidFill>
                  <a:srgbClr val="097CE7"/>
                </a:solidFill>
                <a:latin typeface="黑体" pitchFamily="49" charset="-122"/>
                <a:ea typeface="黑体" pitchFamily="49" charset="-122"/>
              </a:rPr>
              <a:t>这说明什么呢？</a:t>
            </a:r>
          </a:p>
        </p:txBody>
      </p:sp>
      <p:sp>
        <p:nvSpPr>
          <p:cNvPr id="500793" name="Text Box 57"/>
          <p:cNvSpPr txBox="1"/>
          <p:nvPr/>
        </p:nvSpPr>
        <p:spPr>
          <a:xfrm>
            <a:off x="4842273" y="3213103"/>
            <a:ext cx="2700338" cy="138499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buFontTx/>
              <a:buNone/>
            </a:pPr>
            <a:r>
              <a:rPr lang="zh-CN" altLang="en-US" sz="2800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高度分化</a:t>
            </a:r>
            <a:r>
              <a:rPr lang="zh-CN" altLang="en-US" sz="280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的</a:t>
            </a:r>
            <a:r>
              <a:rPr lang="zh-CN" altLang="en-US" sz="280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动物体细胞</a:t>
            </a:r>
            <a:r>
              <a:rPr lang="zh-CN" altLang="en-US" sz="2800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没有表现出全能性</a:t>
            </a:r>
          </a:p>
        </p:txBody>
      </p:sp>
      <p:sp>
        <p:nvSpPr>
          <p:cNvPr id="28720" name="Text Box 50"/>
          <p:cNvSpPr txBox="1"/>
          <p:nvPr/>
        </p:nvSpPr>
        <p:spPr>
          <a:xfrm>
            <a:off x="2514601" y="3294063"/>
            <a:ext cx="1944291" cy="707886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buFontTx/>
              <a:buNone/>
            </a:pPr>
            <a:r>
              <a:rPr lang="zh-CN" altLang="en-US" sz="2000" dirty="0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植入代孕母羊子宫内</a:t>
            </a:r>
          </a:p>
        </p:txBody>
      </p:sp>
      <p:sp>
        <p:nvSpPr>
          <p:cNvPr id="28721" name="Line 51"/>
          <p:cNvSpPr/>
          <p:nvPr/>
        </p:nvSpPr>
        <p:spPr>
          <a:xfrm>
            <a:off x="3514725" y="3995475"/>
            <a:ext cx="0" cy="1006475"/>
          </a:xfrm>
          <a:prstGeom prst="line">
            <a:avLst/>
          </a:prstGeom>
          <a:ln w="57150" cap="flat" cmpd="sng">
            <a:solidFill>
              <a:srgbClr val="FFCC00"/>
            </a:solidFill>
            <a:prstDash val="solid"/>
            <a:round/>
            <a:headEnd type="none" w="med" len="med"/>
            <a:tailEnd type="triangle" w="med" len="med"/>
          </a:ln>
        </p:spPr>
      </p:sp>
      <p:grpSp>
        <p:nvGrpSpPr>
          <p:cNvPr id="6" name="组合 5"/>
          <p:cNvGrpSpPr/>
          <p:nvPr/>
        </p:nvGrpSpPr>
        <p:grpSpPr>
          <a:xfrm>
            <a:off x="3298031" y="4014788"/>
            <a:ext cx="485775" cy="358775"/>
            <a:chOff x="4525" y="6322"/>
            <a:chExt cx="1020" cy="566"/>
          </a:xfrm>
        </p:grpSpPr>
        <p:sp>
          <p:nvSpPr>
            <p:cNvPr id="56369" name="Line 52"/>
            <p:cNvSpPr/>
            <p:nvPr/>
          </p:nvSpPr>
          <p:spPr>
            <a:xfrm>
              <a:off x="4525" y="6434"/>
              <a:ext cx="1020" cy="452"/>
            </a:xfrm>
            <a:prstGeom prst="line">
              <a:avLst/>
            </a:prstGeom>
            <a:ln w="57150" cap="flat" cmpd="sng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6370" name="Line 53"/>
            <p:cNvSpPr/>
            <p:nvPr/>
          </p:nvSpPr>
          <p:spPr>
            <a:xfrm flipH="1">
              <a:off x="4525" y="6322"/>
              <a:ext cx="908" cy="567"/>
            </a:xfrm>
            <a:prstGeom prst="line">
              <a:avLst/>
            </a:prstGeom>
            <a:ln w="57150" cap="flat" cmpd="sng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28724" name="Text Box 54"/>
          <p:cNvSpPr txBox="1"/>
          <p:nvPr/>
        </p:nvSpPr>
        <p:spPr>
          <a:xfrm>
            <a:off x="2541985" y="4870839"/>
            <a:ext cx="1916906" cy="707886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buFontTx/>
              <a:buNone/>
            </a:pPr>
            <a:r>
              <a:rPr lang="zh-CN" altLang="en-US" sz="2000" dirty="0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无法发育</a:t>
            </a:r>
            <a:r>
              <a:rPr lang="zh-CN" altLang="en-US" sz="2000" dirty="0" smtClean="0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成完整个体</a:t>
            </a:r>
            <a:endParaRPr lang="zh-CN" altLang="en-US" sz="2000" dirty="0">
              <a:solidFill>
                <a:srgbClr val="00000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8725" name="Line 58"/>
          <p:cNvSpPr/>
          <p:nvPr/>
        </p:nvSpPr>
        <p:spPr>
          <a:xfrm>
            <a:off x="3221831" y="2493963"/>
            <a:ext cx="323850" cy="647700"/>
          </a:xfrm>
          <a:prstGeom prst="line">
            <a:avLst/>
          </a:prstGeom>
          <a:ln w="57150" cap="flat" cmpd="sng">
            <a:solidFill>
              <a:srgbClr val="FFCC00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500797" name="Text Box 61"/>
          <p:cNvSpPr txBox="1"/>
          <p:nvPr/>
        </p:nvSpPr>
        <p:spPr>
          <a:xfrm>
            <a:off x="2053751" y="5012003"/>
            <a:ext cx="5165010" cy="1076325"/>
          </a:xfrm>
          <a:prstGeom prst="rect">
            <a:avLst/>
          </a:prstGeom>
          <a:solidFill>
            <a:srgbClr val="BFBFBF"/>
          </a:solidFill>
          <a:ln w="9525" cap="flat" cmpd="sng">
            <a:solidFill>
              <a:srgbClr val="FF66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3200" dirty="0" smtClean="0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证明</a:t>
            </a:r>
            <a:r>
              <a:rPr lang="zh-CN" altLang="en-US" sz="3200" dirty="0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高度分化的动物</a:t>
            </a:r>
            <a:r>
              <a:rPr lang="zh-CN" altLang="en-US" sz="3200" dirty="0" smtClean="0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体细胞</a:t>
            </a:r>
            <a:endParaRPr lang="en-US" altLang="zh-CN" sz="3200" dirty="0" smtClean="0">
              <a:solidFill>
                <a:srgbClr val="000000"/>
              </a:solidFill>
              <a:latin typeface="黑体" pitchFamily="49" charset="-122"/>
              <a:ea typeface="黑体" pitchFamily="49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3200" dirty="0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   </a:t>
            </a:r>
            <a:r>
              <a:rPr lang="zh-CN" altLang="en-US" sz="32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细胞核</a:t>
            </a:r>
            <a:r>
              <a:rPr lang="zh-CN" altLang="en-US" sz="3200" dirty="0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具有全能性</a:t>
            </a:r>
            <a:r>
              <a:rPr lang="zh-CN" altLang="en-US" sz="3200" dirty="0">
                <a:solidFill>
                  <a:srgbClr val="FFFFFF"/>
                </a:solidFill>
                <a:latin typeface="黑体" pitchFamily="49" charset="-122"/>
                <a:ea typeface="黑体" pitchFamily="49" charset="-122"/>
              </a:rPr>
              <a:t>。</a:t>
            </a:r>
          </a:p>
        </p:txBody>
      </p:sp>
      <p:sp>
        <p:nvSpPr>
          <p:cNvPr id="500798" name="Text Box 62"/>
          <p:cNvSpPr txBox="1"/>
          <p:nvPr/>
        </p:nvSpPr>
        <p:spPr>
          <a:xfrm>
            <a:off x="5972439" y="4050308"/>
            <a:ext cx="1997869" cy="95313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buFontTx/>
              <a:buNone/>
            </a:pPr>
            <a:r>
              <a:rPr lang="zh-CN" altLang="en-US" sz="2800" dirty="0">
                <a:solidFill>
                  <a:srgbClr val="097CE7"/>
                </a:solidFill>
                <a:latin typeface="黑体" pitchFamily="49" charset="-122"/>
                <a:ea typeface="黑体" pitchFamily="49" charset="-122"/>
              </a:rPr>
              <a:t>该实验证明了什么呢？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36086" y="4085782"/>
            <a:ext cx="12953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黑体" pitchFamily="49" charset="-122"/>
                <a:ea typeface="黑体" pitchFamily="49" charset="-122"/>
              </a:rPr>
              <a:t>早期胚胎</a:t>
            </a:r>
          </a:p>
        </p:txBody>
      </p:sp>
    </p:spTree>
    <p:extLst>
      <p:ext uri="{BB962C8B-B14F-4D97-AF65-F5344CB8AC3E}">
        <p14:creationId xmlns:p14="http://schemas.microsoft.com/office/powerpoint/2010/main" val="345600937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07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007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007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00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500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1" dur="500"/>
                                        <p:tgtEl>
                                          <p:spTgt spid="287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4" dur="500"/>
                                        <p:tgtEl>
                                          <p:spTgt spid="287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0" dur="500"/>
                                        <p:tgtEl>
                                          <p:spTgt spid="287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3" dur="500"/>
                                        <p:tgtEl>
                                          <p:spTgt spid="287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00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00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007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007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00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00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007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007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500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00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5007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5007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5007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5007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5007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500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4" dur="500"/>
                                        <p:tgtEl>
                                          <p:spTgt spid="500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0747" grpId="0"/>
      <p:bldP spid="500769" grpId="0"/>
      <p:bldP spid="500791" grpId="0"/>
      <p:bldP spid="500791" grpId="1"/>
      <p:bldP spid="500793" grpId="0"/>
      <p:bldP spid="500793" grpId="1"/>
      <p:bldP spid="28720" grpId="0"/>
      <p:bldP spid="28720" grpId="1"/>
      <p:bldP spid="28724" grpId="0"/>
      <p:bldP spid="28724" grpId="1"/>
      <p:bldP spid="500797" grpId="0" bldLvl="0" animBg="1"/>
      <p:bldP spid="500798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文本框 14337"/>
          <p:cNvSpPr txBox="1">
            <a:spLocks noChangeArrowheads="1"/>
          </p:cNvSpPr>
          <p:nvPr/>
        </p:nvSpPr>
        <p:spPr bwMode="auto">
          <a:xfrm>
            <a:off x="1524000" y="2971800"/>
            <a:ext cx="5761038" cy="9556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已经分化的细胞，仍然具有发育成完整个体的潜能。</a:t>
            </a:r>
          </a:p>
        </p:txBody>
      </p:sp>
      <p:sp>
        <p:nvSpPr>
          <p:cNvPr id="14339" name="文本框 14338"/>
          <p:cNvSpPr txBox="1">
            <a:spLocks noChangeArrowheads="1"/>
          </p:cNvSpPr>
          <p:nvPr/>
        </p:nvSpPr>
        <p:spPr bwMode="auto">
          <a:xfrm>
            <a:off x="5292725" y="3429000"/>
            <a:ext cx="20145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细胞全能性</a:t>
            </a:r>
          </a:p>
        </p:txBody>
      </p:sp>
      <p:sp>
        <p:nvSpPr>
          <p:cNvPr id="14340" name="文本框 14339"/>
          <p:cNvSpPr txBox="1">
            <a:spLocks noChangeArrowheads="1"/>
          </p:cNvSpPr>
          <p:nvPr/>
        </p:nvSpPr>
        <p:spPr bwMode="auto">
          <a:xfrm>
            <a:off x="685800" y="685800"/>
            <a:ext cx="3124200" cy="528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植物组织培养技术</a:t>
            </a:r>
          </a:p>
        </p:txBody>
      </p:sp>
      <p:sp>
        <p:nvSpPr>
          <p:cNvPr id="14341" name="文本框 14340"/>
          <p:cNvSpPr txBox="1">
            <a:spLocks noChangeArrowheads="1"/>
          </p:cNvSpPr>
          <p:nvPr/>
        </p:nvSpPr>
        <p:spPr bwMode="auto">
          <a:xfrm>
            <a:off x="4953000" y="685800"/>
            <a:ext cx="2706688" cy="528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>
                <a:latin typeface="黑体" pitchFamily="49" charset="-122"/>
                <a:ea typeface="黑体" pitchFamily="49" charset="-122"/>
              </a:rPr>
              <a:t>克隆个体的产生</a:t>
            </a:r>
            <a:endParaRPr lang="zh-CN" altLang="en-US" sz="2000" b="1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4343" name="爆炸形 1 14342"/>
          <p:cNvSpPr>
            <a:spLocks noChangeArrowheads="1"/>
          </p:cNvSpPr>
          <p:nvPr/>
        </p:nvSpPr>
        <p:spPr bwMode="auto">
          <a:xfrm>
            <a:off x="0" y="3810000"/>
            <a:ext cx="1254125" cy="1101725"/>
          </a:xfrm>
          <a:prstGeom prst="irregularSeal1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2400" b="1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思考</a:t>
            </a:r>
          </a:p>
        </p:txBody>
      </p:sp>
      <p:sp>
        <p:nvSpPr>
          <p:cNvPr id="14344" name="文本框 14343"/>
          <p:cNvSpPr txBox="1">
            <a:spLocks noChangeArrowheads="1"/>
          </p:cNvSpPr>
          <p:nvPr/>
        </p:nvSpPr>
        <p:spPr bwMode="auto">
          <a:xfrm>
            <a:off x="1371600" y="4191000"/>
            <a:ext cx="6400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为什么已经分化的细胞具有全能性呢？</a:t>
            </a:r>
          </a:p>
        </p:txBody>
      </p:sp>
      <p:sp>
        <p:nvSpPr>
          <p:cNvPr id="14345" name="文本框 14344"/>
          <p:cNvSpPr txBox="1">
            <a:spLocks noChangeArrowheads="1"/>
          </p:cNvSpPr>
          <p:nvPr/>
        </p:nvSpPr>
        <p:spPr bwMode="auto">
          <a:xfrm>
            <a:off x="1116013" y="4910138"/>
            <a:ext cx="6427787" cy="1073150"/>
          </a:xfrm>
          <a:prstGeom prst="rect">
            <a:avLst/>
          </a:prstGeom>
          <a:noFill/>
          <a:ln w="635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3200" dirty="0">
                <a:solidFill>
                  <a:srgbClr val="0066FF"/>
                </a:solidFill>
                <a:ea typeface="黑体" pitchFamily="49" charset="-122"/>
              </a:rPr>
              <a:t>高度分化的细胞含有保持物种发育所需要的</a:t>
            </a:r>
            <a:r>
              <a:rPr lang="zh-CN" altLang="en-US" sz="3200" dirty="0" smtClean="0">
                <a:solidFill>
                  <a:srgbClr val="990033"/>
                </a:solidFill>
                <a:ea typeface="黑体" pitchFamily="49" charset="-122"/>
              </a:rPr>
              <a:t>全套遗传物质</a:t>
            </a:r>
            <a:endParaRPr lang="zh-CN" altLang="en-US" sz="3200" dirty="0">
              <a:solidFill>
                <a:srgbClr val="990033"/>
              </a:solidFill>
              <a:ea typeface="黑体" pitchFamily="49" charset="-122"/>
            </a:endParaRPr>
          </a:p>
        </p:txBody>
      </p:sp>
      <p:sp>
        <p:nvSpPr>
          <p:cNvPr id="14346" name="左弧形箭头 14345"/>
          <p:cNvSpPr>
            <a:spLocks noChangeArrowheads="1"/>
          </p:cNvSpPr>
          <p:nvPr/>
        </p:nvSpPr>
        <p:spPr bwMode="auto">
          <a:xfrm>
            <a:off x="2133600" y="1371600"/>
            <a:ext cx="288925" cy="1584325"/>
          </a:xfrm>
          <a:prstGeom prst="curvedRightArrow">
            <a:avLst>
              <a:gd name="adj1" fmla="val 130335"/>
              <a:gd name="adj2" fmla="val 219341"/>
              <a:gd name="adj3" fmla="val 3331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7" name="右弧形箭头 14346"/>
          <p:cNvSpPr>
            <a:spLocks noChangeArrowheads="1"/>
          </p:cNvSpPr>
          <p:nvPr/>
        </p:nvSpPr>
        <p:spPr bwMode="auto">
          <a:xfrm>
            <a:off x="6019800" y="1371600"/>
            <a:ext cx="360363" cy="1584325"/>
          </a:xfrm>
          <a:prstGeom prst="curvedLeftArrow">
            <a:avLst>
              <a:gd name="adj1" fmla="val 87929"/>
              <a:gd name="adj2" fmla="val 175859"/>
              <a:gd name="adj3" fmla="val 3331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3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1"/>
      <p:bldP spid="14340" grpId="0" animBg="1"/>
      <p:bldP spid="14341" grpId="0" animBg="1"/>
      <p:bldP spid="14343" grpId="0" animBg="1"/>
      <p:bldP spid="14344" grpId="0"/>
      <p:bldP spid="1434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5" name="文本框 12294"/>
          <p:cNvSpPr txBox="1"/>
          <p:nvPr/>
        </p:nvSpPr>
        <p:spPr>
          <a:xfrm>
            <a:off x="0" y="457200"/>
            <a:ext cx="4038600" cy="641350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50000">
                <a:srgbClr val="FFFF00">
                  <a:gamma/>
                  <a:tint val="8627"/>
                  <a:invGamma/>
                </a:srgbClr>
              </a:gs>
              <a:gs pos="100000">
                <a:srgbClr val="FFFF00"/>
              </a:gs>
            </a:gsLst>
            <a:lin ang="5400000" scaled="1"/>
            <a:tileRect/>
          </a:gradFill>
          <a:ln w="9525">
            <a:noFill/>
          </a:ln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3600" b="1" noProof="1" smtClean="0">
                <a:solidFill>
                  <a:srgbClr val="0066FF"/>
                </a:solidFill>
                <a:effectLst>
                  <a:outerShdw blurRad="38100" dist="38100" dir="2700000">
                    <a:srgbClr val="C0C0C0"/>
                  </a:outerShdw>
                </a:effectLst>
                <a:cs typeface="+mn-ea"/>
              </a:rPr>
              <a:t>细胞全能性的高低</a:t>
            </a:r>
            <a:endParaRPr lang="zh-CN" altLang="en-US" sz="3600" b="1" noProof="1">
              <a:solidFill>
                <a:srgbClr val="0066FF"/>
              </a:solidFill>
              <a:effectLst>
                <a:outerShdw blurRad="38100" dist="38100" dir="2700000">
                  <a:srgbClr val="C0C0C0"/>
                </a:outerShdw>
              </a:effectLst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457308" y="1692186"/>
            <a:ext cx="8381780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(1)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细胞全能性的高低和分化程度之间的关系：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细胞全能性的高低和分化程度呈负相关，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即分化程度越低，全能性越高，反之越低。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(2)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同一生物体内细胞的全能性是不同的。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例如，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受精卵</a:t>
            </a: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&gt;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生殖细胞</a:t>
            </a: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&gt;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能够增殖的体细胞</a:t>
            </a: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&gt;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停止增殖的体细胞。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18563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138" name="Text Box 2"/>
          <p:cNvSpPr txBox="1">
            <a:spLocks noChangeArrowheads="1"/>
          </p:cNvSpPr>
          <p:nvPr/>
        </p:nvSpPr>
        <p:spPr bwMode="auto">
          <a:xfrm>
            <a:off x="748040" y="495211"/>
            <a:ext cx="782796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buFontTx/>
              <a:buNone/>
            </a:pPr>
            <a:r>
              <a:rPr lang="zh-CN" alt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黑体" pitchFamily="49" charset="-122"/>
                <a:ea typeface="黑体" pitchFamily="49" charset="-122"/>
              </a:rPr>
              <a:t>细胞分裂与细胞分化的比较</a:t>
            </a:r>
          </a:p>
        </p:txBody>
      </p:sp>
      <p:graphicFrame>
        <p:nvGraphicFramePr>
          <p:cNvPr id="859174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648756"/>
              </p:ext>
            </p:extLst>
          </p:nvPr>
        </p:nvGraphicFramePr>
        <p:xfrm>
          <a:off x="783130" y="1340123"/>
          <a:ext cx="7684984" cy="4702880"/>
        </p:xfrm>
        <a:graphic>
          <a:graphicData uri="http://schemas.openxmlformats.org/drawingml/2006/table">
            <a:tbl>
              <a:tblPr/>
              <a:tblGrid>
                <a:gridCol w="1125909"/>
                <a:gridCol w="2025982"/>
                <a:gridCol w="2266546"/>
                <a:gridCol w="2266547"/>
              </a:tblGrid>
              <a:tr h="64016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楷体_GB2312" pitchFamily="49" charset="-122"/>
                      </a:endParaRPr>
                    </a:p>
                  </a:txBody>
                  <a:tcPr marL="90000" marR="90000" marT="56176" marB="56176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Arial" pitchFamily="34" charset="0"/>
                          <a:ea typeface="楷体_GB2312" pitchFamily="49" charset="-122"/>
                        </a:rPr>
                        <a:t>细胞分裂</a:t>
                      </a:r>
                    </a:p>
                  </a:txBody>
                  <a:tcPr marL="90000" marR="90000" marT="56176" marB="5617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Arial" pitchFamily="34" charset="0"/>
                          <a:ea typeface="楷体_GB2312" pitchFamily="49" charset="-122"/>
                        </a:rPr>
                        <a:t>细胞分化</a:t>
                      </a:r>
                    </a:p>
                  </a:txBody>
                  <a:tcPr marL="90000" marR="90000" marT="56176" marB="5617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217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楷体_GB2312" pitchFamily="49" charset="-122"/>
                        </a:rPr>
                        <a:t>不同点</a:t>
                      </a:r>
                    </a:p>
                  </a:txBody>
                  <a:tcPr marL="90000" marR="90000" marT="56176" marB="56176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楷体_GB2312" pitchFamily="49" charset="-122"/>
                        </a:rPr>
                        <a:t>细胞数量</a:t>
                      </a:r>
                    </a:p>
                  </a:txBody>
                  <a:tcPr marL="90000" marR="90000" marT="56176" marB="5617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楷体_GB2312" pitchFamily="49" charset="-122"/>
                      </a:endParaRPr>
                    </a:p>
                  </a:txBody>
                  <a:tcPr marL="90000" marR="90000" marT="56176" marB="5617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楷体_GB2312" pitchFamily="49" charset="-122"/>
                      </a:endParaRPr>
                    </a:p>
                  </a:txBody>
                  <a:tcPr marL="90000" marR="90000" marT="56176" marB="5617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993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楷体_GB2312" pitchFamily="49" charset="-122"/>
                        </a:rPr>
                        <a:t>形态结构功能</a:t>
                      </a:r>
                    </a:p>
                  </a:txBody>
                  <a:tcPr marL="90000" marR="90000" marT="56176" marB="5617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楷体_GB2312" pitchFamily="49" charset="-122"/>
                      </a:endParaRPr>
                    </a:p>
                  </a:txBody>
                  <a:tcPr marL="90000" marR="90000" marT="56176" marB="5617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楷体_GB2312" pitchFamily="49" charset="-122"/>
                      </a:endParaRPr>
                    </a:p>
                  </a:txBody>
                  <a:tcPr marL="90000" marR="90000" marT="56176" marB="5617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417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楷体_GB2312" pitchFamily="49" charset="-122"/>
                        </a:rPr>
                        <a:t>相同点</a:t>
                      </a:r>
                    </a:p>
                  </a:txBody>
                  <a:tcPr marL="90000" marR="90000" marT="56176" marB="56176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楷体_GB2312" pitchFamily="49" charset="-122"/>
                      </a:endParaRPr>
                    </a:p>
                  </a:txBody>
                  <a:tcPr marL="90000" marR="90000" marT="56176" marB="5617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76644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楷体_GB2312" pitchFamily="49" charset="-122"/>
                        </a:rPr>
                        <a:t>联系</a:t>
                      </a:r>
                    </a:p>
                  </a:txBody>
                  <a:tcPr marL="90000" marR="90000" marT="56176" marB="56176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楷体_GB2312" pitchFamily="49" charset="-122"/>
                      </a:endParaRPr>
                    </a:p>
                  </a:txBody>
                  <a:tcPr marL="90000" marR="90000" marT="56176" marB="5617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59167" name="Rectangle 31"/>
          <p:cNvSpPr>
            <a:spLocks noChangeArrowheads="1"/>
          </p:cNvSpPr>
          <p:nvPr/>
        </p:nvSpPr>
        <p:spPr bwMode="auto">
          <a:xfrm>
            <a:off x="4562519" y="2080203"/>
            <a:ext cx="122900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zh-CN" altLang="en-US" sz="24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增加</a:t>
            </a:r>
          </a:p>
        </p:txBody>
      </p:sp>
      <p:sp>
        <p:nvSpPr>
          <p:cNvPr id="859168" name="Rectangle 32"/>
          <p:cNvSpPr>
            <a:spLocks noChangeArrowheads="1"/>
          </p:cNvSpPr>
          <p:nvPr/>
        </p:nvSpPr>
        <p:spPr bwMode="auto">
          <a:xfrm>
            <a:off x="4562519" y="2953055"/>
            <a:ext cx="122900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zh-CN" altLang="en-US" sz="24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相同</a:t>
            </a:r>
          </a:p>
        </p:txBody>
      </p:sp>
      <p:sp>
        <p:nvSpPr>
          <p:cNvPr id="859169" name="Rectangle 33"/>
          <p:cNvSpPr>
            <a:spLocks noChangeArrowheads="1"/>
          </p:cNvSpPr>
          <p:nvPr/>
        </p:nvSpPr>
        <p:spPr bwMode="auto">
          <a:xfrm>
            <a:off x="6736057" y="2953055"/>
            <a:ext cx="152234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zh-CN" altLang="en-US" sz="24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出现差异</a:t>
            </a:r>
          </a:p>
        </p:txBody>
      </p:sp>
      <p:sp>
        <p:nvSpPr>
          <p:cNvPr id="859170" name="Rectangle 34"/>
          <p:cNvSpPr>
            <a:spLocks noChangeArrowheads="1"/>
          </p:cNvSpPr>
          <p:nvPr/>
        </p:nvSpPr>
        <p:spPr bwMode="auto">
          <a:xfrm>
            <a:off x="5087703" y="3717907"/>
            <a:ext cx="354301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zh-CN" altLang="en-US" sz="24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遗传信息都不变</a:t>
            </a:r>
          </a:p>
        </p:txBody>
      </p:sp>
      <p:sp>
        <p:nvSpPr>
          <p:cNvPr id="859171" name="Rectangle 35"/>
          <p:cNvSpPr>
            <a:spLocks noChangeArrowheads="1"/>
          </p:cNvSpPr>
          <p:nvPr/>
        </p:nvSpPr>
        <p:spPr bwMode="auto">
          <a:xfrm>
            <a:off x="3991432" y="4487888"/>
            <a:ext cx="4416903" cy="1717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buFontTx/>
              <a:buNone/>
            </a:pPr>
            <a:r>
              <a:rPr lang="zh-CN" altLang="en-US" sz="24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细胞分裂是细胞分化的基础，没有细胞分化，多细胞生物不可能正常发育</a:t>
            </a:r>
          </a:p>
          <a:p>
            <a:pPr>
              <a:lnSpc>
                <a:spcPct val="110000"/>
              </a:lnSpc>
              <a:buFontTx/>
              <a:buNone/>
            </a:pPr>
            <a:endParaRPr lang="en-US" altLang="zh-CN" sz="2400" b="1" dirty="0" smtClean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859172" name="Rectangle 36"/>
          <p:cNvSpPr>
            <a:spLocks noChangeArrowheads="1"/>
          </p:cNvSpPr>
          <p:nvPr/>
        </p:nvSpPr>
        <p:spPr bwMode="auto">
          <a:xfrm>
            <a:off x="6883865" y="2080203"/>
            <a:ext cx="122900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zh-CN" altLang="en-US" sz="24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不变</a:t>
            </a:r>
          </a:p>
        </p:txBody>
      </p:sp>
    </p:spTree>
    <p:extLst>
      <p:ext uri="{BB962C8B-B14F-4D97-AF65-F5344CB8AC3E}">
        <p14:creationId xmlns:p14="http://schemas.microsoft.com/office/powerpoint/2010/main" val="18937700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9167" grpId="0"/>
      <p:bldP spid="859168" grpId="0"/>
      <p:bldP spid="859169" grpId="0"/>
      <p:bldP spid="859170" grpId="0"/>
      <p:bldP spid="859171" grpId="0"/>
      <p:bldP spid="85917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62" name="Text Box 2"/>
          <p:cNvSpPr txBox="1">
            <a:spLocks noChangeArrowheads="1"/>
          </p:cNvSpPr>
          <p:nvPr/>
        </p:nvSpPr>
        <p:spPr bwMode="auto">
          <a:xfrm>
            <a:off x="811151" y="115001"/>
            <a:ext cx="782796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buFontTx/>
              <a:buNone/>
            </a:pPr>
            <a:r>
              <a:rPr lang="zh-CN" altLang="en-US" sz="3200" b="1" dirty="0" smtClean="0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细胞分化与细胞癌变的比较</a:t>
            </a:r>
          </a:p>
        </p:txBody>
      </p:sp>
      <p:graphicFrame>
        <p:nvGraphicFramePr>
          <p:cNvPr id="860203" name="Group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5384341"/>
              </p:ext>
            </p:extLst>
          </p:nvPr>
        </p:nvGraphicFramePr>
        <p:xfrm>
          <a:off x="457308" y="963306"/>
          <a:ext cx="8205681" cy="4953959"/>
        </p:xfrm>
        <a:graphic>
          <a:graphicData uri="http://schemas.openxmlformats.org/drawingml/2006/table">
            <a:tbl>
              <a:tblPr/>
              <a:tblGrid>
                <a:gridCol w="1593846"/>
                <a:gridCol w="3206628"/>
                <a:gridCol w="3405207"/>
              </a:tblGrid>
              <a:tr h="8320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黑体" pitchFamily="49" charset="-122"/>
                          <a:ea typeface="黑体" pitchFamily="49" charset="-122"/>
                        </a:rPr>
                        <a:t>项目</a:t>
                      </a:r>
                    </a:p>
                  </a:txBody>
                  <a:tcPr marL="90000" marR="90000" marT="56176" marB="56176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黑体" pitchFamily="49" charset="-122"/>
                          <a:ea typeface="黑体" pitchFamily="49" charset="-122"/>
                        </a:rPr>
                        <a:t>细胞分化</a:t>
                      </a:r>
                    </a:p>
                  </a:txBody>
                  <a:tcPr marL="90000" marR="90000" marT="56176" marB="5617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黑体" pitchFamily="49" charset="-122"/>
                          <a:ea typeface="黑体" pitchFamily="49" charset="-122"/>
                        </a:rPr>
                        <a:t>细胞癌变</a:t>
                      </a:r>
                    </a:p>
                  </a:txBody>
                  <a:tcPr marL="90000" marR="90000" marT="56176" marB="5617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20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黑体" pitchFamily="49" charset="-122"/>
                          <a:ea typeface="黑体" pitchFamily="49" charset="-122"/>
                        </a:rPr>
                        <a:t>遗传物质</a:t>
                      </a:r>
                    </a:p>
                  </a:txBody>
                  <a:tcPr marL="90000" marR="90000" marT="56176" marB="56176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marL="90000" marR="90000" marT="56176" marB="5617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marL="90000" marR="90000" marT="56176" marB="5617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20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黑体" pitchFamily="49" charset="-122"/>
                          <a:ea typeface="黑体" pitchFamily="49" charset="-122"/>
                        </a:rPr>
                        <a:t>分裂能力</a:t>
                      </a:r>
                    </a:p>
                  </a:txBody>
                  <a:tcPr marL="90000" marR="90000" marT="56176" marB="56176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marL="90000" marR="90000" marT="56176" marB="5617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marL="90000" marR="90000" marT="56176" marB="5617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黑体" pitchFamily="49" charset="-122"/>
                          <a:ea typeface="黑体" pitchFamily="49" charset="-122"/>
                        </a:rPr>
                        <a:t>结果</a:t>
                      </a:r>
                    </a:p>
                  </a:txBody>
                  <a:tcPr marL="90000" marR="90000" marT="56176" marB="56176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marL="90000" marR="90000" marT="56176" marB="5617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marL="90000" marR="90000" marT="56176" marB="5617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120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黑体" pitchFamily="49" charset="-122"/>
                          <a:ea typeface="黑体" pitchFamily="49" charset="-122"/>
                        </a:rPr>
                        <a:t>原因</a:t>
                      </a:r>
                    </a:p>
                  </a:txBody>
                  <a:tcPr marL="90000" marR="90000" marT="56176" marB="56176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marL="90000" marR="90000" marT="56176" marB="5617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marL="90000" marR="90000" marT="56176" marB="5617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60190" name="Rectangle 30"/>
          <p:cNvSpPr>
            <a:spLocks noChangeArrowheads="1"/>
          </p:cNvSpPr>
          <p:nvPr/>
        </p:nvSpPr>
        <p:spPr bwMode="auto">
          <a:xfrm>
            <a:off x="3146494" y="2025965"/>
            <a:ext cx="178276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zh-CN" altLang="en-US" sz="2400" b="1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不改变</a:t>
            </a:r>
          </a:p>
        </p:txBody>
      </p:sp>
      <p:sp>
        <p:nvSpPr>
          <p:cNvPr id="860191" name="Rectangle 31"/>
          <p:cNvSpPr>
            <a:spLocks noChangeArrowheads="1"/>
          </p:cNvSpPr>
          <p:nvPr/>
        </p:nvSpPr>
        <p:spPr bwMode="auto">
          <a:xfrm>
            <a:off x="6556112" y="2031168"/>
            <a:ext cx="12954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zh-CN" altLang="en-US" sz="2400" b="1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改变</a:t>
            </a:r>
          </a:p>
        </p:txBody>
      </p:sp>
      <p:sp>
        <p:nvSpPr>
          <p:cNvPr id="860192" name="Rectangle 32"/>
          <p:cNvSpPr>
            <a:spLocks noChangeArrowheads="1"/>
          </p:cNvSpPr>
          <p:nvPr/>
        </p:nvSpPr>
        <p:spPr bwMode="auto">
          <a:xfrm>
            <a:off x="3312495" y="2869346"/>
            <a:ext cx="87327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zh-CN" altLang="en-US" sz="2400" b="1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降低</a:t>
            </a:r>
          </a:p>
        </p:txBody>
      </p:sp>
      <p:sp>
        <p:nvSpPr>
          <p:cNvPr id="860193" name="Rectangle 33"/>
          <p:cNvSpPr>
            <a:spLocks noChangeArrowheads="1"/>
          </p:cNvSpPr>
          <p:nvPr/>
        </p:nvSpPr>
        <p:spPr bwMode="auto">
          <a:xfrm>
            <a:off x="6405527" y="2869364"/>
            <a:ext cx="227171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zh-CN" altLang="en-US" sz="2400" b="1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无限增殖</a:t>
            </a:r>
          </a:p>
        </p:txBody>
      </p:sp>
      <p:sp>
        <p:nvSpPr>
          <p:cNvPr id="860194" name="Rectangle 34"/>
          <p:cNvSpPr>
            <a:spLocks noChangeArrowheads="1"/>
          </p:cNvSpPr>
          <p:nvPr/>
        </p:nvSpPr>
        <p:spPr bwMode="auto">
          <a:xfrm>
            <a:off x="2538340" y="3661742"/>
            <a:ext cx="268605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zh-CN" altLang="en-US" sz="2200" b="1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具不同结构功能的</a:t>
            </a:r>
          </a:p>
          <a:p>
            <a:pPr>
              <a:buFontTx/>
              <a:buNone/>
            </a:pPr>
            <a:r>
              <a:rPr lang="en-US" altLang="zh-CN" sz="2200" b="1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    </a:t>
            </a:r>
            <a:r>
              <a:rPr lang="zh-CN" altLang="en-US" sz="2200" b="1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各类细胞</a:t>
            </a:r>
          </a:p>
        </p:txBody>
      </p:sp>
      <p:sp>
        <p:nvSpPr>
          <p:cNvPr id="860195" name="Rectangle 35"/>
          <p:cNvSpPr>
            <a:spLocks noChangeArrowheads="1"/>
          </p:cNvSpPr>
          <p:nvPr/>
        </p:nvSpPr>
        <p:spPr bwMode="auto">
          <a:xfrm>
            <a:off x="6530996" y="3783722"/>
            <a:ext cx="178276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zh-CN" altLang="en-US" sz="2400" b="1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癌细胞</a:t>
            </a:r>
          </a:p>
        </p:txBody>
      </p:sp>
      <p:sp>
        <p:nvSpPr>
          <p:cNvPr id="860196" name="Rectangle 36"/>
          <p:cNvSpPr>
            <a:spLocks noChangeArrowheads="1"/>
          </p:cNvSpPr>
          <p:nvPr/>
        </p:nvSpPr>
        <p:spPr bwMode="auto">
          <a:xfrm>
            <a:off x="2514654" y="5037054"/>
            <a:ext cx="26860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zh-CN" altLang="en-US" sz="2400" b="1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基因选择性表达</a:t>
            </a:r>
          </a:p>
        </p:txBody>
      </p:sp>
      <p:sp>
        <p:nvSpPr>
          <p:cNvPr id="860197" name="Rectangle 37"/>
          <p:cNvSpPr>
            <a:spLocks noChangeArrowheads="1"/>
          </p:cNvSpPr>
          <p:nvPr/>
        </p:nvSpPr>
        <p:spPr bwMode="auto">
          <a:xfrm>
            <a:off x="5927824" y="4836244"/>
            <a:ext cx="273685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zh-CN" altLang="en-US" sz="2400" b="1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致癌因素作用使正</a:t>
            </a:r>
          </a:p>
          <a:p>
            <a:pPr>
              <a:buFontTx/>
              <a:buNone/>
            </a:pPr>
            <a:r>
              <a:rPr lang="zh-CN" altLang="en-US" sz="2400" b="1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常细胞发生突变 </a:t>
            </a:r>
          </a:p>
        </p:txBody>
      </p:sp>
    </p:spTree>
    <p:extLst>
      <p:ext uri="{BB962C8B-B14F-4D97-AF65-F5344CB8AC3E}">
        <p14:creationId xmlns:p14="http://schemas.microsoft.com/office/powerpoint/2010/main" val="35320836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90" grpId="0"/>
      <p:bldP spid="860191" grpId="0"/>
      <p:bldP spid="860192" grpId="0"/>
      <p:bldP spid="860193" grpId="0"/>
      <p:bldP spid="860194" grpId="0"/>
      <p:bldP spid="860195" grpId="0"/>
      <p:bldP spid="860196" grpId="0"/>
      <p:bldP spid="86019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27656" y="1918218"/>
            <a:ext cx="662922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400" kern="100" dirty="0" smtClean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1.</a:t>
            </a:r>
            <a:r>
              <a:rPr lang="zh-CN" altLang="zh-CN" sz="2400" kern="100" dirty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有关细胞分化的叙述不正确的是</a:t>
            </a:r>
            <a:r>
              <a:rPr lang="en-US" altLang="zh-CN" sz="2400" kern="100" dirty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      </a:t>
            </a:r>
            <a:r>
              <a:rPr lang="zh-CN" altLang="zh-CN" sz="2400" kern="100" dirty="0" smtClean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（</a:t>
            </a:r>
            <a:r>
              <a:rPr lang="en-US" altLang="zh-CN" sz="2400" kern="100" dirty="0" smtClean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    </a:t>
            </a:r>
            <a:r>
              <a:rPr lang="zh-CN" altLang="zh-CN" sz="2400" kern="100" dirty="0" smtClean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）</a:t>
            </a:r>
            <a:endParaRPr lang="zh-CN" altLang="zh-CN" sz="2400" kern="100" dirty="0">
              <a:solidFill>
                <a:schemeClr val="accent4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400" kern="100" dirty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A.</a:t>
            </a:r>
            <a:r>
              <a:rPr lang="zh-CN" altLang="zh-CN" sz="2400" kern="100" dirty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细胞分化不使细胞数目增加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400" kern="100" dirty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B.</a:t>
            </a:r>
            <a:r>
              <a:rPr lang="zh-CN" altLang="zh-CN" sz="2400" kern="100" dirty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分化的细胞所呈现出的形态、结构和生理</a:t>
            </a:r>
            <a:r>
              <a:rPr lang="zh-CN" altLang="zh-CN" sz="2400" kern="100" dirty="0" smtClean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功能</a:t>
            </a:r>
            <a:endParaRPr lang="en-US" altLang="zh-CN" sz="2400" kern="100" dirty="0" smtClean="0">
              <a:solidFill>
                <a:schemeClr val="accent4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400" kern="100" dirty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 </a:t>
            </a:r>
            <a:r>
              <a:rPr lang="en-US" altLang="zh-CN" sz="2400" kern="100" dirty="0" smtClean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   </a:t>
            </a:r>
            <a:r>
              <a:rPr lang="zh-CN" altLang="zh-CN" sz="2400" kern="100" dirty="0" smtClean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的</a:t>
            </a:r>
            <a:r>
              <a:rPr lang="zh-CN" altLang="zh-CN" sz="2400" kern="100" dirty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变化，于</a:t>
            </a:r>
            <a:r>
              <a:rPr lang="zh-CN" altLang="zh-CN" sz="2400" kern="100" dirty="0" smtClean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细胞内</a:t>
            </a:r>
            <a:r>
              <a:rPr lang="zh-CN" altLang="zh-CN" sz="2400" kern="100" dirty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化学物质的改变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400" kern="100" dirty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C.</a:t>
            </a:r>
            <a:r>
              <a:rPr lang="zh-CN" altLang="zh-CN" sz="2400" kern="100" dirty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细胞分化的前途在胚胎发育的早期就已决定</a:t>
            </a:r>
            <a:r>
              <a:rPr lang="zh-CN" altLang="zh-CN" sz="2400" kern="100" dirty="0" smtClean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，</a:t>
            </a:r>
            <a:endParaRPr lang="en-US" altLang="zh-CN" sz="2400" kern="100" dirty="0" smtClean="0">
              <a:solidFill>
                <a:schemeClr val="accent4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400" kern="100" dirty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 </a:t>
            </a:r>
            <a:r>
              <a:rPr lang="en-US" altLang="zh-CN" sz="2400" kern="100" dirty="0" smtClean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  </a:t>
            </a:r>
            <a:r>
              <a:rPr lang="zh-CN" altLang="zh-CN" sz="2400" kern="100" dirty="0" smtClean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不能</a:t>
            </a:r>
            <a:r>
              <a:rPr lang="zh-CN" altLang="zh-CN" sz="2400" kern="100" dirty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逆转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400" kern="100" dirty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D.</a:t>
            </a:r>
            <a:r>
              <a:rPr lang="zh-CN" altLang="zh-CN" sz="2400" kern="100" dirty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动物细胞不具有发育成完整新个体的潜能</a:t>
            </a:r>
            <a:endParaRPr lang="zh-CN" altLang="zh-CN" sz="2400" kern="100" dirty="0">
              <a:solidFill>
                <a:schemeClr val="accent4"/>
              </a:solidFill>
              <a:effectLst/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16824" y="2035294"/>
            <a:ext cx="8381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D</a:t>
            </a:r>
            <a:endParaRPr lang="zh-CN" altLang="en-US" sz="2800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43422" y="494128"/>
            <a:ext cx="37205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solidFill>
                  <a:srgbClr val="0066FF"/>
                </a:solidFill>
              </a:rPr>
              <a:t>课堂测试</a:t>
            </a:r>
            <a:endParaRPr lang="zh-CN" altLang="en-US" sz="4000" dirty="0">
              <a:solidFill>
                <a:srgbClr val="00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04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10195" y="1676446"/>
            <a:ext cx="807698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400" dirty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2</a:t>
            </a:r>
            <a:r>
              <a:rPr lang="zh-CN" altLang="en-US" sz="2400" dirty="0" smtClean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．</a:t>
            </a:r>
            <a:r>
              <a:rPr lang="zh-CN" altLang="en-US" sz="2400" dirty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我国珠江三角洲地区的鼻咽癌发病率居全球首位。</a:t>
            </a:r>
            <a:r>
              <a:rPr lang="zh-CN" altLang="en-US" sz="2400" dirty="0" smtClean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下列</a:t>
            </a:r>
            <a:endParaRPr lang="en-US" altLang="zh-CN" sz="2400" dirty="0" smtClean="0">
              <a:solidFill>
                <a:schemeClr val="accent4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400" dirty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     </a:t>
            </a:r>
            <a:r>
              <a:rPr lang="zh-CN" altLang="en-US" sz="2400" dirty="0" smtClean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关于</a:t>
            </a:r>
            <a:r>
              <a:rPr lang="zh-CN" altLang="en-US" sz="2400" dirty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鼻咽癌发病诱因及防治方法的叙述，正确的是</a:t>
            </a:r>
            <a:r>
              <a:rPr lang="en-US" altLang="zh-CN" sz="2400" dirty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(</a:t>
            </a:r>
            <a:r>
              <a:rPr lang="zh-CN" altLang="en-US" sz="2400" dirty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　　</a:t>
            </a:r>
            <a:r>
              <a:rPr lang="en-US" altLang="zh-CN" sz="2400" dirty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)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400" dirty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A</a:t>
            </a:r>
            <a:r>
              <a:rPr lang="zh-CN" altLang="en-US" sz="2400" dirty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．鼻咽癌的化疗主要是利用药物作用于癌细胞的分裂间期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400" dirty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B</a:t>
            </a:r>
            <a:r>
              <a:rPr lang="zh-CN" altLang="en-US" sz="2400" dirty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．珠江三角洲地区的居民中含有的原癌基因较其他地区多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400" dirty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C</a:t>
            </a:r>
            <a:r>
              <a:rPr lang="zh-CN" altLang="en-US" sz="2400" dirty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．细胞癌变后，癌细胞的细胞周期将比正常细胞更长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400" dirty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D</a:t>
            </a:r>
            <a:r>
              <a:rPr lang="zh-CN" altLang="en-US" sz="2400" dirty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．细胞癌变属于细胞的正常分化，其本质是基因的</a:t>
            </a:r>
            <a:r>
              <a:rPr lang="zh-CN" altLang="en-US" sz="2400" dirty="0" smtClean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选择性</a:t>
            </a:r>
            <a:endParaRPr lang="en-US" altLang="zh-CN" sz="2400" dirty="0" smtClean="0">
              <a:solidFill>
                <a:schemeClr val="accent4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400" dirty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      </a:t>
            </a:r>
            <a:r>
              <a:rPr lang="zh-CN" altLang="en-US" sz="2400" dirty="0" smtClean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表达</a:t>
            </a:r>
            <a:endParaRPr lang="zh-CN" altLang="en-US" sz="2400" dirty="0">
              <a:solidFill>
                <a:schemeClr val="accent4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56550" y="2311573"/>
            <a:ext cx="8381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A</a:t>
            </a:r>
            <a:endParaRPr lang="zh-CN" altLang="en-US" sz="2800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43422" y="494128"/>
            <a:ext cx="37205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solidFill>
                  <a:srgbClr val="0066FF"/>
                </a:solidFill>
              </a:rPr>
              <a:t>课堂测试</a:t>
            </a:r>
            <a:endParaRPr lang="zh-CN" altLang="en-US" sz="4000" dirty="0">
              <a:solidFill>
                <a:srgbClr val="00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436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27656" y="1918218"/>
            <a:ext cx="662922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400" dirty="0" smtClean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</a:t>
            </a:r>
            <a:r>
              <a:rPr lang="zh-CN" altLang="zh-CN" sz="2400" dirty="0" smtClean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、</a:t>
            </a:r>
            <a:r>
              <a:rPr lang="zh-CN" altLang="en-US" sz="2400" dirty="0" smtClean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下列细胞中，全能性最高的</a:t>
            </a:r>
            <a:r>
              <a:rPr lang="zh-CN" altLang="zh-CN" sz="2400" dirty="0" smtClean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是</a:t>
            </a:r>
            <a:endParaRPr lang="zh-CN" altLang="zh-CN" sz="2400" dirty="0">
              <a:solidFill>
                <a:schemeClr val="accent4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400" dirty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A</a:t>
            </a:r>
            <a:r>
              <a:rPr lang="zh-CN" altLang="zh-CN" sz="2400" dirty="0" smtClean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．</a:t>
            </a:r>
            <a:r>
              <a:rPr lang="zh-CN" altLang="en-US" sz="2400" dirty="0" smtClean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植物体细胞</a:t>
            </a:r>
            <a:r>
              <a:rPr lang="en-US" altLang="zh-CN" sz="2400" dirty="0" smtClean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   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400" dirty="0" smtClean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B</a:t>
            </a:r>
            <a:r>
              <a:rPr lang="zh-CN" altLang="zh-CN" sz="2400" dirty="0" smtClean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．</a:t>
            </a:r>
            <a:r>
              <a:rPr lang="zh-CN" altLang="en-US" sz="2400" dirty="0" smtClean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动物体细胞</a:t>
            </a:r>
            <a:endParaRPr lang="zh-CN" altLang="zh-CN" sz="2400" dirty="0">
              <a:solidFill>
                <a:schemeClr val="accent4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C</a:t>
            </a:r>
            <a:r>
              <a:rPr lang="zh-CN" altLang="zh-CN" sz="2400" dirty="0" smtClean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．</a:t>
            </a:r>
            <a:r>
              <a:rPr lang="zh-CN" altLang="en-US" sz="2400" dirty="0" smtClean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生殖细胞</a:t>
            </a:r>
            <a:r>
              <a:rPr lang="en-US" altLang="zh-CN" sz="2400" dirty="0" smtClean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      </a:t>
            </a:r>
          </a:p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D</a:t>
            </a:r>
            <a:r>
              <a:rPr lang="zh-CN" altLang="zh-CN" sz="2400" dirty="0" smtClean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．</a:t>
            </a:r>
            <a:r>
              <a:rPr lang="zh-CN" altLang="en-US" sz="2400" dirty="0" smtClean="0">
                <a:solidFill>
                  <a:schemeClr val="accent4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受精卵</a:t>
            </a:r>
            <a:endParaRPr lang="zh-CN" altLang="zh-CN" sz="2400" kern="100" dirty="0">
              <a:solidFill>
                <a:schemeClr val="accent4"/>
              </a:solidFill>
              <a:effectLst/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24248" y="1987996"/>
            <a:ext cx="8381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D</a:t>
            </a:r>
            <a:endParaRPr lang="zh-CN" altLang="en-US" sz="2800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43422" y="494128"/>
            <a:ext cx="37205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solidFill>
                  <a:srgbClr val="0066FF"/>
                </a:solidFill>
              </a:rPr>
              <a:t>课堂测试</a:t>
            </a:r>
            <a:endParaRPr lang="zh-CN" altLang="en-US" sz="4000" dirty="0">
              <a:solidFill>
                <a:srgbClr val="00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594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TYPE" val="i"/>
  <p:tag name="KSO_WM_UNIT_ID" val="271*i*2"/>
  <p:tag name="KSO_WM_UNIT_TEMPLATE_CATEGORY" val="custom"/>
  <p:tag name="KSO_WM_UNIT_TEMPLATE_INDEX" val="5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16050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16050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0175510"/>
  <p:tag name="MH_LIBRARY" val="GRAPHIC"/>
  <p:tag name="MH_ORDER" val="Rectangle 2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0175510"/>
  <p:tag name="MH_LIBRARY" val="GRAPHIC"/>
  <p:tag name="MH_ORDER" val="Rectangle 11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2018730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2018730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20187308"/>
  <p:tag name="KSO_WM_TEMPLATE_THUMBS_INDEX" val="1、2、3、6、8、10、11、12、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TYPE" val="i"/>
  <p:tag name="KSO_WM_UNIT_ID" val="271*i*2"/>
  <p:tag name="KSO_WM_UNIT_TEMPLATE_CATEGORY" val="custom"/>
  <p:tag name="KSO_WM_UNIT_TEMPLATE_INDEX" val="5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60501"/>
  <p:tag name="KSO_WM_TAG_VERSION" val="1.0"/>
  <p:tag name="KSO_WM_SLIDE_ID" val="custom160501_1"/>
  <p:tag name="KSO_WM_SLIDE_INDEX" val="1"/>
  <p:tag name="KSO_WM_SLIDE_ITEM_CNT" val="2"/>
  <p:tag name="KSO_WM_SLIDE_LAYOUT" val="a_b"/>
  <p:tag name="KSO_WM_SLIDE_LAYOUT_CNT" val="1_1"/>
  <p:tag name="KSO_WM_SLIDE_TYPE" val="title"/>
  <p:tag name="KSO_WM_TEMPLATE_THUMBS_INDEX" val="1、10、12、18、24、25、26、27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01"/>
  <p:tag name="KSO_WM_UNIT_TYPE" val="a"/>
  <p:tag name="KSO_WM_UNIT_INDEX" val="1"/>
  <p:tag name="KSO_WM_UNIT_ID" val="custom160501_1*a*1"/>
  <p:tag name="KSO_WM_UNIT_CLEAR" val="1"/>
  <p:tag name="KSO_WM_UNIT_LAYERLEVEL" val="1"/>
  <p:tag name="KSO_WM_UNIT_VALUE" val="22"/>
  <p:tag name="KSO_WM_UNIT_ISCONTENTSTITLE" val="0"/>
  <p:tag name="KSO_WM_UNIT_HIGHLIGHT" val="0"/>
  <p:tag name="KSO_WM_UNIT_COMPATIBLE" val="0"/>
  <p:tag name="KSO_WM_UNIT_PRESET_TEXT_INDEX" val="3"/>
  <p:tag name="KSO_WM_UNIT_PRESET_TEXT_LEN" val="1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5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5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5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5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5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5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5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5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5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5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55"/>
</p:tagLst>
</file>

<file path=ppt/theme/theme1.xml><?xml version="1.0" encoding="utf-8"?>
<a:theme xmlns:a="http://schemas.openxmlformats.org/drawingml/2006/main" name="默认设计模板_2">
  <a:themeElements>
    <a:clrScheme name="自定义 28">
      <a:dk1>
        <a:srgbClr val="FF425D"/>
      </a:dk1>
      <a:lt1>
        <a:srgbClr val="FFFFFF"/>
      </a:lt1>
      <a:dk2>
        <a:srgbClr val="FF0000"/>
      </a:dk2>
      <a:lt2>
        <a:srgbClr val="808080"/>
      </a:lt2>
      <a:accent1>
        <a:srgbClr val="5CA7BA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_2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黑体" panose="0201060906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黑体" panose="02010609060101010101" pitchFamily="2" charset="-122"/>
          </a:defRPr>
        </a:defPPr>
      </a:lstStyle>
    </a:lnDef>
  </a:objectDefaults>
  <a:extraClrSchemeLst>
    <a:extraClrScheme>
      <a:clrScheme name="默认设计模板_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自定义 22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CAC1F"/>
      </a:accent1>
      <a:accent2>
        <a:srgbClr val="2C91CE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92D050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2019空白演示文档">
      <a:dk1>
        <a:srgbClr val="000000"/>
      </a:dk1>
      <a:lt1>
        <a:srgbClr val="FFFFFF"/>
      </a:lt1>
      <a:dk2>
        <a:srgbClr val="E6E4E4"/>
      </a:dk2>
      <a:lt2>
        <a:srgbClr val="FFFFFF"/>
      </a:lt2>
      <a:accent1>
        <a:srgbClr val="477DEA"/>
      </a:accent1>
      <a:accent2>
        <a:srgbClr val="9B9B9B"/>
      </a:accent2>
      <a:accent3>
        <a:srgbClr val="F3B745"/>
      </a:accent3>
      <a:accent4>
        <a:srgbClr val="477EE7"/>
      </a:accent4>
      <a:accent5>
        <a:srgbClr val="4BA151"/>
      </a:accent5>
      <a:accent6>
        <a:srgbClr val="E9403C"/>
      </a:accent6>
      <a:hlink>
        <a:srgbClr val="0563C1"/>
      </a:hlink>
      <a:folHlink>
        <a:srgbClr val="954D72"/>
      </a:folHlink>
    </a:clrScheme>
    <a:fontScheme name="2019空白演示文档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默认设计模板_2">
  <a:themeElements>
    <a:clrScheme name="自定义 28">
      <a:dk1>
        <a:srgbClr val="FF425D"/>
      </a:dk1>
      <a:lt1>
        <a:srgbClr val="FFFFFF"/>
      </a:lt1>
      <a:dk2>
        <a:srgbClr val="FF0000"/>
      </a:dk2>
      <a:lt2>
        <a:srgbClr val="808080"/>
      </a:lt2>
      <a:accent1>
        <a:srgbClr val="5CA7BA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_2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黑体" panose="0201060906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黑体" panose="02010609060101010101" pitchFamily="2" charset="-122"/>
          </a:defRPr>
        </a:defPPr>
      </a:lstStyle>
    </a:lnDef>
  </a:objectDefaults>
  <a:extraClrSchemeLst>
    <a:extraClrScheme>
      <a:clrScheme name="默认设计模板_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1_默认设计模板">
  <a:themeElements>
    <a:clrScheme name="11_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5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2200" b="1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宋体" pitchFamily="2" charset="-122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5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2200" b="1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宋体" pitchFamily="2" charset="-122"/>
            <a:ea typeface="宋体" pitchFamily="2" charset="-122"/>
          </a:defRPr>
        </a:defPPr>
      </a:lstStyle>
    </a:lnDef>
  </a:objectDefaults>
  <a:extraClrSchemeLst>
    <a:extraClrScheme>
      <a:clrScheme name="11_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1940</TotalTime>
  <Pages>0</Pages>
  <Words>1293</Words>
  <Characters>0</Characters>
  <Application>Microsoft Office PowerPoint</Application>
  <DocSecurity>0</DocSecurity>
  <PresentationFormat>全屏显示(4:3)</PresentationFormat>
  <Lines>0</Lines>
  <Paragraphs>220</Paragraphs>
  <Slides>27</Slides>
  <Notes>15</Notes>
  <HiddenSlides>0</HiddenSlides>
  <MMClips>0</MMClips>
  <ScaleCrop>false</ScaleCrop>
  <HeadingPairs>
    <vt:vector size="4" baseType="variant">
      <vt:variant>
        <vt:lpstr>主题</vt:lpstr>
      </vt:variant>
      <vt:variant>
        <vt:i4>5</vt:i4>
      </vt:variant>
      <vt:variant>
        <vt:lpstr>幻灯片标题</vt:lpstr>
      </vt:variant>
      <vt:variant>
        <vt:i4>27</vt:i4>
      </vt:variant>
    </vt:vector>
  </HeadingPairs>
  <TitlesOfParts>
    <vt:vector size="32" baseType="lpstr">
      <vt:lpstr>默认设计模板_2</vt:lpstr>
      <vt:lpstr>1_Office 主题</vt:lpstr>
      <vt:lpstr>Office 主题​​</vt:lpstr>
      <vt:lpstr>1_默认设计模板_2</vt:lpstr>
      <vt:lpstr>11_默认设计模板</vt:lpstr>
      <vt:lpstr>细胞分化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癌细胞的特征</vt:lpstr>
      <vt:lpstr>PowerPoint 演示文稿</vt:lpstr>
      <vt:lpstr>PowerPoint 演示文稿</vt:lpstr>
      <vt:lpstr> 细胞的癌变</vt:lpstr>
      <vt:lpstr>PowerPoint 演示文稿</vt:lpstr>
      <vt:lpstr>日 常 诱 癌 示 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CharactersWithSpaces>0</CharactersWithSpaces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abc</dc:creator>
  <cp:lastModifiedBy>abc</cp:lastModifiedBy>
  <cp:revision>141</cp:revision>
  <dcterms:created xsi:type="dcterms:W3CDTF">2016-11-14T01:01:55Z</dcterms:created>
  <dcterms:modified xsi:type="dcterms:W3CDTF">2018-10-22T05:58:11Z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r8>1</vt:r8>
  </property>
  <property fmtid="{D5CDD505-2E9C-101B-9397-08002B2CF9AE}" pid="3" name="KSOProductBuildVer">
    <vt:lpwstr>2052-10.1.0.6029</vt:lpwstr>
  </property>
</Properties>
</file>