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7" r:id="rId3"/>
    <p:sldId id="257" r:id="rId5"/>
    <p:sldId id="258" r:id="rId6"/>
    <p:sldId id="259" r:id="rId7"/>
    <p:sldId id="260" r:id="rId8"/>
    <p:sldId id="261" r:id="rId9"/>
    <p:sldId id="270" r:id="rId10"/>
    <p:sldId id="262" r:id="rId11"/>
    <p:sldId id="263" r:id="rId12"/>
    <p:sldId id="265" r:id="rId13"/>
    <p:sldId id="266" r:id="rId14"/>
    <p:sldId id="271" r:id="rId15"/>
    <p:sldId id="272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 indent="0"/>
            <a:endParaRPr lang="zh-CN" altLang="en-US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0"/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尿液中含有尿素。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这里注意强调两个培养基的区别，一个上面所有的菌都可以生长，一个上面只能长以尿素为氮源的菌。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17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717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A37536-1306-46AD-9117-61A60C94114B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3" name="组合 1"/>
          <p:cNvGrpSpPr/>
          <p:nvPr/>
        </p:nvGrpSpPr>
        <p:grpSpPr>
          <a:xfrm>
            <a:off x="334963" y="523875"/>
            <a:ext cx="8459787" cy="5786438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3077" name="TextBox 4"/>
          <p:cNvSpPr txBox="1"/>
          <p:nvPr/>
        </p:nvSpPr>
        <p:spPr>
          <a:xfrm>
            <a:off x="1661160" y="1349375"/>
            <a:ext cx="5838190" cy="1630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实验二：分离以尿素为氮源</a:t>
            </a:r>
            <a:endParaRPr lang="zh-CN" altLang="en-US" sz="3000" b="1" dirty="0">
              <a:solidFill>
                <a:srgbClr val="0D0D0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的微生物</a:t>
            </a:r>
            <a:endParaRPr lang="zh-CN" altLang="en-US" sz="3000" b="1" dirty="0">
              <a:solidFill>
                <a:srgbClr val="0D0D0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37175" y="5270500"/>
            <a:ext cx="1184275" cy="347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000"/>
              </a:lnSpc>
            </a:pPr>
            <a:r>
              <a:rPr lang="zh-CN" altLang="en-US" sz="1350" b="1" strike="noStrike" baseline="-25000" noProof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cs"/>
              </a:rPr>
              <a:t>经济管理学</a:t>
            </a:r>
            <a:endParaRPr lang="zh-CN" altLang="en-US" sz="1350" b="1" strike="noStrike" baseline="-25000" noProof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5375" y="549275"/>
            <a:ext cx="1879600" cy="596900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3080" name="组合 2"/>
          <p:cNvGrpSpPr/>
          <p:nvPr/>
        </p:nvGrpSpPr>
        <p:grpSpPr>
          <a:xfrm>
            <a:off x="3635375" y="5735638"/>
            <a:ext cx="1879600" cy="758825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3083" name="组合 3"/>
          <p:cNvGrpSpPr/>
          <p:nvPr/>
        </p:nvGrpSpPr>
        <p:grpSpPr>
          <a:xfrm>
            <a:off x="672879" y="1146174"/>
            <a:ext cx="7803958" cy="2207896"/>
            <a:chOff x="1985275" y="1555829"/>
            <a:chExt cx="8396959" cy="2276417"/>
          </a:xfrm>
        </p:grpSpPr>
        <p:grpSp>
          <p:nvGrpSpPr>
            <p:cNvPr id="3084" name="组合 52"/>
            <p:cNvGrpSpPr/>
            <p:nvPr/>
          </p:nvGrpSpPr>
          <p:grpSpPr>
            <a:xfrm>
              <a:off x="1985275" y="1555829"/>
              <a:ext cx="1671096" cy="2217077"/>
              <a:chOff x="-2017114" y="3194269"/>
              <a:chExt cx="1246393" cy="1653615"/>
            </a:xfrm>
          </p:grpSpPr>
          <p:pic>
            <p:nvPicPr>
              <p:cNvPr id="3085" name="图片 5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1520072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86" name="组合 51"/>
              <p:cNvGrpSpPr/>
              <p:nvPr/>
            </p:nvGrpSpPr>
            <p:grpSpPr>
              <a:xfrm>
                <a:off x="-2017114" y="3194269"/>
                <a:ext cx="1104471" cy="1512324"/>
                <a:chOff x="-2017114" y="3194269"/>
                <a:chExt cx="1104471" cy="1512324"/>
              </a:xfrm>
            </p:grpSpPr>
            <p:pic>
              <p:nvPicPr>
                <p:cNvPr id="3087" name="图片 49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2064880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88" name="图片 4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2017114" y="3194269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  <p:grpSp>
          <p:nvGrpSpPr>
            <p:cNvPr id="3089" name="组合 53"/>
            <p:cNvGrpSpPr/>
            <p:nvPr/>
          </p:nvGrpSpPr>
          <p:grpSpPr>
            <a:xfrm flipH="1">
              <a:off x="8568337" y="1615169"/>
              <a:ext cx="1813896" cy="2217077"/>
              <a:chOff x="-2123622" y="3194269"/>
              <a:chExt cx="1352901" cy="1653615"/>
            </a:xfrm>
          </p:grpSpPr>
          <p:pic>
            <p:nvPicPr>
              <p:cNvPr id="3090" name="图片 5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1620000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91" name="组合 55"/>
              <p:cNvGrpSpPr/>
              <p:nvPr/>
            </p:nvGrpSpPr>
            <p:grpSpPr>
              <a:xfrm>
                <a:off x="-2123622" y="3194269"/>
                <a:ext cx="1123327" cy="1512324"/>
                <a:chOff x="-2123622" y="3194269"/>
                <a:chExt cx="1123327" cy="1512324"/>
              </a:xfrm>
            </p:grpSpPr>
            <p:pic>
              <p:nvPicPr>
                <p:cNvPr id="3092" name="图片 5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4168439" flipH="1">
                  <a:off x="-2152532" y="3510597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93" name="图片 5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225226">
                  <a:off x="-2123622" y="3194269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</p:grpSp>
      <p:sp>
        <p:nvSpPr>
          <p:cNvPr id="3094" name="文本框 5"/>
          <p:cNvSpPr txBox="1"/>
          <p:nvPr/>
        </p:nvSpPr>
        <p:spPr>
          <a:xfrm>
            <a:off x="3778250" y="6126163"/>
            <a:ext cx="16033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sz="1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浙江师范大学</a:t>
            </a:r>
            <a:endParaRPr lang="zh-CN" altLang="zh-CN" sz="1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95" name="图片 7" descr="C:\Users\Administrator\Desktop\PPT 梁俐\模板\实验二\素材\图片3.png图片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95270" y="2979420"/>
            <a:ext cx="3553460" cy="29660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28600" y="3992245"/>
            <a:ext cx="83908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尿素（脲）是蛋白质降解的产物，会对环境造成污染。</a:t>
            </a:r>
            <a:endParaRPr lang="zh-CN" altLang="en-US" sz="32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 descr="182b329e8611eb963a695c3c2ad97dc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4955" y="-57785"/>
            <a:ext cx="5758180" cy="39890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8905" y="4987290"/>
            <a:ext cx="85902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土壤中某些细菌能分泌脲酶，可以通过降解尿素作为其生长所需要的氮源。</a:t>
            </a:r>
            <a:endParaRPr lang="zh-CN" altLang="en-US" sz="2800" b="1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53565" y="5940425"/>
            <a:ext cx="4914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氮是所有生物的必须元素。</a:t>
            </a:r>
            <a:endParaRPr lang="zh-CN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970" y="305435"/>
            <a:ext cx="8760460" cy="10375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8255" y="1914525"/>
            <a:ext cx="8893175" cy="1322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spcBef>
                <a:spcPct val="20000"/>
              </a:spcBef>
              <a:buClr>
                <a:schemeClr val="tx2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4000" b="1" kern="1200" cap="none" spc="0" normalizeH="0" baseline="0" noProof="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+mn-cs"/>
                <a:sym typeface="+mn-ea"/>
              </a:rPr>
              <a:t>怎么从土壤中分离出能分解尿素并将其作为氮源的微生物呢？</a:t>
            </a:r>
            <a:endParaRPr kumimoji="0" lang="zh-CN" altLang="en-US" sz="4000" b="1" kern="1200" cap="none" spc="0" normalizeH="0" baseline="0" noProof="0" dirty="0" smtClean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新魏" panose="02010800040101010101" charset="-122"/>
              <a:ea typeface="华文新魏" panose="02010800040101010101" charset="-122"/>
              <a:cs typeface="+mn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41425" y="3592195"/>
            <a:ext cx="5810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培养基中只加入尿素为氮源。</a:t>
            </a:r>
            <a:endParaRPr lang="zh-CN" altLang="en-US" sz="36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bldLvl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611120" y="406400"/>
            <a:ext cx="24688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实验步骤</a:t>
            </a:r>
            <a:endParaRPr lang="zh-CN" alt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5485" y="1113155"/>
            <a:ext cx="4165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步骤一：配制培养基</a:t>
            </a:r>
            <a:endParaRPr lang="zh-CN" altLang="en-US" sz="320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8165" y="1774190"/>
            <a:ext cx="2822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LB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固体培养基：</a:t>
            </a:r>
            <a:endParaRPr lang="zh-CN" altLang="en-US" sz="32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55725" y="2702560"/>
            <a:ext cx="56896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0.25g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蛋白胨、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0.12g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酵母提取物，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0.25gNaCl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0.5g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琼脂糖，水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25mL </a:t>
            </a:r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8165" y="3845560"/>
            <a:ext cx="31254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尿素固体培养基：</a:t>
            </a:r>
            <a:endParaRPr lang="zh-CN" altLang="en-US" sz="32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55725" y="4568190"/>
            <a:ext cx="70231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0.025g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葡萄糖、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0.12gNaCl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0.12gK</a:t>
            </a:r>
            <a:r>
              <a:rPr lang="en-US" altLang="zh-CN" sz="2800" b="1" baseline="-25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</a:rPr>
              <a:t>2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HPO</a:t>
            </a:r>
            <a:r>
              <a:rPr lang="en-US" altLang="zh-CN" sz="2800" b="1" baseline="-25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</a:rPr>
              <a:t>4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0.25mg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酚红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0.5g</a:t>
            </a:r>
            <a:r>
              <a:rPr lang="zh-CN" altLang="en-US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琼脂糖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、水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15mL</a:t>
            </a:r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83635" y="1834515"/>
            <a:ext cx="16338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（对照）</a:t>
            </a:r>
            <a:endParaRPr lang="zh-CN" altLang="en-US" sz="3200" b="1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558165" y="1113155"/>
            <a:ext cx="8348980" cy="3515360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培养基中的尿素在细菌的脲酶催化下分解产生</a:t>
            </a:r>
            <a:r>
              <a:rPr lang="en-US" altLang="zh-CN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NH3</a:t>
            </a:r>
            <a:r>
              <a:rPr lang="zh-CN" alt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，呈碱性，使细菌周围培养基的颜色发生变化：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酸黄碱红</a:t>
            </a:r>
            <a:endParaRPr lang="zh-CN" altLang="en-US" sz="32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云形标注 10"/>
          <p:cNvSpPr/>
          <p:nvPr/>
        </p:nvSpPr>
        <p:spPr>
          <a:xfrm>
            <a:off x="276860" y="1113155"/>
            <a:ext cx="8911590" cy="3515360"/>
          </a:xfrm>
          <a:prstGeom prst="cloudCallout">
            <a:avLst>
              <a:gd name="adj1" fmla="val 9872"/>
              <a:gd name="adj2" fmla="val 62265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琼脂是未被纯化的混合物，内含一定量的含氮化合物，如果用琼脂固化培养基，会为细菌提供一定量的非尿素类氮源，这样会在尿素固体培养基上产生大量以非尿素为氮源的细菌，不利于以尿素为氮源的细菌的筛选，故而用经纯化的琼脂糖而不用琼脂做固化剂。</a:t>
            </a:r>
            <a:endParaRPr lang="zh-CN" altLang="en-US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3" grpId="0" animBg="1"/>
      <p:bldP spid="3" grpId="1" animBg="1"/>
      <p:bldP spid="11" grpId="0" bldLvl="0" animBg="1"/>
      <p:bldP spid="11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44525" y="524510"/>
            <a:ext cx="2909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步骤二：灭菌</a:t>
            </a:r>
            <a:endParaRPr lang="zh-CN" altLang="en-US" sz="320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280" y="1108075"/>
            <a:ext cx="2867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LB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固体培养基</a:t>
            </a:r>
            <a:endParaRPr lang="zh-CN" altLang="en-US" sz="32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72055" y="2615565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高压蒸汽灭菌</a:t>
            </a:r>
            <a:endParaRPr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6230" y="3260725"/>
            <a:ext cx="51085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121</a:t>
            </a:r>
            <a:r>
              <a:rPr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℃</a:t>
            </a:r>
            <a:r>
              <a:rPr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1kg/cm</a:t>
            </a:r>
            <a:r>
              <a:rPr lang="en-US" altLang="zh-CN" sz="3600" b="1" baseline="30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,15min</a:t>
            </a:r>
            <a:endParaRPr lang="en-US" altLang="zh-CN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4525" y="4192905"/>
            <a:ext cx="31254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尿素固体培养基：</a:t>
            </a:r>
            <a:endParaRPr lang="zh-CN" altLang="en-US" sz="32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34155" y="4161790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高压蒸汽灭菌</a:t>
            </a:r>
            <a:endParaRPr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86230" y="4895850"/>
            <a:ext cx="51085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90</a:t>
            </a:r>
            <a:r>
              <a:rPr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℃</a:t>
            </a:r>
            <a:r>
              <a:rPr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500g/cm</a:t>
            </a:r>
            <a:r>
              <a:rPr lang="en-US" altLang="zh-CN" sz="3600" b="1" baseline="30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,30min</a:t>
            </a:r>
            <a:endParaRPr lang="en-US" altLang="zh-CN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1495" y="5541010"/>
            <a:ext cx="73253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冷却至</a:t>
            </a: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60℃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时，加入通过</a:t>
            </a:r>
            <a:r>
              <a:rPr lang="en-US" altLang="zh-CN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G6</a:t>
            </a:r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玻璃漏斗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过滤（使之无菌）的</a:t>
            </a: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10mL</a:t>
            </a:r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尿素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溶液。</a:t>
            </a:r>
            <a:endParaRPr lang="zh-CN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21660" y="1108075"/>
            <a:ext cx="63201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支装有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4.5mL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蒸馏水的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支试管</a:t>
            </a:r>
            <a:endParaRPr lang="zh-CN" altLang="en-US" sz="32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35430" y="1892300"/>
            <a:ext cx="5317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装有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99mL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蒸馏水的三角瓶</a:t>
            </a:r>
            <a:endParaRPr lang="zh-CN" altLang="en-US" sz="32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88340" y="507365"/>
            <a:ext cx="35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步骤三：取土样</a:t>
            </a:r>
            <a:r>
              <a:rPr lang="en-US" altLang="zh-CN" sz="320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1g</a:t>
            </a:r>
            <a:endParaRPr lang="en-US" altLang="zh-CN" sz="320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7" name="文本框 6">
            <a:hlinkClick r:id="rId1" action="ppaction://hlinksldjump"/>
          </p:cNvPr>
          <p:cNvSpPr txBox="1"/>
          <p:nvPr/>
        </p:nvSpPr>
        <p:spPr>
          <a:xfrm>
            <a:off x="688340" y="1255395"/>
            <a:ext cx="34378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步骤四：倒平板</a:t>
            </a:r>
            <a:endParaRPr lang="zh-CN" altLang="en-US" sz="320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8180" y="1905000"/>
            <a:ext cx="778827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在</a:t>
            </a: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60℃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左右时，将两只三角瓶中已灭菌的</a:t>
            </a:r>
            <a:r>
              <a:rPr lang="en-US" altLang="zh-CN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LB</a:t>
            </a: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固体培养基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和</a:t>
            </a: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尿素固体培养基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，在</a:t>
            </a:r>
            <a:r>
              <a:rPr lang="zh-CN" alt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酒精灯旁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分别导入两个培养皿中。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1365" y="3288665"/>
            <a:ext cx="4892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步骤五：制备细菌悬液</a:t>
            </a:r>
            <a:endParaRPr lang="zh-CN" altLang="en-US" sz="320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1635" y="3872230"/>
            <a:ext cx="8382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在无菌条件下，将</a:t>
            </a: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1g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土样加到有</a:t>
            </a: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99mL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无菌水的三角瓶中，振荡</a:t>
            </a: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10min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，即成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10</a:t>
            </a:r>
            <a:r>
              <a:rPr lang="en-US" altLang="zh-CN" sz="3200" b="1" baseline="300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</a:rPr>
              <a:t>-2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土壤稀释液。依此法制备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10</a:t>
            </a:r>
            <a:r>
              <a:rPr lang="en-US" altLang="zh-CN" sz="3200" b="1" baseline="300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</a:rPr>
              <a:t>-3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10</a:t>
            </a:r>
            <a:r>
              <a:rPr lang="en-US" altLang="zh-CN" sz="3200" b="1" baseline="300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</a:rPr>
              <a:t>-4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10</a:t>
            </a:r>
            <a:r>
              <a:rPr lang="en-US" altLang="zh-CN" sz="3200" b="1" baseline="300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</a:rPr>
              <a:t>-5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土壤稀释液。</a:t>
            </a:r>
            <a:endParaRPr lang="zh-CN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35785" y="5679440"/>
            <a:ext cx="4636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取样时，尽量只取</a:t>
            </a:r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悬液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倒平板</a:t>
            </a:r>
            <a:endParaRPr kumimoji="0" lang="zh-CN" altLang="en-US" sz="4400" b="1" i="0" u="none" strike="noStrike" kern="1200" cap="none" spc="0" normalizeH="0" baseline="0" noProof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125538"/>
            <a:ext cx="6635750" cy="6762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需要倒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个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LB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平板，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9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个尿素平板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316" name="Group 4"/>
          <p:cNvGraphicFramePr>
            <a:graphicFrameLocks noGrp="1"/>
          </p:cNvGraphicFramePr>
          <p:nvPr>
            <p:ph sz="half" idx="1"/>
          </p:nvPr>
        </p:nvGraphicFramePr>
        <p:xfrm>
          <a:off x="766763" y="1811338"/>
          <a:ext cx="7488238" cy="3057526"/>
        </p:xfrm>
        <a:graphic>
          <a:graphicData uri="http://schemas.openxmlformats.org/drawingml/2006/table">
            <a:tbl>
              <a:tblPr/>
              <a:tblGrid>
                <a:gridCol w="1497012"/>
                <a:gridCol w="1598613"/>
                <a:gridCol w="1398587"/>
                <a:gridCol w="1497013"/>
                <a:gridCol w="1497012"/>
              </a:tblGrid>
              <a:tr h="765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LB(</a:t>
                      </a: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对照</a:t>
                      </a: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尿素</a:t>
                      </a:r>
                      <a:endParaRPr kumimoji="0" lang="zh-CN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</a:tr>
              <a:tr h="763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kumimoji="0" lang="en-US" altLang="zh-CN" sz="2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-3</a:t>
                      </a:r>
                      <a:endParaRPr kumimoji="0" lang="en-US" altLang="zh-CN" sz="28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5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kumimoji="0" lang="en-US" altLang="zh-CN" sz="2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-4</a:t>
                      </a:r>
                      <a:endParaRPr kumimoji="0" lang="en-US" altLang="zh-CN" sz="28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3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kumimoji="0" lang="en-US" altLang="zh-CN" sz="2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-5</a:t>
                      </a:r>
                      <a:endParaRPr kumimoji="0" lang="en-US" altLang="zh-CN" sz="28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814388" y="4987925"/>
            <a:ext cx="7416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每个稀释度 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个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LB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对照平板          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                   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个尿素平板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(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平行重复组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)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2458085" y="534670"/>
            <a:ext cx="35763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步骤六：涂布分离</a:t>
            </a:r>
            <a:endParaRPr lang="zh-CN" altLang="en-US" sz="320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6725" y="1193800"/>
            <a:ext cx="81464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取</a:t>
            </a: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10</a:t>
            </a:r>
            <a:r>
              <a:rPr lang="en-US" altLang="zh-CN" sz="3200" b="1" baseline="30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</a:rPr>
              <a:t>-4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和</a:t>
            </a: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10</a:t>
            </a:r>
            <a:r>
              <a:rPr lang="en-US" altLang="zh-CN" sz="3200" b="1" baseline="30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</a:rPr>
              <a:t>-5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的土壤稀释液各</a:t>
            </a: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0.1mL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，分别加到有</a:t>
            </a:r>
            <a:r>
              <a:rPr lang="en-US" altLang="zh-CN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LB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培养基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和</a:t>
            </a:r>
            <a:r>
              <a:rPr lang="zh-CN" alt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尿素培养基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的培养皿中，各种浓度做</a:t>
            </a:r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三个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培养皿。</a:t>
            </a:r>
            <a:endParaRPr lang="zh-CN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41935" y="2952750"/>
            <a:ext cx="8299450" cy="953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（排除实验组中非测试因素对实验结果的影响，提高实验的可信度）</a:t>
            </a:r>
            <a:endParaRPr kumimoji="0" lang="zh-CN" altLang="en-US" sz="2800" b="1" kern="1200" cap="none" spc="0" normalizeH="0" baseline="0" noProof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9255" y="4328795"/>
            <a:ext cx="793051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将保存在</a:t>
            </a:r>
            <a:r>
              <a:rPr lang="en-US" altLang="zh-CN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70%</a:t>
            </a:r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酒精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中的</a:t>
            </a:r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玻璃刮刀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放在</a:t>
            </a:r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酒精灯火焰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上，待刮刀上火焰</a:t>
            </a:r>
            <a:r>
              <a:rPr lang="zh-CN" alt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熄灭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，在酒精灯火焰旁打开培养皿，将菌液涂布倒整个平面上。</a:t>
            </a:r>
            <a:endParaRPr lang="zh-CN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7174" grpId="0" bldLvl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240665" y="976630"/>
            <a:ext cx="83032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步骤七：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将培养皿</a:t>
            </a:r>
            <a:r>
              <a:rPr lang="zh-CN" altLang="en-US" sz="36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倒置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，在</a:t>
            </a:r>
            <a:r>
              <a:rPr lang="en-US" altLang="zh-CN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37℃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恒温箱中培养</a:t>
            </a:r>
            <a:r>
              <a:rPr lang="en-US" altLang="zh-CN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24-48h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。观察</a:t>
            </a:r>
            <a:r>
              <a:rPr lang="zh-CN" altLang="en-US" sz="36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菌落数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。</a:t>
            </a:r>
            <a:endParaRPr lang="zh-CN" altLang="en-US" sz="3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6545" y="2990215"/>
            <a:ext cx="807085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步骤八：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全营养培养基中有</a:t>
            </a:r>
            <a:r>
              <a:rPr lang="zh-CN" altLang="en-US" sz="36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较多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的菌落，而尿素为氮源的培养基平板只有</a:t>
            </a:r>
            <a:r>
              <a:rPr lang="zh-CN" altLang="en-US" sz="36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少量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菌落。</a:t>
            </a:r>
            <a:endParaRPr lang="zh-CN" altLang="en-US" sz="3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7893" y="160655"/>
            <a:ext cx="3600450" cy="7778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配制培养基</a:t>
            </a:r>
            <a:endParaRPr kumimoji="0" lang="zh-CN" alt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24535" y="852170"/>
            <a:ext cx="4097655" cy="4029710"/>
          </a:xfrm>
          <a:ln w="38100">
            <a:solidFill>
              <a:schemeClr val="tx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normAutofit fontScale="90000" lnSpcReduction="1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尿素培养基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25ml</a:t>
            </a:r>
            <a:endParaRPr kumimoji="0" lang="en-US" altLang="zh-CN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葡萄糖        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0.025g</a:t>
            </a:r>
            <a:endParaRPr kumimoji="0" lang="en-US" altLang="zh-CN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en-US" altLang="zh-CN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NaCl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 0.12g</a:t>
            </a:r>
            <a:endParaRPr kumimoji="0" lang="en-US" altLang="zh-CN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K2HPO4      0.12g</a:t>
            </a:r>
            <a:endParaRPr kumimoji="0" lang="en-US" altLang="zh-CN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水           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15ml</a:t>
            </a:r>
            <a:endParaRPr kumimoji="0" lang="en-US" altLang="zh-CN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尿素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10ml</a:t>
            </a:r>
            <a:endParaRPr kumimoji="0" lang="en-US" altLang="zh-CN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琼脂糖       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0.5g</a:t>
            </a:r>
            <a:endParaRPr kumimoji="0" lang="en-US" altLang="zh-CN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酚红           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0.25mg</a:t>
            </a:r>
            <a:endParaRPr kumimoji="0" lang="en-US" altLang="zh-CN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</a:t>
            </a:r>
            <a:endParaRPr kumimoji="0" lang="en-US" altLang="zh-CN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5433060" y="5081905"/>
            <a:ext cx="259715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algn="ctr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+mn-cs"/>
                <a:sym typeface="+mn-ea"/>
              </a:rPr>
              <a:t>功能上是</a:t>
            </a:r>
            <a:endParaRPr kumimoji="0" lang="zh-CN" altLang="en-US" sz="3600" b="1" kern="1200" cap="none" spc="0" normalizeH="0" baseline="0" noProof="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新魏" panose="02010800040101010101" charset="-122"/>
              <a:ea typeface="华文新魏" panose="02010800040101010101" charset="-122"/>
              <a:cs typeface="+mn-cs"/>
              <a:sym typeface="+mn-ea"/>
            </a:endParaRPr>
          </a:p>
          <a:p>
            <a:pPr marR="0" algn="ctr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+mn-cs"/>
                <a:sym typeface="+mn-ea"/>
              </a:rPr>
              <a:t>选择培养基</a:t>
            </a:r>
            <a:endParaRPr kumimoji="0" lang="zh-CN" altLang="en-US" sz="3600" b="1" kern="1200" cap="none" spc="0" normalizeH="0" baseline="0" noProof="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新魏" panose="02010800040101010101" charset="-122"/>
              <a:ea typeface="华文新魏" panose="02010800040101010101" charset="-122"/>
              <a:cs typeface="+mn-cs"/>
              <a:sym typeface="+mn-ea"/>
            </a:endParaRP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611188" y="5141913"/>
            <a:ext cx="3816350" cy="119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algn="ctr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+mn-cs"/>
                <a:sym typeface="+mn-ea"/>
              </a:rPr>
              <a:t>物理性质（形态）上是</a:t>
            </a:r>
            <a:r>
              <a:rPr kumimoji="0" lang="zh-CN" altLang="en-US" sz="3600" b="1" kern="1200" cap="none" spc="0" normalizeH="0" baseline="0" noProof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+mn-cs"/>
                <a:sym typeface="+mn-ea"/>
              </a:rPr>
              <a:t>固体</a:t>
            </a:r>
            <a:r>
              <a:rPr kumimoji="0" lang="zh-CN" altLang="en-US" sz="3600" b="1" kern="1200" cap="none" spc="0" normalizeH="0" baseline="0" noProof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+mn-cs"/>
                <a:sym typeface="+mn-ea"/>
              </a:rPr>
              <a:t>培养基</a:t>
            </a:r>
            <a:endParaRPr kumimoji="0" lang="zh-CN" altLang="en-US" sz="3600" b="1" kern="1200" cap="none" spc="0" normalizeH="0" baseline="0" noProof="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新魏" panose="02010800040101010101" charset="-122"/>
              <a:ea typeface="华文新魏" panose="02010800040101010101" charset="-122"/>
              <a:cs typeface="+mn-cs"/>
              <a:sym typeface="+mn-ea"/>
            </a:endParaRPr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5079683" y="492443"/>
            <a:ext cx="3671888" cy="45243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选择培养基：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在微生物学中，将允许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特定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种类的微生物生长，同时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抑制和阻止其他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种类微生物生长的培养基，称作选择培养基。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 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bldLvl="0" animBg="1"/>
      <p:bldP spid="28684" grpId="0" bldLvl="0" animBg="1"/>
      <p:bldP spid="2868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38430" y="1260158"/>
            <a:ext cx="91440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D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（</a:t>
            </a: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1</a:t>
            </a: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）将土壤中自养微生物分离出来</a:t>
            </a:r>
            <a:endParaRPr kumimoji="0" lang="zh-CN" alt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+mn-cs"/>
              <a:sym typeface="+mn-ea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0" y="0"/>
            <a:ext cx="3024188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D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举一反三</a:t>
            </a:r>
            <a:endParaRPr kumimoji="0" lang="zh-CN" alt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+mn-cs"/>
              <a:sym typeface="+mn-ea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78105" y="2908935"/>
            <a:ext cx="91440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D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（</a:t>
            </a: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）筛选出抗青霉素的微生物</a:t>
            </a:r>
            <a:endParaRPr kumimoji="0" lang="zh-CN" alt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+mn-cs"/>
              <a:sym typeface="+mn-ea"/>
            </a:endParaRP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78105" y="4671060"/>
            <a:ext cx="91440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D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（</a:t>
            </a: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3</a:t>
            </a: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rPr>
              <a:t>）筛选出耐高浓度食盐的微生物</a:t>
            </a:r>
            <a:endParaRPr kumimoji="0" lang="zh-CN" alt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+mn-cs"/>
              <a:sym typeface="+mn-ea"/>
            </a:endParaRPr>
          </a:p>
        </p:txBody>
      </p:sp>
      <p:sp>
        <p:nvSpPr>
          <p:cNvPr id="5126" name="Text Box 7"/>
          <p:cNvSpPr txBox="1"/>
          <p:nvPr/>
        </p:nvSpPr>
        <p:spPr>
          <a:xfrm>
            <a:off x="1258888" y="5373688"/>
            <a:ext cx="4140200" cy="1006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marL="342900" indent="-342900">
              <a:lnSpc>
                <a:spcPct val="125000"/>
              </a:lnSpc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zh-CN" sz="4800" dirty="0">
                <a:latin typeface="Arial" panose="020B0604020202020204" pitchFamily="34" charset="0"/>
                <a:ea typeface="黑体" panose="02010609060101010101" pitchFamily="49" charset="-122"/>
              </a:rPr>
              <a:t>…</a:t>
            </a:r>
            <a:r>
              <a:rPr lang="en-US" altLang="zh-CN" sz="4800" dirty="0">
                <a:latin typeface="Arial" panose="020B0604020202020204" pitchFamily="34" charset="0"/>
                <a:ea typeface="黑体" panose="02010609060101010101" pitchFamily="49" charset="-122"/>
              </a:rPr>
              <a:t>…</a:t>
            </a:r>
            <a:endParaRPr lang="en-US" altLang="zh-CN" sz="4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标题 34817"/>
          <p:cNvSpPr>
            <a:spLocks noGrp="1"/>
          </p:cNvSpPr>
          <p:nvPr>
            <p:ph type="title"/>
          </p:nvPr>
        </p:nvSpPr>
        <p:spPr>
          <a:xfrm>
            <a:off x="91440" y="365125"/>
            <a:ext cx="8985885" cy="1325880"/>
          </a:xfrm>
        </p:spPr>
        <p:txBody>
          <a:bodyPr anchor="ctr"/>
          <a:p>
            <a:pPr algn="l"/>
            <a:r>
              <a:rPr lang="zh-CN" altLang="en-US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有脲酶的细菌菌落周围为什么有着色的环带出现。</a:t>
            </a:r>
            <a:endParaRPr lang="zh-CN" altLang="en-US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4819" name="文本占位符 34818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2195830"/>
          </a:xfrm>
        </p:spPr>
        <p:txBody>
          <a:bodyPr>
            <a:noAutofit/>
          </a:bodyPr>
          <a:p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仿宋_GB2312" pitchFamily="49" charset="-122"/>
              </a:rPr>
              <a:t>细菌向胞外分泌脲酶，使培养基中尿素水解，水解后产生氨，氨为碱性，酚红在酸性环境里呈黄色，碱性里呈红色。培养基中酸碱指示剂产生颜色变化（变红），标志着存在脲酶水解尿素的作用，从而证明这一菌株以尿素为氮源。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仿宋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charRg st="0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charRg st="0" end="10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标题 35841"/>
          <p:cNvSpPr>
            <a:spLocks noGrp="1"/>
          </p:cNvSpPr>
          <p:nvPr>
            <p:ph type="title"/>
          </p:nvPr>
        </p:nvSpPr>
        <p:spPr>
          <a:xfrm>
            <a:off x="250825" y="692150"/>
            <a:ext cx="8893175" cy="1143000"/>
          </a:xfrm>
        </p:spPr>
        <p:txBody>
          <a:bodyPr anchor="ctr"/>
          <a:p>
            <a:pPr algn="l"/>
            <a:r>
              <a:rPr lang="zh-CN" altLang="en-US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与全营养培养基上的菌落数比较，为什么尿素培养基上只有少数菌落 ？</a:t>
            </a:r>
            <a:endParaRPr lang="zh-CN" altLang="en-US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5843" name="文本占位符 35842"/>
          <p:cNvSpPr>
            <a:spLocks noGrp="1"/>
          </p:cNvSpPr>
          <p:nvPr>
            <p:ph type="body" idx="1"/>
          </p:nvPr>
        </p:nvSpPr>
        <p:spPr>
          <a:xfrm>
            <a:off x="593090" y="1835150"/>
            <a:ext cx="7886700" cy="1226185"/>
          </a:xfrm>
        </p:spPr>
        <p:txBody>
          <a:bodyPr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仿宋_GB2312" pitchFamily="49" charset="-122"/>
              </a:rPr>
              <a:t>表明能利用尿素的细菌在土壤菌落中只占有极少数。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仿宋_GB2312" pitchFamily="49" charset="-122"/>
            </a:endParaRPr>
          </a:p>
        </p:txBody>
      </p:sp>
      <p:sp>
        <p:nvSpPr>
          <p:cNvPr id="35844" name="文本框 35843"/>
          <p:cNvSpPr txBox="1"/>
          <p:nvPr/>
        </p:nvSpPr>
        <p:spPr>
          <a:xfrm>
            <a:off x="539750" y="3429000"/>
            <a:ext cx="813435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本实验分离出来的细菌一定都是以尿素为氮源的细菌吗？</a:t>
            </a:r>
            <a:endParaRPr lang="zh-CN" altLang="en-US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5845" name="文本框 35844"/>
          <p:cNvSpPr txBox="1"/>
          <p:nvPr/>
        </p:nvSpPr>
        <p:spPr>
          <a:xfrm>
            <a:off x="468630" y="4869180"/>
            <a:ext cx="784923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仿宋_GB2312" pitchFamily="49" charset="-122"/>
              </a:rPr>
              <a:t>不一定，有些细菌能利用其它微生物的代谢产物。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仿宋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1615</Words>
  <Application>WPS 演示</Application>
  <PresentationFormat>宽屏</PresentationFormat>
  <Paragraphs>141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华文新魏</vt:lpstr>
      <vt:lpstr>楷体</vt:lpstr>
      <vt:lpstr>微软雅黑</vt:lpstr>
      <vt:lpstr>Times New Roman</vt:lpstr>
      <vt:lpstr>黑体</vt:lpstr>
      <vt:lpstr>隶书</vt:lpstr>
      <vt:lpstr>仿宋_GB2312</vt:lpstr>
      <vt:lpstr>Arial Unicode MS</vt:lpstr>
      <vt:lpstr>Calibri Light</vt:lpstr>
      <vt:lpstr>Calibri</vt:lpstr>
      <vt:lpstr>仿宋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倒平板</vt:lpstr>
      <vt:lpstr>PowerPoint 演示文稿</vt:lpstr>
      <vt:lpstr>PowerPoint 演示文稿</vt:lpstr>
      <vt:lpstr>配制培养基</vt:lpstr>
      <vt:lpstr>PowerPoint 演示文稿</vt:lpstr>
      <vt:lpstr>有脲酶的细菌菌落周围为什么有着色的环带出现。</vt:lpstr>
      <vt:lpstr>与全营养培养基上的菌落数比较，为什么尿素培养基上只有少数菌落 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肖家大小姐</dc:creator>
  <cp:lastModifiedBy>Administrator</cp:lastModifiedBy>
  <cp:revision>74</cp:revision>
  <dcterms:created xsi:type="dcterms:W3CDTF">2015-05-05T08:02:00Z</dcterms:created>
  <dcterms:modified xsi:type="dcterms:W3CDTF">2018-08-23T09:43:29Z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2052-11.1.0.7764</vt:lpwstr>
  </property>
</Properties>
</file>