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039" r:id="rId3"/>
    <p:sldId id="1042" r:id="rId5"/>
    <p:sldId id="1041" r:id="rId6"/>
    <p:sldId id="1054" r:id="rId7"/>
    <p:sldId id="1101" r:id="rId8"/>
    <p:sldId id="1053" r:id="rId9"/>
    <p:sldId id="1102" r:id="rId10"/>
    <p:sldId id="1104" r:id="rId11"/>
    <p:sldId id="1103" r:id="rId12"/>
    <p:sldId id="1052" r:id="rId13"/>
    <p:sldId id="1118" r:id="rId14"/>
    <p:sldId id="1044" r:id="rId15"/>
    <p:sldId id="1119" r:id="rId16"/>
    <p:sldId id="1121" r:id="rId17"/>
    <p:sldId id="1122" r:id="rId18"/>
    <p:sldId id="1123" r:id="rId19"/>
    <p:sldId id="1043" r:id="rId20"/>
    <p:sldId id="1124" r:id="rId21"/>
    <p:sldId id="1033" r:id="rId2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443D"/>
    <a:srgbClr val="A2CDD2"/>
    <a:srgbClr val="7AB8BF"/>
    <a:srgbClr val="82BDFE"/>
    <a:srgbClr val="B2D6FE"/>
    <a:srgbClr val="5C92CF"/>
    <a:srgbClr val="FA938E"/>
    <a:srgbClr val="9CCBFE"/>
    <a:srgbClr val="AFD5D9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45" autoAdjust="0"/>
    <p:restoredTop sz="90941" autoAdjust="0"/>
  </p:normalViewPr>
  <p:slideViewPr>
    <p:cSldViewPr snapToGrid="0" showGuides="1">
      <p:cViewPr>
        <p:scale>
          <a:sx n="33" d="100"/>
          <a:sy n="33" d="100"/>
        </p:scale>
        <p:origin x="2634" y="1668"/>
      </p:cViewPr>
      <p:guideLst>
        <p:guide orient="horz" pos="2159"/>
        <p:guide pos="2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 indent="0"/>
            <a:endParaRPr lang="zh-CN" altLang="en-US"/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引出下面的亚硝酸盐，讲完问题后，可以说：泡菜虽然好吃，但若处理不当也暗藏危险。。点击鼠标出现后面的</a:t>
            </a:r>
            <a:r>
              <a:rPr lang="en-US" altLang="zh-CN"/>
              <a:t>PPT</a:t>
            </a:r>
            <a:r>
              <a:rPr lang="zh-CN" altLang="en-US"/>
              <a:t>，有亚硝酸呀的特点、作用、分布和危害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讲完后，引出亚硝酸盐的测定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引导学生思考原因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>
        <p:checker/>
      </p:transition>
    </mc:Choice>
    <mc:Fallback>
      <p:transition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3" name="组合 1"/>
          <p:cNvGrpSpPr/>
          <p:nvPr/>
        </p:nvGrpSpPr>
        <p:grpSpPr>
          <a:xfrm>
            <a:off x="334963" y="523875"/>
            <a:ext cx="8459787" cy="5786438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3077" name="TextBox 4"/>
          <p:cNvSpPr txBox="1"/>
          <p:nvPr/>
        </p:nvSpPr>
        <p:spPr>
          <a:xfrm>
            <a:off x="1878965" y="1318260"/>
            <a:ext cx="5401945" cy="1630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实验</a:t>
            </a:r>
            <a:r>
              <a:rPr lang="en-US" altLang="zh-CN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10</a:t>
            </a: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泡菜的腌制和亚硝酸盐的测定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37175" y="5270500"/>
            <a:ext cx="1184275" cy="346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000"/>
              </a:lnSpc>
            </a:pPr>
            <a:r>
              <a:rPr lang="zh-CN" altLang="en-US" sz="1350" b="1" strike="noStrike" baseline="-25000" noProof="1" dirty="0">
                <a:solidFill>
                  <a:schemeClr val="bg1"/>
                </a:solidFill>
                <a:latin typeface="+mn-ea"/>
                <a:ea typeface="宋体" panose="02010600030101010101" pitchFamily="2" charset="-122"/>
                <a:cs typeface="+mn-cs"/>
              </a:rPr>
              <a:t>经济管理学</a:t>
            </a:r>
            <a:endParaRPr lang="zh-CN" altLang="en-US" sz="1350" b="1" strike="noStrike" baseline="-25000" noProof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5375" y="549275"/>
            <a:ext cx="1879600" cy="596900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3080" name="组合 2"/>
          <p:cNvGrpSpPr/>
          <p:nvPr/>
        </p:nvGrpSpPr>
        <p:grpSpPr>
          <a:xfrm>
            <a:off x="3635375" y="5735638"/>
            <a:ext cx="1879600" cy="758825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3083" name="组合 3"/>
          <p:cNvGrpSpPr/>
          <p:nvPr/>
        </p:nvGrpSpPr>
        <p:grpSpPr>
          <a:xfrm>
            <a:off x="727710" y="1092200"/>
            <a:ext cx="7675880" cy="2228850"/>
            <a:chOff x="2400588" y="1534224"/>
            <a:chExt cx="7423532" cy="2298022"/>
          </a:xfrm>
        </p:grpSpPr>
        <p:grpSp>
          <p:nvGrpSpPr>
            <p:cNvPr id="3084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3085" name="图片 5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86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87" name="图片 49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88" name="图片 4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  <p:grpSp>
          <p:nvGrpSpPr>
            <p:cNvPr id="3089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3090" name="图片 5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-7239280">
                <a:off x="-1839893" y="3778712"/>
                <a:ext cx="1201714" cy="93663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091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3092" name="图片 5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3868440" flipH="1">
                  <a:off x="-1520621" y="3478368"/>
                  <a:ext cx="1392582" cy="91189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3093" name="图片 57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-2614773">
                  <a:off x="-1614016" y="3178155"/>
                  <a:ext cx="863140" cy="15123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</p:grpSp>
      </p:grpSp>
      <p:pic>
        <p:nvPicPr>
          <p:cNvPr id="5" name="图片 4" descr="82d11ee36ef92bceea6fdcc4e789d032"/>
          <p:cNvPicPr>
            <a:picLocks noChangeAspect="1"/>
          </p:cNvPicPr>
          <p:nvPr/>
        </p:nvPicPr>
        <p:blipFill>
          <a:blip r:embed="rId4"/>
          <a:srcRect l="7892" t="18181" r="13257" b="13189"/>
          <a:stretch>
            <a:fillRect/>
          </a:stretch>
        </p:blipFill>
        <p:spPr>
          <a:xfrm rot="5400000">
            <a:off x="1667510" y="3129280"/>
            <a:ext cx="2762250" cy="2903855"/>
          </a:xfrm>
          <a:prstGeom prst="rect">
            <a:avLst/>
          </a:prstGeom>
        </p:spPr>
      </p:pic>
      <p:pic>
        <p:nvPicPr>
          <p:cNvPr id="2" name="图片 1" descr="fa332979e7ce891a1af846df22ba029c"/>
          <p:cNvPicPr>
            <a:picLocks noChangeAspect="1"/>
          </p:cNvPicPr>
          <p:nvPr/>
        </p:nvPicPr>
        <p:blipFill>
          <a:blip r:embed="rId5"/>
          <a:srcRect l="7408" t="10307"/>
          <a:stretch>
            <a:fillRect/>
          </a:stretch>
        </p:blipFill>
        <p:spPr>
          <a:xfrm rot="5400000">
            <a:off x="5023485" y="2994660"/>
            <a:ext cx="2626360" cy="3081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49974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628650" y="4486593"/>
            <a:ext cx="3602038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泡菜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4744085" y="1306195"/>
            <a:ext cx="3510915" cy="42462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泡菜和酸菜都是人们喜爱的开胃食品，它是利用天然微生物进行发酵而制成的。这类食品类似于西方国家的酸乳制品。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因泡菜制作容易、成本廉价、营养丰富、风味独特、清错爽口，能增进食欲，在我国各地民间都有自制泡菜的习惯。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内容占位符 4" descr="82d11ee36ef92bceea6fdcc4e789d032"/>
          <p:cNvPicPr>
            <a:picLocks noChangeAspect="1"/>
          </p:cNvPicPr>
          <p:nvPr>
            <p:ph idx="1"/>
          </p:nvPr>
        </p:nvPicPr>
        <p:blipFill>
          <a:blip r:embed="rId1"/>
          <a:srcRect l="4754" t="14818" r="13373" b="9639"/>
          <a:stretch>
            <a:fillRect/>
          </a:stretch>
        </p:blipFill>
        <p:spPr>
          <a:xfrm>
            <a:off x="838835" y="1750060"/>
            <a:ext cx="3619500" cy="2677795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4643755" y="285750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那如何制作泡菜呢？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" name="TextBox 4"/>
          <p:cNvSpPr txBox="1"/>
          <p:nvPr/>
        </p:nvSpPr>
        <p:spPr>
          <a:xfrm>
            <a:off x="504825" y="678180"/>
            <a:ext cx="581025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一、泡菜制作所用的微生物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04825" y="1538605"/>
            <a:ext cx="27019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1.假丝酵母</a:t>
            </a:r>
            <a:endParaRPr lang="en-US" altLang="zh-CN" sz="24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4825" y="2118360"/>
            <a:ext cx="751522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假丝酵母菌，亦称念珠菌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，是一种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真菌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。发酵初期较为活跃，消耗氧气，产生有机酸。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形成厌氧，酸性环境，为乳酸菌繁殖奠定基础。</a:t>
            </a:r>
            <a:endParaRPr lang="zh-CN" altLang="en-US" sz="2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504825" y="3871595"/>
            <a:ext cx="27019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乳酸菌</a:t>
            </a:r>
            <a:endParaRPr lang="zh-CN" altLang="en-US" sz="24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504825" y="4424045"/>
            <a:ext cx="751522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乳酸菌是异养、厌氧型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细菌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。在无氧条件下，将葡萄糖分解成乳酸。常见的有乳酸链球菌和乳酸杆菌（用于制作酸奶）。</a:t>
            </a:r>
            <a:endParaRPr lang="zh-CN" altLang="en-US" sz="2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indent="457200" algn="l" fontAlgn="auto">
              <a:lnSpc>
                <a:spcPct val="150000"/>
              </a:lnSpc>
            </a:pPr>
            <a:endParaRPr lang="zh-CN" altLang="en-US" sz="2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8" name="TextBox 4"/>
          <p:cNvSpPr txBox="1"/>
          <p:nvPr/>
        </p:nvSpPr>
        <p:spPr>
          <a:xfrm>
            <a:off x="278130" y="8305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二、设备及用品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1341755" y="5257165"/>
            <a:ext cx="207137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泡菜罐</a:t>
            </a:r>
            <a:endParaRPr lang="zh-CN" altLang="en-US" sz="24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5410835" y="5320665"/>
            <a:ext cx="233426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菜刀及菜板</a:t>
            </a:r>
            <a:endParaRPr lang="zh-CN" altLang="en-US" sz="24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3" name="图片 12" descr="19a5061d2325ea2e99148466366cdf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5700" y="2078990"/>
            <a:ext cx="3105150" cy="3105150"/>
          </a:xfrm>
          <a:prstGeom prst="rect">
            <a:avLst/>
          </a:prstGeom>
        </p:spPr>
      </p:pic>
      <p:pic>
        <p:nvPicPr>
          <p:cNvPr id="14" name="图片 13" descr="80b0bca7b7fcde69bf0d9506a4d65a4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10" y="1979930"/>
            <a:ext cx="3204845" cy="3204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5" name="TextBox 4"/>
          <p:cNvSpPr txBox="1"/>
          <p:nvPr/>
        </p:nvSpPr>
        <p:spPr>
          <a:xfrm>
            <a:off x="504825" y="830580"/>
            <a:ext cx="268097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三、材料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504825" y="1825625"/>
            <a:ext cx="790702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1.各种蔬菜均可，一般用白菜、洋白菜、黄瓜、柿子椒、胡萝卜、白萝卜等。</a:t>
            </a: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Box 4"/>
          <p:cNvSpPr txBox="1"/>
          <p:nvPr/>
        </p:nvSpPr>
        <p:spPr>
          <a:xfrm>
            <a:off x="504825" y="2939415"/>
            <a:ext cx="756348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2.添加的调味品，如花椒、八角。</a:t>
            </a: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504825" y="3618865"/>
            <a:ext cx="155638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3.白酒</a:t>
            </a: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04825" y="4297680"/>
            <a:ext cx="761809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4.食糖和盐。</a:t>
            </a: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572895" y="3618865"/>
            <a:ext cx="667766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zh-CN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作用：</a:t>
            </a: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抑制泡菜表面杂菌生长，调味剂增加醇香）</a:t>
            </a:r>
            <a:endParaRPr lang="zh-CN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1892300" y="4297680"/>
            <a:ext cx="603948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</a:t>
            </a:r>
            <a:r>
              <a:rPr lang="zh-CN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作用：</a:t>
            </a:r>
            <a:r>
              <a:rPr lang="zh-CN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灭菌。渗出蔬菜中水分，调味。</a:t>
            </a:r>
            <a:r>
              <a:rPr 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endParaRPr lang="zh-CN" sz="2000" b="1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indent="457200" algn="l" fontAlgn="auto">
              <a:lnSpc>
                <a:spcPct val="150000"/>
              </a:lnSpc>
            </a:pP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628650" y="4478655"/>
            <a:ext cx="788606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endParaRPr lang="zh-CN" sz="2000" b="1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注意：</a:t>
            </a:r>
            <a:r>
              <a:rPr lang="zh-CN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盐含量过多，抑制乳酸菌自身繁殖；过少，杂菌滋生繁殖</a:t>
            </a: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21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6275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350"/>
              <a:t>wan'gua</a:t>
            </a:r>
            <a:endParaRPr lang="en-US" altLang="zh-CN" sz="1350"/>
          </a:p>
        </p:txBody>
      </p:sp>
      <p:sp>
        <p:nvSpPr>
          <p:cNvPr id="4" name="TextBox 4"/>
          <p:cNvSpPr txBox="1"/>
          <p:nvPr/>
        </p:nvSpPr>
        <p:spPr>
          <a:xfrm>
            <a:off x="692150" y="77724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四、制作步骤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04825" y="1563370"/>
            <a:ext cx="627888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各种菜洗净并切成3～4cm长的小块。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504825" y="2052955"/>
            <a:ext cx="532892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将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泡菜坛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洗净，并用热水洗坛内壁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504825" y="2542540"/>
            <a:ext cx="789876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将各种蔬菜、盐水、糖及调味品放入坛，混合均匀。如果希望发酵快些，可将蔬菜在开水中浸1分钟后入坛，再加上一些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白酒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504825" y="3557270"/>
            <a:ext cx="748284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将坛口用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水封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好，防止外界空气进入。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504825" y="4110355"/>
            <a:ext cx="772541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5.</a:t>
            </a: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腌制1周左右即可开坛食用，可不断取用。</a:t>
            </a: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504825" y="4631690"/>
            <a:ext cx="314896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6.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超净台及接种设备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504825" y="5085715"/>
            <a:ext cx="801052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7.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如果加入一些已经腌制过的泡菜汁更好，这相当于接种已经扩增的发酵菌，可减少腌制时间。</a:t>
            </a:r>
            <a:endParaRPr lang="zh-CN" altLang="en-US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1809750" y="1132840"/>
            <a:ext cx="5927725" cy="504825"/>
          </a:xfrm>
          <a:prstGeom prst="wedgeRectCallout">
            <a:avLst>
              <a:gd name="adj1" fmla="val -45171"/>
              <a:gd name="adj2" fmla="val 176731"/>
            </a:avLst>
          </a:prstGeom>
          <a:solidFill>
            <a:schemeClr val="accent1">
              <a:lumMod val="20000"/>
              <a:lumOff val="80000"/>
            </a:schemeClr>
          </a:solidFill>
          <a:ln w="38100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注意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选择无砂眼、无裂纹、无渗水的坛。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1682115" y="1965960"/>
            <a:ext cx="6833235" cy="1315720"/>
          </a:xfrm>
          <a:prstGeom prst="wedgeRectCallout">
            <a:avLst>
              <a:gd name="adj1" fmla="val -37319"/>
              <a:gd name="adj2" fmla="val 92977"/>
            </a:avLst>
          </a:prstGeom>
          <a:solidFill>
            <a:schemeClr val="accent2">
              <a:lumMod val="20000"/>
              <a:lumOff val="80000"/>
            </a:schemeClr>
          </a:solidFill>
          <a:ln w="38100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作用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造成无氧环境的方法，这样，坛内可利用蔬菜中天然存在的乳酸菌进行乳酸发酵。如不封闭，则会有许多需氧腐生菌生长，蔬菜会腐烂变质。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1809750" y="2052955"/>
            <a:ext cx="6838950" cy="890905"/>
          </a:xfrm>
          <a:prstGeom prst="wedgeRectCallout">
            <a:avLst>
              <a:gd name="adj1" fmla="val 32404"/>
              <a:gd name="adj2" fmla="val 95046"/>
            </a:avLst>
          </a:prstGeom>
          <a:solidFill>
            <a:schemeClr val="accent2">
              <a:lumMod val="20000"/>
              <a:lumOff val="80000"/>
            </a:schemeClr>
          </a:solidFill>
          <a:ln w="38100" algn="ctr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作用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白酒可抑制泡菜表面杂菌的生长，它也是一种调味剂，可增加醇香感。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2" grpId="0"/>
      <p:bldP spid="13" grpId="0"/>
      <p:bldP spid="14" grpId="0"/>
      <p:bldP spid="16" grpId="0"/>
      <p:bldP spid="18440" grpId="1" bldLvl="0" animBg="1"/>
      <p:bldP spid="18440" grpId="2" bldLvl="0" animBg="1"/>
      <p:bldP spid="18438" grpId="0" bldLvl="0" animBg="1"/>
      <p:bldP spid="18438" grpId="1" bldLvl="0" animBg="1"/>
      <p:bldP spid="24" grpId="0" bldLvl="0" animBg="1"/>
      <p:bldP spid="24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85800"/>
            <a:ext cx="455168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五、发酵过程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942340" y="1861820"/>
            <a:ext cx="6795135" cy="3322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发酵前期：</a:t>
            </a: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蔬菜刚入坛时，表面带入的微生物，主要是以不抗酸的大肠杆菌和酵母菌等较为活跃，它们进行异型乳酸发酵和微弱的酒精发酵产生较多的乳酸、酒精、醋酸和二氧化碳等，二氧化碳以气泡从水槽内放出，逐渐使坛内形成嫌气状态</a:t>
            </a: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异型乳酸发酵</a:t>
            </a:r>
            <a:r>
              <a:rPr lang="zh-CN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发酵产物中</a:t>
            </a:r>
            <a:r>
              <a:rPr lang="en-US" altLang="zh-CN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除乳酸外，还有其他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，如乙醇、CO2等称异型乳酸发酵</a:t>
            </a:r>
            <a:endParaRPr lang="en-US" altLang="zh-CN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85800"/>
            <a:ext cx="455168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五、发酵过程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143000" y="1637665"/>
            <a:ext cx="673163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发酵中期：</a:t>
            </a:r>
            <a:r>
              <a:rPr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由于前期乳酸的积累，pH下降，嫌气状态的形成，乳酸杆菌活跃进行活跃的同型乳酸发酵，乳酸积累pH达3.5~3.8.大肠杆菌、酵母菌、霉菌等的活动受到抑制。这一期为完全成熟阶段，泡菜有酸味且清香品质最好。</a:t>
            </a:r>
            <a:endParaRPr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同型乳酸发酵</a:t>
            </a:r>
            <a:r>
              <a:rPr lang="zh-CN" altLang="en-US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发酵产物中</a:t>
            </a:r>
            <a:r>
              <a:rPr lang="en-US" altLang="zh-CN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只有乳酸</a:t>
            </a:r>
            <a:r>
              <a:rPr lang="en-US" altLang="zh-CN" sz="2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，称为同型乳酸发酵</a:t>
            </a:r>
            <a:endParaRPr lang="en-US" altLang="zh-CN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1123950" y="4498975"/>
            <a:ext cx="675068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发酵后期：</a:t>
            </a:r>
            <a:r>
              <a:rPr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继续进行乳酸发酵，乳酸积累达1.2％以上时，乳酸杆菌的活性受到抑制，发酵速度逐渐变缓甚至停止。</a:t>
            </a:r>
            <a:endParaRPr lang="en-US" altLang="zh-CN" sz="2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85800"/>
            <a:ext cx="455168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六、思考与讨论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777875" y="1691005"/>
            <a:ext cx="782574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en-US" sz="2400" b="1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sz="2400" b="1">
                <a:latin typeface="黑体" panose="02010609060101010101" charset="-122"/>
                <a:ea typeface="黑体" panose="02010609060101010101" charset="-122"/>
              </a:rPr>
              <a:t>厌氧发酵和有氧发酵的产物有什么不同？</a:t>
            </a:r>
            <a:endParaRPr sz="24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808355" y="2442845"/>
            <a:ext cx="752729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sz="2400" b="1">
                <a:latin typeface="黑体" panose="02010609060101010101" charset="-122"/>
                <a:ea typeface="黑体" panose="02010609060101010101" charset="-122"/>
              </a:rPr>
              <a:t>乳酸菌产生乳酸属厌氧发酵；酵母菌产生乙醇属厌氧发酵；醋酸菌产生乙酸属有氧发酵，如继续进行有氧发酵，则产物被氧化而产生乙酸。此外，需氧微生物的作用也可使蔬菜腐烂。</a:t>
            </a:r>
            <a:endParaRPr sz="24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77724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吃泡菜，有风险</a:t>
            </a:r>
            <a:r>
              <a:rPr lang="en-US" altLang="zh-CN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!</a:t>
            </a:r>
            <a:endParaRPr lang="en-US" altLang="zh-CN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内容占位符 5" descr="fa332979e7ce891a1af846df22ba029c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15670" y="1925320"/>
            <a:ext cx="4363720" cy="3259455"/>
          </a:xfrm>
          <a:prstGeom prst="rect">
            <a:avLst/>
          </a:prstGeom>
        </p:spPr>
      </p:pic>
      <p:pic>
        <p:nvPicPr>
          <p:cNvPr id="18437" name="Picture 6" descr="new_24815806"/>
          <p:cNvPicPr>
            <a:picLocks noChangeAspect="1"/>
          </p:cNvPicPr>
          <p:nvPr/>
        </p:nvPicPr>
        <p:blipFill>
          <a:blip r:embed="rId2"/>
          <a:srcRect b="12604"/>
          <a:stretch>
            <a:fillRect/>
          </a:stretch>
        </p:blipFill>
        <p:spPr>
          <a:xfrm>
            <a:off x="5631180" y="849630"/>
            <a:ext cx="2884170" cy="180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58520" y="1925320"/>
            <a:ext cx="7437120" cy="45231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特点：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亚硝酸盐主要指亚硝酸钠，亚硝酸钠为白色至淡黄色粉末或颗粒状，味微咸，易溶于水。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作用：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用于食品加工业中的发色剂和防腐剂。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分布：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腌制肉制品、泡菜及变质的蔬菜含量较高。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危害：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使血液中正常携氧的低铁血红蛋白氧化成高铁血红蛋白。食入0.3～0.5克的亚硝酸盐即可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引起中毒甚至死亡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， 转化成亚硝胺是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致癌物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781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亚硝酸盐的测定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2340" y="1691005"/>
            <a:ext cx="7301230" cy="2399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测定原理：</a:t>
            </a:r>
            <a:endParaRPr lang="zh-CN" altLang="en-US" sz="20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亚硝酸盐与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对氨基苯磺酸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发生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重氮化反应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后，再与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N-1-萘基乙二胺偶联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，形成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紫红色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产物，可用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光电比色法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定量测定。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endParaRPr lang="zh-CN" altLang="en-US" sz="20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053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1470" y="3408680"/>
            <a:ext cx="609600" cy="10756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135" y="4484370"/>
            <a:ext cx="2160905" cy="1633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右箭头 2"/>
          <p:cNvSpPr/>
          <p:nvPr/>
        </p:nvSpPr>
        <p:spPr>
          <a:xfrm>
            <a:off x="2753360" y="3803015"/>
            <a:ext cx="1185545" cy="448945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5062855" y="3962400"/>
            <a:ext cx="980440" cy="130175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2824480" y="3500755"/>
            <a:ext cx="82296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000" dirty="0">
                <a:latin typeface="黑体" panose="02010609060101010101" charset="-122"/>
                <a:ea typeface="黑体" panose="02010609060101010101" charset="-122"/>
              </a:rPr>
              <a:t>550nm</a:t>
            </a:r>
            <a:endParaRPr lang="en-US" altLang="zh-CN" sz="20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781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亚硝酸盐的测定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2340" y="1691005"/>
            <a:ext cx="730123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设备及用品：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匀浆机、比色计、烧杯、容量瓶（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</a:rPr>
              <a:t>500ml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</a:rPr>
              <a:t>100ml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</a:rPr>
              <a:t>25ml)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、三角漏斗、试管及试管架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材料：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（书本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P56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氯化铵缓冲液、硫酸锌溶液（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0.4mol/L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）、 NaOH溶液（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2mol/L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）、对氨基苯磺酸溶液、</a:t>
            </a:r>
            <a:r>
              <a:rPr lang="zh-CN" altLang="en-US" sz="20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N-1-萘基乙二胺溶液、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显色剂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、亚硝酸钠溶液、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</a:rPr>
              <a:t>60%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乙酸溶液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781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亚硝酸盐的测定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1385" y="1482725"/>
            <a:ext cx="730123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实验步骤：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3408680" y="2741295"/>
            <a:ext cx="39814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1101725" y="3627120"/>
            <a:ext cx="39814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5001260" y="3175000"/>
            <a:ext cx="39814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1762125" y="3175000"/>
            <a:ext cx="39814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6412230" y="2741295"/>
            <a:ext cx="39814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2667635" y="3627120"/>
            <a:ext cx="39814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3806825" y="3627120"/>
            <a:ext cx="39814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"/>
          <p:cNvSpPr txBox="1"/>
          <p:nvPr/>
        </p:nvSpPr>
        <p:spPr>
          <a:xfrm>
            <a:off x="926465" y="1482725"/>
            <a:ext cx="730123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l" fontAlgn="auto">
              <a:lnSpc>
                <a:spcPct val="150000"/>
              </a:lnSpc>
            </a:pP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①样品处理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称量（泡菜25g）    打成匀浆（用匀浆机）    过滤（用滤纸）    调PH至8（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用氢氧化钠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）    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产生沉淀（加入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硫酸锌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）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水浴加热     过滤     定容（滤液和洗涤液定容到500ml</a:t>
            </a:r>
            <a:r>
              <a:rPr lang="en-US"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)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marR="0" indent="457200" algn="l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921385" y="3420745"/>
            <a:ext cx="7301230" cy="3322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l" fontAlgn="auto">
              <a:lnSpc>
                <a:spcPct val="150000"/>
              </a:lnSpc>
            </a:pP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marR="0" indent="457200" algn="l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②测定 </a:t>
            </a:r>
            <a:endParaRPr kumimoji="0" lang="zh-CN" altLang="en-US" sz="2000" b="1" kern="1200" cap="none" spc="0" normalizeH="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  <a:sym typeface="+mn-ea"/>
            </a:endParaRPr>
          </a:p>
          <a:p>
            <a:pPr marR="0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 取10ml样品溶液，加入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4.5ml氯化铵缓冲液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，2.5ml60%的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乙酸溶液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和5ml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显色液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，定容于25ml的容量瓶中，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暗处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静置25min，用光程为1cm的比色杯在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550nm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处测定光密度值。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781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亚硝酸盐的测定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2190" y="1455420"/>
            <a:ext cx="730123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实验步骤：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Calibri" panose="020F0502020204030204" charset="0"/>
                <a:ea typeface="黑体" panose="02010609060101010101" charset="-122"/>
              </a:rPr>
              <a:t>③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标准曲线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取0、0.5、1、3、5</a:t>
            </a:r>
            <a:r>
              <a:rPr lang="en-US" sz="2000" b="1" dirty="0">
                <a:latin typeface="黑体" panose="02010609060101010101" charset="-122"/>
                <a:ea typeface="黑体" panose="02010609060101010101" charset="-122"/>
              </a:rPr>
              <a:t>ml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亚硝酸钠标准溶液，加入4.5ml氯化铵缓冲液，2.5ml 60%的乙酸溶液和5ml显色液，定容于25ml的容量瓶中，暗处静置25min，用光程为1cm的比色杯在550nm处测定光密度值。 以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亚硝酸钠质量为横坐标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，以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光密度值为纵坐标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，作标准曲线。     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9458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0315" y="1962150"/>
            <a:ext cx="6459855" cy="36379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15" y="2178050"/>
            <a:ext cx="3890645" cy="2943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1768475"/>
            <a:ext cx="3411220" cy="3533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781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亚硝酸盐的测定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2190" y="1455420"/>
            <a:ext cx="7301230" cy="51695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实验结果：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sz="2000" b="1" dirty="0">
                <a:latin typeface="黑体" panose="02010609060101010101" charset="-122"/>
                <a:ea typeface="黑体" panose="02010609060101010101" charset="-122"/>
              </a:rPr>
              <a:t>计算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0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             m</a:t>
            </a:r>
            <a:r>
              <a:rPr sz="2000" b="1" baseline="-25000" dirty="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×V</a:t>
            </a:r>
            <a:r>
              <a:rPr sz="2000" b="1" baseline="-25000" dirty="0">
                <a:latin typeface="黑体" panose="02010609060101010101" charset="-122"/>
                <a:ea typeface="黑体" panose="02010609060101010101" charset="-122"/>
              </a:rPr>
              <a:t>1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0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       </a:t>
            </a: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X</a:t>
            </a:r>
            <a:r>
              <a:rPr sz="2000" b="1" baseline="-250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=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0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             m</a:t>
            </a:r>
            <a:r>
              <a:rPr sz="2000" b="1" baseline="-250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× V</a:t>
            </a:r>
            <a:r>
              <a:rPr sz="2000" b="1" baseline="-25000" dirty="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式中：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X</a:t>
            </a:r>
            <a:r>
              <a:rPr sz="2000" b="1" baseline="-250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——样品中亚硝酸盐含量  单位：mg/kg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m</a:t>
            </a:r>
            <a:r>
              <a:rPr sz="2000" b="1" baseline="-250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——样品中亚硝酸的含量    单位：g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m</a:t>
            </a:r>
            <a:r>
              <a:rPr sz="2000" b="1" baseline="-25000" dirty="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——标准曲线中亚硝酸盐含量 单位：ug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V</a:t>
            </a:r>
            <a:r>
              <a:rPr sz="2000" b="1" baseline="-250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—— 样品处理液总体积。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V</a:t>
            </a:r>
            <a:r>
              <a:rPr sz="2000" b="1" baseline="-25000" dirty="0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—— 测定用的样品处理液体积。    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r>
              <a:rPr sz="2000" b="1" dirty="0">
                <a:latin typeface="黑体" panose="02010609060101010101" charset="-122"/>
                <a:ea typeface="黑体" panose="02010609060101010101" charset="-122"/>
              </a:rPr>
              <a:t>     </a:t>
            </a:r>
            <a:endParaRPr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625850" y="2869565"/>
            <a:ext cx="13023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026160" y="2597150"/>
          <a:ext cx="4370705" cy="1981200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  <a:tableStyleId>{ED083AE6-46FA-4A59-8FB0-9F97EB10719F}</a:tableStyleId>
              </a:tblPr>
              <a:tblGrid>
                <a:gridCol w="1369695"/>
                <a:gridCol w="676275"/>
                <a:gridCol w="774065"/>
                <a:gridCol w="775970"/>
                <a:gridCol w="774700"/>
              </a:tblGrid>
              <a:tr h="1130935">
                <a:tc>
                  <a:txBody>
                    <a:bodyPr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亚硝酸钠</a:t>
                      </a:r>
                      <a:r>
                        <a:rPr lang="zh-CN" sz="20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浓度</a:t>
                      </a:r>
                      <a:r>
                        <a:rPr lang="en-US" altLang="zh-CN" sz="2000" b="0" kern="100" dirty="0" smtClean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sz="2000" b="0" kern="100" dirty="0" smtClean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2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US" sz="2000" b="0" kern="100" dirty="0" smtClean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2"/>
                          <a:cs typeface="Times New Roman" panose="02020603050405020304" pitchFamily="18" charset="0"/>
                        </a:rPr>
                        <a:t>g/mL</a:t>
                      </a:r>
                      <a:r>
                        <a:rPr lang="en-US" sz="24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+mn-cs"/>
                        </a:rPr>
                        <a:t>)</a:t>
                      </a:r>
                      <a:endParaRPr lang="zh-CN" sz="24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0.1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0.2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0.4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5026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OD</a:t>
                      </a:r>
                      <a:r>
                        <a:rPr lang="zh-CN" alt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值</a:t>
                      </a:r>
                      <a:endParaRPr lang="zh-CN" sz="24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b="0" kern="10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0.102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0.213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0.398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396865" y="2597150"/>
          <a:ext cx="2742565" cy="19989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997585"/>
                <a:gridCol w="942340"/>
                <a:gridCol w="802640"/>
              </a:tblGrid>
              <a:tr h="110426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0.6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0.8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>
                          <a:effectLst/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1.0</a:t>
                      </a:r>
                      <a:endParaRPr lang="zh-CN" sz="1800" b="0" kern="100" dirty="0">
                        <a:effectLst/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4715"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0.545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0.752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effectLst/>
                          <a:latin typeface="黑体" panose="02010609060101010101" charset="-122"/>
                          <a:ea typeface="黑体" panose="02010609060101010101" charset="-122"/>
                        </a:rPr>
                        <a:t>0.939</a:t>
                      </a:r>
                      <a:endParaRPr lang="zh-CN" sz="1800" b="0" kern="100" dirty="0">
                        <a:effectLst/>
                        <a:latin typeface="黑体" panose="02010609060101010101" charset="-122"/>
                        <a:ea typeface="黑体" panose="02010609060101010101" charset="-122"/>
                        <a:cs typeface="Times New Roman" panose="02020603050405020304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579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3865" y="1962785"/>
            <a:ext cx="5488305" cy="3965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504825" y="678180"/>
            <a:ext cx="399986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ts val="6000"/>
              </a:lnSpc>
            </a:pPr>
            <a:r>
              <a:rPr lang="zh-CN" altLang="en-US" sz="30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亚硝酸盐的测定</a:t>
            </a:r>
            <a:endParaRPr lang="zh-CN" altLang="en-US" sz="30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015" y="1468120"/>
            <a:ext cx="730123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实验结果：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629765" name="表格 629764"/>
          <p:cNvGraphicFramePr/>
          <p:nvPr/>
        </p:nvGraphicFramePr>
        <p:xfrm>
          <a:off x="1149350" y="2383155"/>
          <a:ext cx="7001510" cy="2444115"/>
        </p:xfrm>
        <a:graphic>
          <a:graphicData uri="http://schemas.openxmlformats.org/drawingml/2006/table">
            <a:tbl>
              <a:tblPr/>
              <a:tblGrid>
                <a:gridCol w="2750820"/>
                <a:gridCol w="1416050"/>
                <a:gridCol w="1416050"/>
                <a:gridCol w="1418590"/>
              </a:tblGrid>
              <a:tr h="4629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号坛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2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号坛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3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号坛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月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4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日（封坛前）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0.15 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0.15 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0.15 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月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8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日（第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5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天）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0.60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0.20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0.80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月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12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日（第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9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天）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0.20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0.10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0.60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月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15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日（第</a:t>
                      </a:r>
                      <a:r>
                        <a:rPr lang="en-US" altLang="zh-CN" sz="20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12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天）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0.10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0.05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0.20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月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19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日（第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21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天）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0.10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0.05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0.20</a:t>
                      </a:r>
                      <a:endParaRPr lang="en-US" altLang="zh-CN" sz="20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22633" name="图片 622632" descr="QQ截图201508171631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2165" y="1868170"/>
            <a:ext cx="5918835" cy="312166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" name="TextBox 4"/>
          <p:cNvSpPr txBox="1"/>
          <p:nvPr/>
        </p:nvSpPr>
        <p:spPr>
          <a:xfrm>
            <a:off x="1072515" y="4916805"/>
            <a:ext cx="715518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在腌制过程中，亚硝酸盐含量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先增多，后减少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（一般在腌制十天后，亚硝酸盐的含量降到最低值）。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9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9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29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29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2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2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709930" y="3635375"/>
            <a:ext cx="7723505" cy="2399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可能是由于泡菜在开始腌制时，坛内环境有利于某些细菌的繁殖（包括一些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硝酸盐还原菌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），这些细菌可以促进硝酸盐还原为亚硝酸盐。但随着腌制时间的延长，乳酸菌也大量繁殖，对硝酸盐还原菌产生一定的抑制作用，使其生长繁殖受到影响，造成泡菜中亚硝酸盐的含量又有所下降。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709930" y="678180"/>
            <a:ext cx="3950970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sz="24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亚硝酸盐含量的变化的原因</a:t>
            </a:r>
            <a:endParaRPr sz="24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22633" name="内容占位符 622632" descr="QQ截图2015081716315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82850" y="1691005"/>
            <a:ext cx="3623310" cy="177863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332105" y="518477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矩形: 圆角 9"/>
          <p:cNvSpPr/>
          <p:nvPr/>
        </p:nvSpPr>
        <p:spPr>
          <a:xfrm>
            <a:off x="7874635" y="495935"/>
            <a:ext cx="918210" cy="1141730"/>
          </a:xfrm>
          <a:prstGeom prst="roundRect">
            <a:avLst/>
          </a:prstGeom>
          <a:solidFill>
            <a:srgbClr val="F74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504825" y="678180"/>
            <a:ext cx="8143875" cy="5501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791845" y="1538605"/>
            <a:ext cx="772350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457200" algn="l" fontAlgn="auto"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为什么日常生活中要多吃新鲜蔬菜，不吃存放时间过长、变质的蔬菜？</a:t>
            </a:r>
            <a:endParaRPr lang="zh-CN" altLang="en-US" sz="2800" b="1" dirty="0">
              <a:latin typeface="黑体" panose="02010609060101010101" charset="-122"/>
              <a:ea typeface="黑体" panose="02010609060101010101" charset="-122"/>
            </a:endParaRPr>
          </a:p>
          <a:p>
            <a:pPr indent="457200" algn="l" fontAlgn="auto">
              <a:lnSpc>
                <a:spcPct val="150000"/>
              </a:lnSpc>
            </a:pPr>
            <a:endParaRPr lang="zh-CN" altLang="en-US" sz="28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709930" y="678180"/>
            <a:ext cx="110807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>
              <a:lnSpc>
                <a:spcPts val="6000"/>
              </a:lnSpc>
            </a:pPr>
            <a:r>
              <a:rPr lang="zh-CN" sz="3200" b="1" dirty="0">
                <a:solidFill>
                  <a:srgbClr val="0D0D0D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endParaRPr lang="zh-CN" sz="3200" b="1" dirty="0">
              <a:solidFill>
                <a:srgbClr val="0D0D0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5010" y="3107055"/>
            <a:ext cx="772350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R="0" indent="457200" defTabSz="91440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1"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因为当这些蔬菜放置过久时发生变质（发黄、腐烂）或者煮熟后存放太久时，蔬菜中的硝酸盐会被微生物还原成</a:t>
            </a:r>
            <a:r>
              <a:rPr kumimoji="1" lang="zh-CN" altLang="en-US" sz="28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亚硝酸盐</a:t>
            </a:r>
            <a:r>
              <a:rPr kumimoji="1"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，危害人体健康。</a:t>
            </a:r>
            <a:endParaRPr lang="zh-CN" altLang="en-US" sz="28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32185" y="1178718"/>
            <a:ext cx="8460581" cy="4471989"/>
            <a:chOff x="442913" y="428624"/>
            <a:chExt cx="11280774" cy="5962652"/>
          </a:xfrm>
        </p:grpSpPr>
        <p:sp>
          <p:nvSpPr>
            <p:cNvPr id="9" name="矩形: 圆角 8"/>
            <p:cNvSpPr/>
            <p:nvPr/>
          </p:nvSpPr>
          <p:spPr>
            <a:xfrm>
              <a:off x="442913" y="5232043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10499725" y="428624"/>
              <a:ext cx="1223962" cy="1159233"/>
            </a:xfrm>
            <a:prstGeom prst="roundRect">
              <a:avLst/>
            </a:prstGeom>
            <a:solidFill>
              <a:srgbClr val="F74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/>
          </p:nvSpPr>
          <p:spPr>
            <a:xfrm>
              <a:off x="673100" y="622300"/>
              <a:ext cx="10858500" cy="5575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" name="TextBox 4"/>
          <p:cNvSpPr txBox="1"/>
          <p:nvPr/>
        </p:nvSpPr>
        <p:spPr>
          <a:xfrm>
            <a:off x="2771210" y="2998867"/>
            <a:ext cx="3600986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zh-CN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圆简体" panose="02010601030101010101" pitchFamily="2" charset="-122"/>
                <a:ea typeface="方正细圆简体" panose="02010601030101010101" pitchFamily="2" charset="-122"/>
              </a:rPr>
              <a:t>谢谢！</a:t>
            </a:r>
            <a:endParaRPr lang="zh-CN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方正细圆简体" panose="02010601030101010101" pitchFamily="2" charset="-122"/>
              <a:ea typeface="方正细圆简体" panose="02010601030101010101" pitchFamily="2" charset="-122"/>
            </a:endParaRPr>
          </a:p>
        </p:txBody>
      </p:sp>
      <p:sp>
        <p:nvSpPr>
          <p:cNvPr id="35" name="矩形: 圆顶角 34"/>
          <p:cNvSpPr/>
          <p:nvPr/>
        </p:nvSpPr>
        <p:spPr>
          <a:xfrm rot="10800000">
            <a:off x="3636281" y="1159268"/>
            <a:ext cx="1878695" cy="462364"/>
          </a:xfrm>
          <a:prstGeom prst="round2SameRect">
            <a:avLst>
              <a:gd name="adj1" fmla="val 21302"/>
              <a:gd name="adj2" fmla="val 0"/>
            </a:avLst>
          </a:prstGeom>
          <a:solidFill>
            <a:srgbClr val="7AB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3636281" y="5206594"/>
            <a:ext cx="1878695" cy="586988"/>
            <a:chOff x="4848375" y="5799125"/>
            <a:chExt cx="2504926" cy="782650"/>
          </a:xfrm>
        </p:grpSpPr>
        <p:sp>
          <p:nvSpPr>
            <p:cNvPr id="36" name="矩形 35"/>
            <p:cNvSpPr/>
            <p:nvPr/>
          </p:nvSpPr>
          <p:spPr>
            <a:xfrm>
              <a:off x="4848375" y="6197600"/>
              <a:ext cx="2504926" cy="384175"/>
            </a:xfrm>
            <a:prstGeom prst="rect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59985" y="5799125"/>
              <a:ext cx="690563" cy="399124"/>
            </a:xfrm>
            <a:prstGeom prst="triangle">
              <a:avLst/>
            </a:prstGeom>
            <a:solidFill>
              <a:srgbClr val="7AB8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73136" y="2550208"/>
            <a:ext cx="5567649" cy="1723517"/>
            <a:chOff x="2400588" y="1534224"/>
            <a:chExt cx="7423532" cy="2298022"/>
          </a:xfrm>
        </p:grpSpPr>
        <p:grpSp>
          <p:nvGrpSpPr>
            <p:cNvPr id="53" name="组合 52"/>
            <p:cNvGrpSpPr/>
            <p:nvPr/>
          </p:nvGrpSpPr>
          <p:grpSpPr>
            <a:xfrm>
              <a:off x="2400588" y="1534224"/>
              <a:ext cx="1795213" cy="2238682"/>
              <a:chOff x="-1707351" y="3178155"/>
              <a:chExt cx="1338966" cy="1669729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60720">
                <a:off x="-1839893" y="3778712"/>
                <a:ext cx="1201714" cy="936630"/>
              </a:xfrm>
              <a:prstGeom prst="rect">
                <a:avLst/>
              </a:prstGeom>
            </p:spPr>
          </p:pic>
          <p:grpSp>
            <p:nvGrpSpPr>
              <p:cNvPr id="52" name="组合 51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50" name="图片 4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868440" flipH="1">
                  <a:off x="-1520622" y="3478369"/>
                  <a:ext cx="1392582" cy="911893"/>
                </a:xfrm>
                <a:prstGeom prst="rect">
                  <a:avLst/>
                </a:prstGeom>
              </p:spPr>
            </p:pic>
            <p:pic>
              <p:nvPicPr>
                <p:cNvPr id="49" name="图片 4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985227">
                  <a:off x="-1614016" y="3178155"/>
                  <a:ext cx="863140" cy="151232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4" name="组合 53"/>
            <p:cNvGrpSpPr/>
            <p:nvPr/>
          </p:nvGrpSpPr>
          <p:grpSpPr>
            <a:xfrm flipH="1">
              <a:off x="8028907" y="1593564"/>
              <a:ext cx="1795213" cy="2238682"/>
              <a:chOff x="-1707351" y="3178155"/>
              <a:chExt cx="1338966" cy="1669729"/>
            </a:xfrm>
          </p:grpSpPr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60720">
                <a:off x="-1839893" y="3778712"/>
                <a:ext cx="1201714" cy="936630"/>
              </a:xfrm>
              <a:prstGeom prst="rect">
                <a:avLst/>
              </a:prstGeom>
            </p:spPr>
          </p:pic>
          <p:grpSp>
            <p:nvGrpSpPr>
              <p:cNvPr id="56" name="组合 55"/>
              <p:cNvGrpSpPr/>
              <p:nvPr/>
            </p:nvGrpSpPr>
            <p:grpSpPr>
              <a:xfrm>
                <a:off x="-1614016" y="3178155"/>
                <a:ext cx="1245631" cy="1512324"/>
                <a:chOff x="-1614016" y="3178155"/>
                <a:chExt cx="1245631" cy="1512324"/>
              </a:xfrm>
            </p:grpSpPr>
            <p:pic>
              <p:nvPicPr>
                <p:cNvPr id="57" name="图片 5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3868440" flipH="1">
                  <a:off x="-1520622" y="3478369"/>
                  <a:ext cx="1392582" cy="911893"/>
                </a:xfrm>
                <a:prstGeom prst="rect">
                  <a:avLst/>
                </a:prstGeom>
              </p:spPr>
            </p:pic>
            <p:pic>
              <p:nvPicPr>
                <p:cNvPr id="58" name="图片 5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985227">
                  <a:off x="-1614016" y="3178155"/>
                  <a:ext cx="863140" cy="151232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hecker/>
      </p:transition>
    </mc:Choice>
    <mc:Fallback>
      <p:transition spd="med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7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65" tmFilter="0, 0; 0.125,0.2665; 0.25,0.4; 0.375,0.465; 0.5,0.5;  0.625,0.535; 0.75,0.6; 0.875,0.7335; 1,1">
                                          <p:stCondLst>
                                            <p:cond delay="46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32" tmFilter="0, 0; 0.125,0.2665; 0.25,0.4; 0.375,0.465; 0.5,0.5;  0.625,0.535; 0.75,0.6; 0.875,0.7335; 1,1">
                                          <p:stCondLst>
                                            <p:cond delay="92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5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8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16" decel="50000">
                                          <p:stCondLst>
                                            <p:cond delay="47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16" decel="50000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11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16" decel="50000">
                                          <p:stCondLst>
                                            <p:cond delay="11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2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16" decel="50000">
                                          <p:stCondLst>
                                            <p:cond delay="12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2682</Words>
  <Application>WPS 演示</Application>
  <PresentationFormat>宽屏</PresentationFormat>
  <Paragraphs>253</Paragraphs>
  <Slides>19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Arial</vt:lpstr>
      <vt:lpstr>宋体</vt:lpstr>
      <vt:lpstr>Wingdings</vt:lpstr>
      <vt:lpstr>黑体</vt:lpstr>
      <vt:lpstr>Verdana</vt:lpstr>
      <vt:lpstr>Calibri</vt:lpstr>
      <vt:lpstr>Times New Roman</vt:lpstr>
      <vt:lpstr>Arial Unicode MS</vt:lpstr>
      <vt:lpstr>Times New Roman</vt:lpstr>
      <vt:lpstr>楷体</vt:lpstr>
      <vt:lpstr>方正细圆简体</vt:lpstr>
      <vt:lpstr>等线</vt:lpstr>
      <vt:lpstr>微软雅黑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小清新毕业答辩</dc:title>
  <dc:creator>zjc</dc:creator>
  <cp:lastModifiedBy>12196</cp:lastModifiedBy>
  <cp:revision>474</cp:revision>
  <dcterms:created xsi:type="dcterms:W3CDTF">2018-01-07T13:00:00Z</dcterms:created>
  <dcterms:modified xsi:type="dcterms:W3CDTF">2018-08-28T13:37:44Z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