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72" r:id="rId2"/>
    <p:sldId id="322" r:id="rId3"/>
    <p:sldId id="323" r:id="rId4"/>
    <p:sldId id="259" r:id="rId5"/>
    <p:sldId id="313" r:id="rId6"/>
    <p:sldId id="315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26" r:id="rId21"/>
    <p:sldId id="324" r:id="rId22"/>
    <p:sldId id="340" r:id="rId23"/>
    <p:sldId id="343" r:id="rId24"/>
    <p:sldId id="344" r:id="rId25"/>
    <p:sldId id="345" r:id="rId26"/>
    <p:sldId id="346" r:id="rId27"/>
    <p:sldId id="348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269" r:id="rId37"/>
    <p:sldId id="270" r:id="rId38"/>
    <p:sldId id="301" r:id="rId39"/>
    <p:sldId id="271" r:id="rId40"/>
    <p:sldId id="349" r:id="rId41"/>
    <p:sldId id="350" r:id="rId42"/>
    <p:sldId id="302" r:id="rId43"/>
  </p:sldIdLst>
  <p:sldSz cx="9144000" cy="6858000" type="screen4x3"/>
  <p:notesSz cx="7104063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B40A"/>
    <a:srgbClr val="09FF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1" autoAdjust="0"/>
    <p:restoredTop sz="86456" autoAdjust="0"/>
  </p:normalViewPr>
  <p:slideViewPr>
    <p:cSldViewPr snapToGrid="0">
      <p:cViewPr varScale="1">
        <p:scale>
          <a:sx n="60" d="100"/>
          <a:sy n="60" d="100"/>
        </p:scale>
        <p:origin x="-9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3368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0D20CDD-A606-4575-AB0C-0926F9DBC954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71C19D8-66D8-4BE6-A6EC-CAF3CB3E05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754383-0852-4691-91E0-6D4EEC50645A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zh-CN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AD1F7B-CFDB-4032-AAF2-C278F75A5089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zh-CN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EE7CE-1AFE-4536-B05C-4EAA23BA9C63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7C190-C03E-4F2A-A001-2184E36A94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95322-D804-4D87-A2CB-25AA5BD62AF8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78F75-C308-4B92-A1F0-687411DDBA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2EBE0-48B3-465C-A384-090FB900C5B6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F139A-F220-4111-8E19-4684F30BAA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B961D-952B-407C-8E6F-CC0093D971B6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AB2C1-2E38-420F-A345-6D8F5F06D5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A201D-93F0-4F67-870E-1E02CC56CCA1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12CF9-F8E9-4954-BE29-3147068ED0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A5502-06D8-49DC-B7F0-3776EFA4D41B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AF581-C4AC-4C46-8542-3A6AA11C3B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201DF-B747-42ED-9E5E-019811C1431A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99844-7533-4E65-8B3C-86E012EDE7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87B8E-8AFC-463F-AE10-5BB6DAF4C20A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BDE8B-637D-45AA-B1C5-3D7B8CF83F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E0CA2-FB16-45D2-AF6C-7859CC34B228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6BF44-F5B1-4664-86F1-0E398CD60A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C261-8B9E-4123-9061-674A10389999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6334F-F66E-42BB-9F6A-F64A3556B8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D1134A7-2363-469E-912D-B170A65656D2}" type="datetimeFigureOut">
              <a:rPr lang="zh-CN" altLang="en-US"/>
              <a:pPr>
                <a:defRPr/>
              </a:pPr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648A135-46ED-4F7A-A94B-B3A03C5D23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6" r:id="rId3"/>
    <p:sldLayoutId id="2147483655" r:id="rId4"/>
    <p:sldLayoutId id="2147483654" r:id="rId5"/>
    <p:sldLayoutId id="2147483653" r:id="rId6"/>
    <p:sldLayoutId id="2147483652" r:id="rId7"/>
    <p:sldLayoutId id="2147483651" r:id="rId8"/>
    <p:sldLayoutId id="2147483650" r:id="rId9"/>
    <p:sldLayoutId id="2147483649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wd=%E7%A2%B1%E5%9F%BA%E4%BA%92%E8%A1%A5%E9%85%8D%E5%AF%B9%E5%8E%9F%E5%88%99&amp;tn=44039180_cpr&amp;fenlei=mv6quAkxTZn0IZRqIHckPjm4nH00T1Y3njbznhw9PjN-P1fLrHcd0ZwV5Hcvrjm3rH6sPfKWUMw85HfYnjn4nH6sgvPsT6KdThsqpZwYTjCEQLGCpyw9Uz4Bmy-bIi4WUvYETgN-TLwGUv3EPWD3rHn1nWRsPWDvrj6kPjRz" TargetMode="External"/><Relationship Id="rId2" Type="http://schemas.openxmlformats.org/officeDocument/2006/relationships/hyperlink" Target="https://www.baidu.com/s?wd=%E9%81%97%E4%BC%A0%E4%BF%A1%E6%81%AF&amp;tn=44039180_cpr&amp;fenlei=mv6quAkxTZn0IZRqIHckPjm4nH00T1Y3njbznhw9PjN-P1fLrHcd0ZwV5Hcvrjm3rH6sPfKWUMw85HfYnjn4nH6sgvPsT6KdThsqpZwYTjCEQLGCpyw9Uz4Bmy-bIi4WUvYETgN-TLwGUv3EPWD3rHn1nWRsPWDvrj6kPjR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aidu.com/s?wd=%E7%BB%86%E8%83%9E%E8%B4%A8&amp;tn=44039180_cpr&amp;fenlei=mv6quAkxTZn0IZRqIHckPjm4nH00T1Y3njbznhw9PjN-P1fLrHcd0ZwV5Hcvrjm3rH6sPfKWUMw85HfYnjn4nH6sgvPsT6KdThsqpZwYTjCEQLGCpyw9Uz4Bmy-bIi4WUvYETgN-TLwGUv3EPWD3rHn1nWRsPWDvrj6kPjRz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/>
          <p:cNvPicPr>
            <a:picLocks noChangeAspect="1"/>
          </p:cNvPicPr>
          <p:nvPr/>
        </p:nvPicPr>
        <p:blipFill>
          <a:blip r:embed="rId2" cstate="print"/>
          <a:srcRect l="18423" t="192" r="-3683" b="-192"/>
          <a:stretch>
            <a:fillRect/>
          </a:stretch>
        </p:blipFill>
        <p:spPr bwMode="auto">
          <a:xfrm>
            <a:off x="-7938" y="-17463"/>
            <a:ext cx="9691688" cy="689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7"/>
          <p:cNvSpPr txBox="1"/>
          <p:nvPr/>
        </p:nvSpPr>
        <p:spPr>
          <a:xfrm>
            <a:off x="2533650" y="1466850"/>
            <a:ext cx="6407150" cy="3449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4000" b="1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  <a:ea typeface="+mn-ea"/>
              </a:rPr>
              <a:t>第三章  遗传的分子基础</a:t>
            </a:r>
          </a:p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3600" b="1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第四节   </a:t>
            </a:r>
          </a:p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遗传信息的表达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--RNA</a:t>
            </a:r>
            <a:r>
              <a:rPr lang="zh-CN" altLang="en-US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和蛋白质</a:t>
            </a:r>
            <a:r>
              <a:rPr lang="zh-CN" altLang="zh-CN" sz="4800" b="1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的合成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066800" y="2667000"/>
            <a:ext cx="2514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生命活动的主要承担者和体现者是哪种大分子化合物？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342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楷体_GB2312" pitchFamily="49" charset="-122"/>
              </a:rPr>
              <a:t>蛋白质</a:t>
            </a: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（控制性状）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143000" y="1066800"/>
            <a:ext cx="2514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遗传信息</a:t>
            </a: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的携带者是哪种大分子化合物？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3657600" y="1752600"/>
            <a:ext cx="990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800600" y="1524000"/>
            <a:ext cx="320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  <a:ea typeface="楷体_GB2312" pitchFamily="49" charset="-122"/>
              </a:rPr>
              <a:t>核酸</a:t>
            </a: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（主要是</a:t>
            </a:r>
            <a:r>
              <a:rPr lang="en-US" altLang="zh-CN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DNA</a:t>
            </a: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）</a:t>
            </a: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3657600" y="3352800"/>
            <a:ext cx="990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lg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553200" y="1981200"/>
            <a:ext cx="1981200" cy="1524000"/>
            <a:chOff x="4128" y="1536"/>
            <a:chExt cx="1248" cy="960"/>
          </a:xfrm>
        </p:grpSpPr>
        <p:sp>
          <p:nvSpPr>
            <p:cNvPr id="14347" name="Line 10"/>
            <p:cNvSpPr>
              <a:spLocks noChangeShapeType="1"/>
            </p:cNvSpPr>
            <p:nvPr/>
          </p:nvSpPr>
          <p:spPr bwMode="auto">
            <a:xfrm>
              <a:off x="4464" y="1536"/>
              <a:ext cx="4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8" name="Line 11"/>
            <p:cNvSpPr>
              <a:spLocks noChangeShapeType="1"/>
            </p:cNvSpPr>
            <p:nvPr/>
          </p:nvSpPr>
          <p:spPr bwMode="auto">
            <a:xfrm>
              <a:off x="4464" y="2496"/>
              <a:ext cx="4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9" name="Line 12"/>
            <p:cNvSpPr>
              <a:spLocks noChangeShapeType="1"/>
            </p:cNvSpPr>
            <p:nvPr/>
          </p:nvSpPr>
          <p:spPr bwMode="auto">
            <a:xfrm>
              <a:off x="4656" y="1536"/>
              <a:ext cx="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Text Box 13"/>
            <p:cNvSpPr txBox="1">
              <a:spLocks noChangeArrowheads="1"/>
            </p:cNvSpPr>
            <p:nvPr/>
          </p:nvSpPr>
          <p:spPr bwMode="auto">
            <a:xfrm>
              <a:off x="4128" y="1728"/>
              <a:ext cx="12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Calibri" pitchFamily="34" charset="0"/>
                  <a:ea typeface="楷体_GB2312" pitchFamily="49" charset="-122"/>
                </a:rPr>
                <a:t>什么关系？</a:t>
              </a:r>
            </a:p>
          </p:txBody>
        </p:sp>
      </p:grp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838200" y="4800600"/>
            <a:ext cx="76962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    DNA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作为携带遗传信息的生物大分子，通过一系列复杂的酶促合成过程，将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遗传信息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反映到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蛋白质分子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结构上。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5" name="矩形 14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26630" grpId="0"/>
      <p:bldP spid="26631" grpId="0" animBg="1"/>
      <p:bldP spid="26632" grpId="0"/>
      <p:bldP spid="26633" grpId="0" animBg="1"/>
      <p:bldP spid="26639" grpId="0"/>
      <p:bldP spid="14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4"/>
          <p:cNvSpPr txBox="1">
            <a:spLocks noChangeArrowheads="1"/>
          </p:cNvSpPr>
          <p:nvPr/>
        </p:nvSpPr>
        <p:spPr bwMode="auto">
          <a:xfrm>
            <a:off x="250825" y="642938"/>
            <a:ext cx="1371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Calibri" pitchFamily="34" charset="0"/>
                <a:ea typeface="楷体_GB2312" pitchFamily="49" charset="-122"/>
              </a:rPr>
              <a:t>思考：</a:t>
            </a:r>
          </a:p>
        </p:txBody>
      </p:sp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1725613" y="631825"/>
            <a:ext cx="70104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主要存在于细胞的什么部位？</a:t>
            </a: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、蛋白质的合成在细胞的什么部位？</a:t>
            </a: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能不能到细胞质中去直接指导蛋白质的合成？为什么？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57200" y="5638800"/>
            <a:ext cx="8305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结论：遗传信息如果要表达，必须有</a:t>
            </a: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中间媒介物质</a:t>
            </a: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作为</a:t>
            </a:r>
            <a:r>
              <a:rPr lang="zh-CN" altLang="en-US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信使</a:t>
            </a: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。</a:t>
            </a:r>
            <a:r>
              <a:rPr lang="en-US" altLang="zh-CN" sz="2800" b="1">
                <a:solidFill>
                  <a:srgbClr val="FF0000"/>
                </a:solidFill>
                <a:latin typeface="Calibri" pitchFamily="34" charset="0"/>
                <a:ea typeface="楷体_GB2312" pitchFamily="49" charset="-122"/>
              </a:rPr>
              <a:t>RNA</a:t>
            </a:r>
            <a:r>
              <a:rPr lang="zh-CN" altLang="en-US" sz="2800" b="1">
                <a:latin typeface="Calibri" pitchFamily="34" charset="0"/>
                <a:ea typeface="楷体_GB2312" pitchFamily="49" charset="-122"/>
              </a:rPr>
              <a:t>就是这种媒介物质。</a:t>
            </a:r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1971675"/>
            <a:ext cx="3192462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直接箭头连接符 7"/>
          <p:cNvCxnSpPr/>
          <p:nvPr/>
        </p:nvCxnSpPr>
        <p:spPr>
          <a:xfrm>
            <a:off x="4830763" y="3070225"/>
            <a:ext cx="14287" cy="16240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4610100" y="2822575"/>
            <a:ext cx="5953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66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×</a:t>
            </a:r>
            <a:endParaRPr lang="zh-CN" altLang="en-US" sz="6600" b="1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459288" y="4646613"/>
            <a:ext cx="1477962" cy="509587"/>
            <a:chOff x="1749939" y="4911551"/>
            <a:chExt cx="2565034" cy="1315081"/>
          </a:xfrm>
        </p:grpSpPr>
        <p:pic>
          <p:nvPicPr>
            <p:cNvPr id="15371" name="图片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49939" y="5373216"/>
              <a:ext cx="1095528" cy="657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2" name="文本框 4"/>
            <p:cNvSpPr txBox="1">
              <a:spLocks noChangeArrowheads="1"/>
            </p:cNvSpPr>
            <p:nvPr/>
          </p:nvSpPr>
          <p:spPr bwMode="auto">
            <a:xfrm>
              <a:off x="3206977" y="4911551"/>
              <a:ext cx="11079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核糖体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2664645" y="5300749"/>
              <a:ext cx="578579" cy="2171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088820" y="5882498"/>
              <a:ext cx="559294" cy="1474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75" name="文本框 9"/>
            <p:cNvSpPr txBox="1">
              <a:spLocks noChangeArrowheads="1"/>
            </p:cNvSpPr>
            <p:nvPr/>
          </p:nvSpPr>
          <p:spPr bwMode="auto">
            <a:xfrm>
              <a:off x="2630913" y="5764967"/>
              <a:ext cx="8002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多肽</a:t>
              </a:r>
            </a:p>
          </p:txBody>
        </p:sp>
      </p:grpSp>
      <p:sp>
        <p:nvSpPr>
          <p:cNvPr id="16" name="文本框 14"/>
          <p:cNvSpPr txBox="1"/>
          <p:nvPr/>
        </p:nvSpPr>
        <p:spPr>
          <a:xfrm>
            <a:off x="5573713" y="2762250"/>
            <a:ext cx="13858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细胞核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8" name="矩形 17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/>
      <p:bldP spid="9" grpId="0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771525"/>
            <a:ext cx="5029200" cy="588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/>
          <p:nvPr/>
        </p:nvSpPr>
        <p:spPr>
          <a:xfrm>
            <a:off x="3209925" y="1554163"/>
            <a:ext cx="8366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latin typeface="+mj-lt"/>
                <a:ea typeface="黑体" panose="02010609060101010101" pitchFamily="49" charset="-122"/>
              </a:rPr>
              <a:t>DNA</a:t>
            </a:r>
            <a:endParaRPr lang="zh-CN" altLang="en-US" sz="2400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12" name="直接箭头连接符 11"/>
          <p:cNvCxnSpPr>
            <a:endCxn id="19" idx="0"/>
          </p:cNvCxnSpPr>
          <p:nvPr/>
        </p:nvCxnSpPr>
        <p:spPr>
          <a:xfrm flipH="1">
            <a:off x="4568826" y="2191407"/>
            <a:ext cx="18940" cy="77721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322388" y="2625725"/>
            <a:ext cx="12620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atin typeface="+mj-lt"/>
                <a:ea typeface="黑体" panose="02010609060101010101" pitchFamily="49" charset="-122"/>
              </a:rPr>
              <a:t>细胞核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8713" y="2968625"/>
            <a:ext cx="18002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直接箭头连接符 19"/>
          <p:cNvCxnSpPr/>
          <p:nvPr/>
        </p:nvCxnSpPr>
        <p:spPr>
          <a:xfrm>
            <a:off x="4211638" y="3263900"/>
            <a:ext cx="0" cy="193357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2324100" y="4822825"/>
            <a:ext cx="3568700" cy="1271588"/>
            <a:chOff x="1528194" y="4823247"/>
            <a:chExt cx="3568846" cy="1271542"/>
          </a:xfrm>
        </p:grpSpPr>
        <p:pic>
          <p:nvPicPr>
            <p:cNvPr id="16397" name="图片 10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8452" y="5235797"/>
              <a:ext cx="1829055" cy="73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8" name="文本框 4"/>
            <p:cNvSpPr txBox="1">
              <a:spLocks noChangeArrowheads="1"/>
            </p:cNvSpPr>
            <p:nvPr/>
          </p:nvSpPr>
          <p:spPr bwMode="auto">
            <a:xfrm>
              <a:off x="3989044" y="4823247"/>
              <a:ext cx="11079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核糖体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3447561" y="5212171"/>
              <a:ext cx="576286" cy="2174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400" name="文本框 9"/>
            <p:cNvSpPr txBox="1">
              <a:spLocks noChangeArrowheads="1"/>
            </p:cNvSpPr>
            <p:nvPr/>
          </p:nvSpPr>
          <p:spPr bwMode="auto">
            <a:xfrm>
              <a:off x="1528194" y="5633124"/>
              <a:ext cx="11079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蛋白质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195513" y="2168525"/>
            <a:ext cx="1198562" cy="461963"/>
          </a:xfrm>
          <a:prstGeom prst="rect">
            <a:avLst/>
          </a:prstGeom>
          <a:solidFill>
            <a:srgbClr val="F37052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转录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254250" y="5005388"/>
            <a:ext cx="1200150" cy="461962"/>
          </a:xfrm>
          <a:prstGeom prst="rect">
            <a:avLst/>
          </a:prstGeom>
          <a:solidFill>
            <a:srgbClr val="D4D1E9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翻译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438275" y="3279775"/>
            <a:ext cx="27273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latin typeface="+mj-lt"/>
                <a:ea typeface="微软雅黑 Light" panose="020B0402040204020203" pitchFamily="34" charset="-122"/>
              </a:rPr>
              <a:t>mRNA</a:t>
            </a:r>
            <a:r>
              <a:rPr lang="zh-CN" altLang="en-US" sz="2400" dirty="0">
                <a:latin typeface="+mj-lt"/>
                <a:ea typeface="微软雅黑 Light" panose="020B0402040204020203" pitchFamily="34" charset="-122"/>
              </a:rPr>
              <a:t>（信使</a:t>
            </a:r>
            <a:r>
              <a:rPr lang="en-US" altLang="zh-CN" sz="2400" dirty="0">
                <a:latin typeface="+mj-lt"/>
                <a:ea typeface="微软雅黑 Light" panose="020B0402040204020203" pitchFamily="34" charset="-122"/>
              </a:rPr>
              <a:t>RNA</a:t>
            </a:r>
            <a:r>
              <a:rPr lang="zh-CN" altLang="en-US" sz="2400" dirty="0">
                <a:latin typeface="+mj-lt"/>
                <a:ea typeface="微软雅黑 Light" panose="020B0402040204020203" pitchFamily="34" charset="-122"/>
              </a:rPr>
              <a:t>）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7" name="矩形 16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4" grpId="0" bldLvl="0" animBg="1"/>
      <p:bldP spid="40" grpId="0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40"/>
          <p:cNvGraphicFramePr>
            <a:graphicFrameLocks noGrp="1"/>
          </p:cNvGraphicFramePr>
          <p:nvPr/>
        </p:nvGraphicFramePr>
        <p:xfrm>
          <a:off x="1120775" y="1998663"/>
          <a:ext cx="6858000" cy="2835300"/>
        </p:xfrm>
        <a:graphic>
          <a:graphicData uri="http://schemas.openxmlformats.org/drawingml/2006/table">
            <a:tbl>
              <a:tblPr/>
              <a:tblGrid>
                <a:gridCol w="1895475"/>
                <a:gridCol w="2574925"/>
                <a:gridCol w="23876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DNA</a:t>
                      </a: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RNA</a:t>
                      </a: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基本单位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五碳糖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含氮碱基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单双链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08" marB="45708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48"/>
          <p:cNvSpPr txBox="1">
            <a:spLocks noChangeArrowheads="1"/>
          </p:cNvSpPr>
          <p:nvPr/>
        </p:nvSpPr>
        <p:spPr bwMode="auto">
          <a:xfrm>
            <a:off x="3330575" y="2506663"/>
            <a:ext cx="2000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脱氧核苷酸</a:t>
            </a:r>
          </a:p>
        </p:txBody>
      </p:sp>
      <p:sp>
        <p:nvSpPr>
          <p:cNvPr id="10" name="Text Box 51"/>
          <p:cNvSpPr txBox="1">
            <a:spLocks noChangeArrowheads="1"/>
          </p:cNvSpPr>
          <p:nvPr/>
        </p:nvSpPr>
        <p:spPr bwMode="auto">
          <a:xfrm>
            <a:off x="3406775" y="3078163"/>
            <a:ext cx="1638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脱氧核糖</a:t>
            </a:r>
          </a:p>
        </p:txBody>
      </p:sp>
      <p:sp>
        <p:nvSpPr>
          <p:cNvPr id="11" name="Text Box 52"/>
          <p:cNvSpPr txBox="1">
            <a:spLocks noChangeArrowheads="1"/>
          </p:cNvSpPr>
          <p:nvPr/>
        </p:nvSpPr>
        <p:spPr bwMode="auto">
          <a:xfrm>
            <a:off x="3324225" y="3687763"/>
            <a:ext cx="23177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</a:p>
        </p:txBody>
      </p:sp>
      <p:sp>
        <p:nvSpPr>
          <p:cNvPr id="12" name="Text Box 54"/>
          <p:cNvSpPr txBox="1">
            <a:spLocks noChangeArrowheads="1"/>
          </p:cNvSpPr>
          <p:nvPr/>
        </p:nvSpPr>
        <p:spPr bwMode="auto">
          <a:xfrm>
            <a:off x="3787775" y="4221163"/>
            <a:ext cx="9128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双链</a:t>
            </a:r>
          </a:p>
        </p:txBody>
      </p:sp>
      <p:sp>
        <p:nvSpPr>
          <p:cNvPr id="13" name="Text Box 55"/>
          <p:cNvSpPr txBox="1">
            <a:spLocks noChangeArrowheads="1"/>
          </p:cNvSpPr>
          <p:nvPr/>
        </p:nvSpPr>
        <p:spPr bwMode="auto">
          <a:xfrm>
            <a:off x="5878513" y="2530475"/>
            <a:ext cx="20002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核糖核苷酸</a:t>
            </a:r>
          </a:p>
        </p:txBody>
      </p:sp>
      <p:sp>
        <p:nvSpPr>
          <p:cNvPr id="14" name="Text Box 56"/>
          <p:cNvSpPr txBox="1">
            <a:spLocks noChangeArrowheads="1"/>
          </p:cNvSpPr>
          <p:nvPr/>
        </p:nvSpPr>
        <p:spPr bwMode="auto">
          <a:xfrm>
            <a:off x="6302375" y="3078163"/>
            <a:ext cx="9128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核糖</a:t>
            </a:r>
          </a:p>
        </p:txBody>
      </p:sp>
      <p:sp>
        <p:nvSpPr>
          <p:cNvPr id="16" name="Text Box 57"/>
          <p:cNvSpPr txBox="1">
            <a:spLocks noChangeArrowheads="1"/>
          </p:cNvSpPr>
          <p:nvPr/>
        </p:nvSpPr>
        <p:spPr bwMode="auto">
          <a:xfrm>
            <a:off x="5710238" y="3722688"/>
            <a:ext cx="24765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U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</a:p>
        </p:txBody>
      </p:sp>
      <p:sp>
        <p:nvSpPr>
          <p:cNvPr id="17" name="Text Box 59"/>
          <p:cNvSpPr txBox="1">
            <a:spLocks noChangeArrowheads="1"/>
          </p:cNvSpPr>
          <p:nvPr/>
        </p:nvSpPr>
        <p:spPr bwMode="auto">
          <a:xfrm>
            <a:off x="5883275" y="4221163"/>
            <a:ext cx="19954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一般为单链</a:t>
            </a: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120775" y="4833938"/>
          <a:ext cx="6858000" cy="636587"/>
        </p:xfrm>
        <a:graphic>
          <a:graphicData uri="http://schemas.openxmlformats.org/drawingml/2006/table">
            <a:tbl>
              <a:tblPr/>
              <a:tblGrid>
                <a:gridCol w="1895475"/>
                <a:gridCol w="2574925"/>
                <a:gridCol w="2387600"/>
              </a:tblGrid>
              <a:tr h="636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分子大小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Text Box 61"/>
          <p:cNvSpPr txBox="1">
            <a:spLocks noChangeArrowheads="1"/>
          </p:cNvSpPr>
          <p:nvPr/>
        </p:nvSpPr>
        <p:spPr bwMode="auto">
          <a:xfrm>
            <a:off x="3787775" y="4865688"/>
            <a:ext cx="1096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很大</a:t>
            </a:r>
          </a:p>
        </p:txBody>
      </p:sp>
      <p:sp>
        <p:nvSpPr>
          <p:cNvPr id="24" name="Text Box 62"/>
          <p:cNvSpPr txBox="1">
            <a:spLocks noChangeArrowheads="1"/>
          </p:cNvSpPr>
          <p:nvPr/>
        </p:nvSpPr>
        <p:spPr bwMode="auto">
          <a:xfrm>
            <a:off x="6149975" y="4865688"/>
            <a:ext cx="1462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比较小</a:t>
            </a:r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708343" y="937270"/>
            <a:ext cx="409829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宋体" panose="02010600030101010101" pitchFamily="2" charset="-122"/>
              </a:rPr>
              <a:t>DNA</a:t>
            </a:r>
            <a:r>
              <a:rPr lang="zh-CN" alt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宋体" panose="02010600030101010101" pitchFamily="2" charset="-122"/>
              </a:rPr>
              <a:t>RNA</a:t>
            </a:r>
            <a:r>
              <a:rPr lang="zh-CN" alt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宋体" panose="02010600030101010101" pitchFamily="2" charset="-122"/>
              </a:rPr>
              <a:t>的比较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23" grpId="0"/>
      <p:bldP spid="24" grpId="0"/>
      <p:bldP spid="15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06388" y="750888"/>
            <a:ext cx="8154987" cy="44751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88872" rIns="0" bIns="88872" anchor="ctr"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微软雅黑"/>
              </a:rPr>
              <a:t>RNA适于作DNA的信使的原因：</a:t>
            </a:r>
            <a:r>
              <a:rPr lang="zh-CN" altLang="zh-CN" sz="2800">
                <a:solidFill>
                  <a:srgbClr val="333333"/>
                </a:solidFill>
                <a:latin typeface="微软雅黑"/>
              </a:rPr>
              <a:t/>
            </a:r>
            <a:br>
              <a:rPr lang="zh-CN" altLang="zh-CN" sz="2800">
                <a:solidFill>
                  <a:srgbClr val="333333"/>
                </a:solidFill>
                <a:latin typeface="微软雅黑"/>
              </a:rPr>
            </a:br>
            <a:r>
              <a:rPr lang="zh-CN" altLang="zh-CN" sz="2800">
                <a:solidFill>
                  <a:srgbClr val="333333"/>
                </a:solidFill>
                <a:latin typeface="微软雅黑"/>
              </a:rPr>
              <a:t/>
            </a:r>
            <a:br>
              <a:rPr lang="zh-CN" altLang="zh-CN" sz="2800">
                <a:solidFill>
                  <a:srgbClr val="333333"/>
                </a:solidFill>
                <a:latin typeface="微软雅黑"/>
              </a:rPr>
            </a:b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(1)它的分子结构与DNA很相似，也是由基本单位-核苷酸连接而成，也能储存</a:t>
            </a:r>
            <a:r>
              <a:rPr lang="zh-CN" altLang="zh-CN" sz="2800" b="1">
                <a:solidFill>
                  <a:srgbClr val="3F88BF"/>
                </a:solidFill>
                <a:latin typeface="黑体" pitchFamily="2" charset="-122"/>
                <a:ea typeface="黑体" pitchFamily="2" charset="-122"/>
                <a:hlinkClick r:id="rId2"/>
              </a:rPr>
              <a:t>遗传信息</a:t>
            </a: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800">
              <a:solidFill>
                <a:srgbClr val="333333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/>
            </a:r>
            <a:b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(2)在RNA与DNA的关系中，也遵循“</a:t>
            </a:r>
            <a:r>
              <a:rPr lang="zh-CN" altLang="zh-CN" sz="2800" b="1">
                <a:solidFill>
                  <a:srgbClr val="3F88BF"/>
                </a:solidFill>
                <a:latin typeface="黑体" pitchFamily="2" charset="-122"/>
                <a:ea typeface="黑体" pitchFamily="2" charset="-122"/>
                <a:hlinkClick r:id="rId3"/>
              </a:rPr>
              <a:t>碱基互补配对原则</a:t>
            </a: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”。</a:t>
            </a:r>
            <a:endParaRPr lang="en-US" altLang="zh-CN" sz="2800">
              <a:solidFill>
                <a:srgbClr val="333333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/>
            </a:r>
            <a:b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(3)RNA一般是单链，而且比DNA短，因此能够通过核孔转移到</a:t>
            </a:r>
            <a:r>
              <a:rPr lang="zh-CN" altLang="zh-CN" sz="2800" b="1">
                <a:solidFill>
                  <a:srgbClr val="3F88BF"/>
                </a:solidFill>
                <a:latin typeface="黑体" pitchFamily="2" charset="-122"/>
                <a:ea typeface="黑体" pitchFamily="2" charset="-122"/>
                <a:hlinkClick r:id="rId4"/>
              </a:rPr>
              <a:t>细胞质</a:t>
            </a:r>
            <a:r>
              <a:rPr lang="zh-CN" altLang="zh-CN" sz="280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中。</a:t>
            </a:r>
            <a:r>
              <a:rPr lang="zh-CN" altLang="zh-CN" sz="1400">
                <a:latin typeface="黑体" pitchFamily="2" charset="-122"/>
                <a:ea typeface="黑体" pitchFamily="2" charset="-122"/>
              </a:rPr>
              <a:t> </a:t>
            </a:r>
            <a:endParaRPr lang="zh-CN" altLang="zh-CN" sz="40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1277938" y="3409950"/>
            <a:ext cx="62103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(</a:t>
            </a:r>
            <a:r>
              <a:rPr lang="zh-CN" altLang="en-US" sz="2800">
                <a:solidFill>
                  <a:srgbClr val="FF0000"/>
                </a:solidFill>
              </a:rPr>
              <a:t>保证</a:t>
            </a:r>
            <a:r>
              <a:rPr lang="en-US" altLang="zh-CN" sz="2800">
                <a:solidFill>
                  <a:srgbClr val="FF0000"/>
                </a:solidFill>
              </a:rPr>
              <a:t>DNA</a:t>
            </a:r>
            <a:r>
              <a:rPr lang="zh-CN" altLang="en-US" sz="2800">
                <a:solidFill>
                  <a:srgbClr val="FF0000"/>
                </a:solidFill>
              </a:rPr>
              <a:t>的遗传信息准确传递给</a:t>
            </a:r>
            <a:r>
              <a:rPr lang="en-US" altLang="zh-CN" sz="2800">
                <a:solidFill>
                  <a:srgbClr val="FF0000"/>
                </a:solidFill>
              </a:rPr>
              <a:t>RNA)</a:t>
            </a:r>
          </a:p>
          <a:p>
            <a:endParaRPr lang="zh-CN" altLang="en-US" sz="360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6722t06-020"/>
          <p:cNvPicPr>
            <a:picLocks noChangeAspect="1" noChangeArrowheads="1"/>
          </p:cNvPicPr>
          <p:nvPr/>
        </p:nvPicPr>
        <p:blipFill>
          <a:blip r:embed="rId2" cstate="print"/>
          <a:srcRect b="23"/>
          <a:stretch>
            <a:fillRect/>
          </a:stretch>
        </p:blipFill>
        <p:spPr bwMode="auto">
          <a:xfrm>
            <a:off x="0" y="2128838"/>
            <a:ext cx="9144000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文本框 2"/>
          <p:cNvSpPr txBox="1">
            <a:spLocks noChangeArrowheads="1"/>
          </p:cNvSpPr>
          <p:nvPr/>
        </p:nvSpPr>
        <p:spPr bwMode="auto">
          <a:xfrm>
            <a:off x="274638" y="1133475"/>
            <a:ext cx="8628062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/>
                <a:ea typeface="微软雅黑"/>
                <a:cs typeface="微软雅黑"/>
                <a:sym typeface="+mn-ea"/>
              </a:rPr>
              <a:t>转录</a:t>
            </a:r>
            <a:r>
              <a:rPr lang="zh-CN" altLang="en-US" sz="2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+mn-ea"/>
              </a:rPr>
              <a:t>：以</a:t>
            </a:r>
            <a:r>
              <a:rPr lang="en-US" altLang="zh-CN" sz="2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+mn-ea"/>
              </a:rPr>
              <a:t>DNA</a:t>
            </a:r>
            <a:r>
              <a:rPr lang="zh-CN" altLang="en-US" sz="2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+mn-ea"/>
              </a:rPr>
              <a:t>的一条链为模板，按照碱基互补配对原则合成</a:t>
            </a:r>
            <a:r>
              <a:rPr lang="en-US" altLang="zh-CN" sz="2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+mn-ea"/>
              </a:rPr>
              <a:t>RNA</a:t>
            </a:r>
            <a:r>
              <a:rPr lang="zh-CN" altLang="en-US" sz="2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+mn-ea"/>
              </a:rPr>
              <a:t>的过程。</a:t>
            </a:r>
            <a:endParaRPr lang="zh-CN" altLang="en-US" sz="280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300038" y="504825"/>
            <a:ext cx="2036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Calibri" pitchFamily="34" charset="0"/>
              </a:rPr>
              <a:t>一、转录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162425" y="2176463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a.</a:t>
            </a:r>
            <a:r>
              <a:rPr lang="zh-CN" altLang="en-US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结合：</a:t>
            </a:r>
            <a:r>
              <a:rPr lang="en-US" altLang="zh-CN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聚合酶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分子的某一启动部位相结合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465388" y="30241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b.</a:t>
            </a:r>
            <a:r>
              <a:rPr lang="zh-CN" altLang="en-US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解旋：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一个或几个基因的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片段的双螺旋解开，以</a:t>
            </a:r>
            <a:r>
              <a:rPr lang="zh-CN" altLang="en-US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其中一条链为模板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000500" y="2044700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C.</a:t>
            </a:r>
            <a:r>
              <a:rPr lang="zh-CN" altLang="en-US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配对：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游离的</a:t>
            </a:r>
            <a:r>
              <a:rPr lang="zh-CN" altLang="en-US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核糖核苷酸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与供转录的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一条链上的碱基互补配对</a:t>
            </a:r>
            <a:r>
              <a:rPr kumimoji="1" lang="en-US" altLang="zh-CN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kumimoji="1" lang="en-US" altLang="zh-CN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—</a:t>
            </a:r>
            <a:r>
              <a:rPr kumimoji="1" lang="en-US" altLang="zh-CN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U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; T</a:t>
            </a:r>
            <a:r>
              <a:rPr kumimoji="1" lang="en-US" altLang="zh-CN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—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  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kumimoji="1" lang="en-US" altLang="zh-CN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—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kumimoji="1" lang="en-US" altLang="zh-CN" b="1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—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451225" y="3021013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d.</a:t>
            </a:r>
            <a:r>
              <a:rPr kumimoji="1" lang="zh-CN" altLang="en-US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连结：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在酶的作用下，相邻的核糖核苷酸通过</a:t>
            </a:r>
            <a:r>
              <a:rPr kumimoji="1" lang="zh-CN" altLang="en-US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磷酸二酯键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合成与该片段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DNA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相对应的</a:t>
            </a:r>
            <a:r>
              <a:rPr kumimoji="1" lang="en-US" altLang="zh-CN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RNA</a:t>
            </a:r>
            <a:r>
              <a:rPr kumimoji="1" lang="zh-CN" altLang="en-US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分子。</a:t>
            </a: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7708900" y="5911850"/>
            <a:ext cx="584200" cy="11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266113" y="5738813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alibri" pitchFamily="34" charset="0"/>
              </a:rPr>
              <a:t>模板链</a:t>
            </a:r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1797050" y="5848350"/>
            <a:ext cx="8667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62025" y="5702300"/>
            <a:ext cx="8778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alibri" pitchFamily="34" charset="0"/>
              </a:rPr>
              <a:t>编码链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9" grpId="1"/>
      <p:bldP spid="10" grpId="0"/>
      <p:bldP spid="10" grpId="1"/>
      <p:bldP spid="11" grpId="0"/>
      <p:bldP spid="12" grpId="0"/>
      <p:bldP spid="16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127125" y="1733550"/>
            <a:ext cx="6834188" cy="1079500"/>
            <a:chOff x="500" y="1594"/>
            <a:chExt cx="4305" cy="680"/>
          </a:xfrm>
        </p:grpSpPr>
        <p:sp>
          <p:nvSpPr>
            <p:cNvPr id="20502" name="Rectangle 24"/>
            <p:cNvSpPr>
              <a:spLocks noChangeArrowheads="1"/>
            </p:cNvSpPr>
            <p:nvPr/>
          </p:nvSpPr>
          <p:spPr bwMode="auto">
            <a:xfrm>
              <a:off x="500" y="2154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0503" name="Group 25"/>
            <p:cNvGrpSpPr>
              <a:grpSpLocks/>
            </p:cNvGrpSpPr>
            <p:nvPr/>
          </p:nvGrpSpPr>
          <p:grpSpPr bwMode="auto">
            <a:xfrm>
              <a:off x="785" y="1609"/>
              <a:ext cx="381" cy="559"/>
              <a:chOff x="960" y="2400"/>
              <a:chExt cx="432" cy="672"/>
            </a:xfrm>
          </p:grpSpPr>
          <p:sp>
            <p:nvSpPr>
              <p:cNvPr id="20528" name="Text Box 2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0529" name="Line 2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4" name="Group 28"/>
            <p:cNvGrpSpPr>
              <a:grpSpLocks/>
            </p:cNvGrpSpPr>
            <p:nvPr/>
          </p:nvGrpSpPr>
          <p:grpSpPr bwMode="auto">
            <a:xfrm>
              <a:off x="4096" y="1609"/>
              <a:ext cx="381" cy="559"/>
              <a:chOff x="960" y="2400"/>
              <a:chExt cx="432" cy="672"/>
            </a:xfrm>
          </p:grpSpPr>
          <p:sp>
            <p:nvSpPr>
              <p:cNvPr id="20526" name="Text Box 2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0527" name="Line 3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5" name="Group 31"/>
            <p:cNvGrpSpPr>
              <a:grpSpLocks/>
            </p:cNvGrpSpPr>
            <p:nvPr/>
          </p:nvGrpSpPr>
          <p:grpSpPr bwMode="auto">
            <a:xfrm>
              <a:off x="1628" y="1606"/>
              <a:ext cx="381" cy="558"/>
              <a:chOff x="960" y="2400"/>
              <a:chExt cx="432" cy="672"/>
            </a:xfrm>
          </p:grpSpPr>
          <p:sp>
            <p:nvSpPr>
              <p:cNvPr id="20524" name="Text Box 3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0525" name="Line 3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6" name="Group 34"/>
            <p:cNvGrpSpPr>
              <a:grpSpLocks/>
            </p:cNvGrpSpPr>
            <p:nvPr/>
          </p:nvGrpSpPr>
          <p:grpSpPr bwMode="auto">
            <a:xfrm>
              <a:off x="1212" y="1607"/>
              <a:ext cx="381" cy="560"/>
              <a:chOff x="960" y="2399"/>
              <a:chExt cx="432" cy="673"/>
            </a:xfrm>
          </p:grpSpPr>
          <p:sp>
            <p:nvSpPr>
              <p:cNvPr id="20522" name="Text Box 35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0523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7" name="Group 37"/>
            <p:cNvGrpSpPr>
              <a:grpSpLocks/>
            </p:cNvGrpSpPr>
            <p:nvPr/>
          </p:nvGrpSpPr>
          <p:grpSpPr bwMode="auto">
            <a:xfrm>
              <a:off x="2051" y="1607"/>
              <a:ext cx="381" cy="559"/>
              <a:chOff x="961" y="2400"/>
              <a:chExt cx="431" cy="672"/>
            </a:xfrm>
          </p:grpSpPr>
          <p:sp>
            <p:nvSpPr>
              <p:cNvPr id="20520" name="Text Box 38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0521" name="Line 3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8" name="Group 40"/>
            <p:cNvGrpSpPr>
              <a:grpSpLocks/>
            </p:cNvGrpSpPr>
            <p:nvPr/>
          </p:nvGrpSpPr>
          <p:grpSpPr bwMode="auto">
            <a:xfrm>
              <a:off x="2477" y="1607"/>
              <a:ext cx="381" cy="560"/>
              <a:chOff x="961" y="2399"/>
              <a:chExt cx="431" cy="673"/>
            </a:xfrm>
          </p:grpSpPr>
          <p:sp>
            <p:nvSpPr>
              <p:cNvPr id="20518" name="Text Box 41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600" b="1">
                    <a:latin typeface="Calibri" pitchFamily="34" charset="0"/>
                    <a:ea typeface="PMingLiU" pitchFamily="18" charset="-120"/>
                  </a:rPr>
                  <a:t>T</a:t>
                </a:r>
              </a:p>
            </p:txBody>
          </p:sp>
          <p:sp>
            <p:nvSpPr>
              <p:cNvPr id="20519" name="Line 4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9" name="Group 43"/>
            <p:cNvGrpSpPr>
              <a:grpSpLocks/>
            </p:cNvGrpSpPr>
            <p:nvPr/>
          </p:nvGrpSpPr>
          <p:grpSpPr bwMode="auto">
            <a:xfrm>
              <a:off x="2873" y="1609"/>
              <a:ext cx="381" cy="559"/>
              <a:chOff x="960" y="2400"/>
              <a:chExt cx="431" cy="672"/>
            </a:xfrm>
          </p:grpSpPr>
          <p:sp>
            <p:nvSpPr>
              <p:cNvPr id="20516" name="Text Box 4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0517" name="Line 4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10" name="Group 46"/>
            <p:cNvGrpSpPr>
              <a:grpSpLocks/>
            </p:cNvGrpSpPr>
            <p:nvPr/>
          </p:nvGrpSpPr>
          <p:grpSpPr bwMode="auto">
            <a:xfrm>
              <a:off x="3715" y="1594"/>
              <a:ext cx="381" cy="559"/>
              <a:chOff x="960" y="2400"/>
              <a:chExt cx="432" cy="672"/>
            </a:xfrm>
          </p:grpSpPr>
          <p:sp>
            <p:nvSpPr>
              <p:cNvPr id="20514" name="Text Box 4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 </a:t>
                </a:r>
              </a:p>
            </p:txBody>
          </p:sp>
          <p:sp>
            <p:nvSpPr>
              <p:cNvPr id="20515" name="Line 4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11" name="Group 49"/>
            <p:cNvGrpSpPr>
              <a:grpSpLocks/>
            </p:cNvGrpSpPr>
            <p:nvPr/>
          </p:nvGrpSpPr>
          <p:grpSpPr bwMode="auto">
            <a:xfrm>
              <a:off x="3334" y="1609"/>
              <a:ext cx="381" cy="559"/>
              <a:chOff x="960" y="2400"/>
              <a:chExt cx="432" cy="672"/>
            </a:xfrm>
          </p:grpSpPr>
          <p:sp>
            <p:nvSpPr>
              <p:cNvPr id="20512" name="Text Box 5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0513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482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0483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0484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0485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86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487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88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489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0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0491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2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493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4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0495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6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497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8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499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0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0501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2"/>
          <p:cNvSpPr>
            <a:spLocks noChangeArrowheads="1"/>
          </p:cNvSpPr>
          <p:nvPr/>
        </p:nvSpPr>
        <p:spPr bwMode="auto">
          <a:xfrm>
            <a:off x="1147763" y="417513"/>
            <a:ext cx="2184400" cy="2436812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250825" y="6021388"/>
            <a:ext cx="3962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  <a:ea typeface="华文楷体"/>
                <a:cs typeface="华文楷体"/>
              </a:rPr>
              <a:t>游离的核糖核苷酸</a:t>
            </a:r>
          </a:p>
        </p:txBody>
      </p:sp>
      <p:grpSp>
        <p:nvGrpSpPr>
          <p:cNvPr id="21507" name="Group 23"/>
          <p:cNvGrpSpPr>
            <a:grpSpLocks/>
          </p:cNvGrpSpPr>
          <p:nvPr/>
        </p:nvGrpSpPr>
        <p:grpSpPr bwMode="auto">
          <a:xfrm rot="-1102363">
            <a:off x="1135063" y="3986213"/>
            <a:ext cx="604837" cy="1082675"/>
            <a:chOff x="1767" y="2907"/>
            <a:chExt cx="381" cy="682"/>
          </a:xfrm>
        </p:grpSpPr>
        <p:grpSp>
          <p:nvGrpSpPr>
            <p:cNvPr id="21592" name="Group 24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1594" name="Text Box 2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1595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93" name="Rectangle 27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08" name="Group 28"/>
          <p:cNvGrpSpPr>
            <a:grpSpLocks/>
          </p:cNvGrpSpPr>
          <p:nvPr/>
        </p:nvGrpSpPr>
        <p:grpSpPr bwMode="auto">
          <a:xfrm>
            <a:off x="1892300" y="4745038"/>
            <a:ext cx="609600" cy="1081087"/>
            <a:chOff x="2232" y="2908"/>
            <a:chExt cx="384" cy="681"/>
          </a:xfrm>
        </p:grpSpPr>
        <p:grpSp>
          <p:nvGrpSpPr>
            <p:cNvPr id="21588" name="Group 2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1590" name="Text Box 3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91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89" name="Rectangle 3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09" name="Group 33"/>
          <p:cNvGrpSpPr>
            <a:grpSpLocks/>
          </p:cNvGrpSpPr>
          <p:nvPr/>
        </p:nvGrpSpPr>
        <p:grpSpPr bwMode="auto">
          <a:xfrm rot="-685723">
            <a:off x="7100888" y="3586163"/>
            <a:ext cx="604837" cy="1077912"/>
            <a:chOff x="3614" y="3469"/>
            <a:chExt cx="381" cy="679"/>
          </a:xfrm>
        </p:grpSpPr>
        <p:grpSp>
          <p:nvGrpSpPr>
            <p:cNvPr id="21584" name="Group 3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1586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87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85" name="Rectangle 3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0" name="Group 38"/>
          <p:cNvGrpSpPr>
            <a:grpSpLocks/>
          </p:cNvGrpSpPr>
          <p:nvPr/>
        </p:nvGrpSpPr>
        <p:grpSpPr bwMode="auto">
          <a:xfrm rot="1833965">
            <a:off x="249238" y="3000375"/>
            <a:ext cx="604837" cy="1054100"/>
            <a:chOff x="303" y="3469"/>
            <a:chExt cx="381" cy="664"/>
          </a:xfrm>
        </p:grpSpPr>
        <p:grpSp>
          <p:nvGrpSpPr>
            <p:cNvPr id="21578" name="Group 3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1580" name="Rectangle 4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1581" name="Group 4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158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1583" name="Line 4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579" name="Rectangle 4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1" name="Group 45"/>
          <p:cNvGrpSpPr>
            <a:grpSpLocks/>
          </p:cNvGrpSpPr>
          <p:nvPr/>
        </p:nvGrpSpPr>
        <p:grpSpPr bwMode="auto">
          <a:xfrm rot="2779942">
            <a:off x="3264694" y="4412456"/>
            <a:ext cx="609600" cy="1081088"/>
            <a:chOff x="2232" y="2908"/>
            <a:chExt cx="384" cy="681"/>
          </a:xfrm>
        </p:grpSpPr>
        <p:grpSp>
          <p:nvGrpSpPr>
            <p:cNvPr id="21574" name="Group 46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1576" name="Text Box 4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77" name="Line 4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75" name="Rectangle 49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2" name="Group 50"/>
          <p:cNvGrpSpPr>
            <a:grpSpLocks/>
          </p:cNvGrpSpPr>
          <p:nvPr/>
        </p:nvGrpSpPr>
        <p:grpSpPr bwMode="auto">
          <a:xfrm rot="-1193441">
            <a:off x="6030913" y="4527550"/>
            <a:ext cx="604837" cy="1082675"/>
            <a:chOff x="1767" y="2907"/>
            <a:chExt cx="381" cy="682"/>
          </a:xfrm>
        </p:grpSpPr>
        <p:grpSp>
          <p:nvGrpSpPr>
            <p:cNvPr id="21570" name="Group 51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1572" name="Text Box 5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1573" name="Line 5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71" name="Rectangle 54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3" name="Group 55"/>
          <p:cNvGrpSpPr>
            <a:grpSpLocks/>
          </p:cNvGrpSpPr>
          <p:nvPr/>
        </p:nvGrpSpPr>
        <p:grpSpPr bwMode="auto">
          <a:xfrm rot="-1213524">
            <a:off x="4946650" y="4824413"/>
            <a:ext cx="604838" cy="1077912"/>
            <a:chOff x="3614" y="3469"/>
            <a:chExt cx="381" cy="679"/>
          </a:xfrm>
        </p:grpSpPr>
        <p:grpSp>
          <p:nvGrpSpPr>
            <p:cNvPr id="21566" name="Group 56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1568" name="Text Box 5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69" name="Line 5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67" name="Rectangle 59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4" name="Group 60"/>
          <p:cNvGrpSpPr>
            <a:grpSpLocks/>
          </p:cNvGrpSpPr>
          <p:nvPr/>
        </p:nvGrpSpPr>
        <p:grpSpPr bwMode="auto">
          <a:xfrm rot="438758">
            <a:off x="7191375" y="4792663"/>
            <a:ext cx="609600" cy="1081087"/>
            <a:chOff x="2232" y="2908"/>
            <a:chExt cx="384" cy="681"/>
          </a:xfrm>
        </p:grpSpPr>
        <p:grpSp>
          <p:nvGrpSpPr>
            <p:cNvPr id="21562" name="Group 61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1564" name="Text Box 62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65" name="Line 6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63" name="Rectangle 64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5" name="Group 65"/>
          <p:cNvGrpSpPr>
            <a:grpSpLocks/>
          </p:cNvGrpSpPr>
          <p:nvPr/>
        </p:nvGrpSpPr>
        <p:grpSpPr bwMode="auto">
          <a:xfrm rot="363235">
            <a:off x="4286250" y="3702050"/>
            <a:ext cx="609600" cy="1081088"/>
            <a:chOff x="2232" y="2908"/>
            <a:chExt cx="384" cy="681"/>
          </a:xfrm>
        </p:grpSpPr>
        <p:grpSp>
          <p:nvGrpSpPr>
            <p:cNvPr id="21558" name="Group 66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1560" name="Text Box 6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1561" name="Line 6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559" name="Rectangle 69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6" name="Group 70"/>
          <p:cNvGrpSpPr>
            <a:grpSpLocks/>
          </p:cNvGrpSpPr>
          <p:nvPr/>
        </p:nvGrpSpPr>
        <p:grpSpPr bwMode="auto">
          <a:xfrm rot="-1484483">
            <a:off x="5729288" y="3395663"/>
            <a:ext cx="604837" cy="1054100"/>
            <a:chOff x="303" y="3469"/>
            <a:chExt cx="381" cy="664"/>
          </a:xfrm>
        </p:grpSpPr>
        <p:grpSp>
          <p:nvGrpSpPr>
            <p:cNvPr id="21552" name="Group 7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1554" name="Rectangle 7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1555" name="Group 7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1556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1557" name="Line 7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553" name="Rectangle 7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7" name="Group 77"/>
          <p:cNvGrpSpPr>
            <a:grpSpLocks/>
          </p:cNvGrpSpPr>
          <p:nvPr/>
        </p:nvGrpSpPr>
        <p:grpSpPr bwMode="auto">
          <a:xfrm rot="-1206298">
            <a:off x="2354263" y="3586163"/>
            <a:ext cx="604837" cy="1054100"/>
            <a:chOff x="303" y="3469"/>
            <a:chExt cx="381" cy="664"/>
          </a:xfrm>
        </p:grpSpPr>
        <p:grpSp>
          <p:nvGrpSpPr>
            <p:cNvPr id="21546" name="Group 78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1548" name="Rectangle 79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1549" name="Group 80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1550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1551" name="Line 82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547" name="Rectangle 83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1518" name="Group 84"/>
          <p:cNvGrpSpPr>
            <a:grpSpLocks/>
          </p:cNvGrpSpPr>
          <p:nvPr/>
        </p:nvGrpSpPr>
        <p:grpSpPr bwMode="auto">
          <a:xfrm rot="867233">
            <a:off x="25400" y="4627563"/>
            <a:ext cx="604838" cy="1054100"/>
            <a:chOff x="303" y="3469"/>
            <a:chExt cx="381" cy="664"/>
          </a:xfrm>
        </p:grpSpPr>
        <p:grpSp>
          <p:nvGrpSpPr>
            <p:cNvPr id="21540" name="Group 85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1542" name="Rectangle 86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1543" name="Group 87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1544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1545" name="Line 89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541" name="Rectangle 90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1519" name="Text Box 96"/>
          <p:cNvSpPr txBox="1">
            <a:spLocks noChangeArrowheads="1"/>
          </p:cNvSpPr>
          <p:nvPr/>
        </p:nvSpPr>
        <p:spPr bwMode="auto">
          <a:xfrm>
            <a:off x="473075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21520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1521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1522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1523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4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25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6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27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28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1529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0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31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2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1533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4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35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6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37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8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1539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1546225" y="1889125"/>
            <a:ext cx="19939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TW" sz="2000" b="1">
                <a:solidFill>
                  <a:srgbClr val="333399"/>
                </a:solidFill>
                <a:latin typeface="华文中宋"/>
                <a:ea typeface="华文中宋"/>
                <a:cs typeface="华文中宋"/>
              </a:rPr>
              <a:t>RNA  </a:t>
            </a:r>
          </a:p>
          <a:p>
            <a:pPr algn="ctr">
              <a:spcBef>
                <a:spcPct val="50000"/>
              </a:spcBef>
            </a:pPr>
            <a:r>
              <a:rPr kumimoji="1" lang="zh-CN" altLang="en-US" sz="2000" b="1">
                <a:solidFill>
                  <a:srgbClr val="333399"/>
                </a:solidFill>
                <a:latin typeface="华文中宋"/>
                <a:ea typeface="华文中宋"/>
                <a:cs typeface="华文中宋"/>
              </a:rPr>
              <a:t>聚合酶</a:t>
            </a:r>
            <a:endParaRPr kumimoji="1" lang="zh-TW" altLang="en-US" sz="2000">
              <a:solidFill>
                <a:srgbClr val="333399"/>
              </a:solidFill>
              <a:latin typeface="华文中宋"/>
              <a:ea typeface="华文中宋"/>
              <a:cs typeface="华文中宋"/>
            </a:endParaRPr>
          </a:p>
        </p:txBody>
      </p:sp>
      <p:grpSp>
        <p:nvGrpSpPr>
          <p:cNvPr id="95" name="Group 23"/>
          <p:cNvGrpSpPr>
            <a:grpSpLocks/>
          </p:cNvGrpSpPr>
          <p:nvPr/>
        </p:nvGrpSpPr>
        <p:grpSpPr bwMode="auto">
          <a:xfrm>
            <a:off x="1127125" y="1733550"/>
            <a:ext cx="6834188" cy="1079500"/>
            <a:chOff x="500" y="1594"/>
            <a:chExt cx="4305" cy="680"/>
          </a:xfrm>
        </p:grpSpPr>
        <p:sp>
          <p:nvSpPr>
            <p:cNvPr id="96" name="Rectangle 24"/>
            <p:cNvSpPr>
              <a:spLocks noChangeArrowheads="1"/>
            </p:cNvSpPr>
            <p:nvPr/>
          </p:nvSpPr>
          <p:spPr bwMode="auto">
            <a:xfrm>
              <a:off x="500" y="2154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97" name="Group 25"/>
            <p:cNvGrpSpPr>
              <a:grpSpLocks/>
            </p:cNvGrpSpPr>
            <p:nvPr/>
          </p:nvGrpSpPr>
          <p:grpSpPr bwMode="auto">
            <a:xfrm>
              <a:off x="785" y="1609"/>
              <a:ext cx="381" cy="559"/>
              <a:chOff x="960" y="2400"/>
              <a:chExt cx="432" cy="672"/>
            </a:xfrm>
          </p:grpSpPr>
          <p:sp>
            <p:nvSpPr>
              <p:cNvPr id="122" name="Text Box 2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123" name="Line 2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8" name="Group 28"/>
            <p:cNvGrpSpPr>
              <a:grpSpLocks/>
            </p:cNvGrpSpPr>
            <p:nvPr/>
          </p:nvGrpSpPr>
          <p:grpSpPr bwMode="auto">
            <a:xfrm>
              <a:off x="4096" y="1609"/>
              <a:ext cx="381" cy="559"/>
              <a:chOff x="960" y="2400"/>
              <a:chExt cx="432" cy="672"/>
            </a:xfrm>
          </p:grpSpPr>
          <p:sp>
            <p:nvSpPr>
              <p:cNvPr id="120" name="Text Box 2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121" name="Line 3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9" name="Group 31"/>
            <p:cNvGrpSpPr>
              <a:grpSpLocks/>
            </p:cNvGrpSpPr>
            <p:nvPr/>
          </p:nvGrpSpPr>
          <p:grpSpPr bwMode="auto">
            <a:xfrm>
              <a:off x="1628" y="1606"/>
              <a:ext cx="381" cy="558"/>
              <a:chOff x="960" y="2400"/>
              <a:chExt cx="432" cy="672"/>
            </a:xfrm>
          </p:grpSpPr>
          <p:sp>
            <p:nvSpPr>
              <p:cNvPr id="118" name="Text Box 3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119" name="Line 3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0" name="Group 34"/>
            <p:cNvGrpSpPr>
              <a:grpSpLocks/>
            </p:cNvGrpSpPr>
            <p:nvPr/>
          </p:nvGrpSpPr>
          <p:grpSpPr bwMode="auto">
            <a:xfrm>
              <a:off x="1212" y="1607"/>
              <a:ext cx="381" cy="560"/>
              <a:chOff x="960" y="2399"/>
              <a:chExt cx="432" cy="673"/>
            </a:xfrm>
          </p:grpSpPr>
          <p:sp>
            <p:nvSpPr>
              <p:cNvPr id="116" name="Text Box 35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117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1" name="Group 37"/>
            <p:cNvGrpSpPr>
              <a:grpSpLocks/>
            </p:cNvGrpSpPr>
            <p:nvPr/>
          </p:nvGrpSpPr>
          <p:grpSpPr bwMode="auto">
            <a:xfrm>
              <a:off x="2051" y="1607"/>
              <a:ext cx="381" cy="559"/>
              <a:chOff x="961" y="2400"/>
              <a:chExt cx="431" cy="672"/>
            </a:xfrm>
          </p:grpSpPr>
          <p:sp>
            <p:nvSpPr>
              <p:cNvPr id="114" name="Text Box 38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115" name="Line 3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2" name="Group 40"/>
            <p:cNvGrpSpPr>
              <a:grpSpLocks/>
            </p:cNvGrpSpPr>
            <p:nvPr/>
          </p:nvGrpSpPr>
          <p:grpSpPr bwMode="auto">
            <a:xfrm>
              <a:off x="2477" y="1607"/>
              <a:ext cx="381" cy="560"/>
              <a:chOff x="961" y="2399"/>
              <a:chExt cx="431" cy="673"/>
            </a:xfrm>
          </p:grpSpPr>
          <p:sp>
            <p:nvSpPr>
              <p:cNvPr id="112" name="Text Box 41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3600" b="1">
                    <a:latin typeface="Calibri" pitchFamily="34" charset="0"/>
                    <a:ea typeface="PMingLiU" pitchFamily="18" charset="-120"/>
                  </a:rPr>
                  <a:t>T</a:t>
                </a:r>
              </a:p>
            </p:txBody>
          </p:sp>
          <p:sp>
            <p:nvSpPr>
              <p:cNvPr id="113" name="Line 4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3" name="Group 43"/>
            <p:cNvGrpSpPr>
              <a:grpSpLocks/>
            </p:cNvGrpSpPr>
            <p:nvPr/>
          </p:nvGrpSpPr>
          <p:grpSpPr bwMode="auto">
            <a:xfrm>
              <a:off x="2873" y="1609"/>
              <a:ext cx="381" cy="559"/>
              <a:chOff x="960" y="2400"/>
              <a:chExt cx="431" cy="672"/>
            </a:xfrm>
          </p:grpSpPr>
          <p:sp>
            <p:nvSpPr>
              <p:cNvPr id="110" name="Text Box 4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111" name="Line 4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4" name="Group 46"/>
            <p:cNvGrpSpPr>
              <a:grpSpLocks/>
            </p:cNvGrpSpPr>
            <p:nvPr/>
          </p:nvGrpSpPr>
          <p:grpSpPr bwMode="auto">
            <a:xfrm>
              <a:off x="3715" y="1594"/>
              <a:ext cx="381" cy="559"/>
              <a:chOff x="960" y="2400"/>
              <a:chExt cx="432" cy="672"/>
            </a:xfrm>
          </p:grpSpPr>
          <p:sp>
            <p:nvSpPr>
              <p:cNvPr id="108" name="Text Box 4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T </a:t>
                </a:r>
              </a:p>
            </p:txBody>
          </p:sp>
          <p:sp>
            <p:nvSpPr>
              <p:cNvPr id="109" name="Line 4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05" name="Group 49"/>
            <p:cNvGrpSpPr>
              <a:grpSpLocks/>
            </p:cNvGrpSpPr>
            <p:nvPr/>
          </p:nvGrpSpPr>
          <p:grpSpPr bwMode="auto">
            <a:xfrm>
              <a:off x="3334" y="1609"/>
              <a:ext cx="381" cy="559"/>
              <a:chOff x="960" y="2400"/>
              <a:chExt cx="432" cy="672"/>
            </a:xfrm>
          </p:grpSpPr>
          <p:sp>
            <p:nvSpPr>
              <p:cNvPr id="106" name="Text Box 5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107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val 2"/>
          <p:cNvSpPr>
            <a:spLocks noChangeArrowheads="1"/>
          </p:cNvSpPr>
          <p:nvPr/>
        </p:nvSpPr>
        <p:spPr bwMode="auto">
          <a:xfrm>
            <a:off x="1147763" y="417513"/>
            <a:ext cx="2184400" cy="2436812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2530" name="Group 23"/>
          <p:cNvGrpSpPr>
            <a:grpSpLocks/>
          </p:cNvGrpSpPr>
          <p:nvPr/>
        </p:nvGrpSpPr>
        <p:grpSpPr bwMode="auto">
          <a:xfrm rot="-1102363">
            <a:off x="1135063" y="3986213"/>
            <a:ext cx="604837" cy="1082675"/>
            <a:chOff x="1767" y="2907"/>
            <a:chExt cx="381" cy="682"/>
          </a:xfrm>
        </p:grpSpPr>
        <p:grpSp>
          <p:nvGrpSpPr>
            <p:cNvPr id="22617" name="Group 24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2619" name="Text Box 2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2620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618" name="Rectangle 27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1" name="Group 28"/>
          <p:cNvGrpSpPr>
            <a:grpSpLocks/>
          </p:cNvGrpSpPr>
          <p:nvPr/>
        </p:nvGrpSpPr>
        <p:grpSpPr bwMode="auto">
          <a:xfrm>
            <a:off x="1892300" y="4745038"/>
            <a:ext cx="609600" cy="1081087"/>
            <a:chOff x="2232" y="2908"/>
            <a:chExt cx="384" cy="681"/>
          </a:xfrm>
        </p:grpSpPr>
        <p:grpSp>
          <p:nvGrpSpPr>
            <p:cNvPr id="22613" name="Group 2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2615" name="Text Box 3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616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614" name="Rectangle 3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2" name="Group 33"/>
          <p:cNvGrpSpPr>
            <a:grpSpLocks/>
          </p:cNvGrpSpPr>
          <p:nvPr/>
        </p:nvGrpSpPr>
        <p:grpSpPr bwMode="auto">
          <a:xfrm rot="-685723">
            <a:off x="7100888" y="3586163"/>
            <a:ext cx="604837" cy="1077912"/>
            <a:chOff x="3614" y="3469"/>
            <a:chExt cx="381" cy="679"/>
          </a:xfrm>
        </p:grpSpPr>
        <p:grpSp>
          <p:nvGrpSpPr>
            <p:cNvPr id="22609" name="Group 3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2611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612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610" name="Rectangle 3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3" name="Group 38"/>
          <p:cNvGrpSpPr>
            <a:grpSpLocks/>
          </p:cNvGrpSpPr>
          <p:nvPr/>
        </p:nvGrpSpPr>
        <p:grpSpPr bwMode="auto">
          <a:xfrm rot="1833965">
            <a:off x="249238" y="3000375"/>
            <a:ext cx="604837" cy="1054100"/>
            <a:chOff x="303" y="3469"/>
            <a:chExt cx="381" cy="664"/>
          </a:xfrm>
        </p:grpSpPr>
        <p:grpSp>
          <p:nvGrpSpPr>
            <p:cNvPr id="22603" name="Group 3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2605" name="Rectangle 4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2606" name="Group 4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2607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2608" name="Line 4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2604" name="Rectangle 4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4" name="Group 45"/>
          <p:cNvGrpSpPr>
            <a:grpSpLocks/>
          </p:cNvGrpSpPr>
          <p:nvPr/>
        </p:nvGrpSpPr>
        <p:grpSpPr bwMode="auto">
          <a:xfrm rot="2779942">
            <a:off x="3264694" y="4412456"/>
            <a:ext cx="609600" cy="1081088"/>
            <a:chOff x="2232" y="2908"/>
            <a:chExt cx="384" cy="681"/>
          </a:xfrm>
        </p:grpSpPr>
        <p:grpSp>
          <p:nvGrpSpPr>
            <p:cNvPr id="22599" name="Group 46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2601" name="Text Box 4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602" name="Line 4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600" name="Rectangle 49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5" name="Group 50"/>
          <p:cNvGrpSpPr>
            <a:grpSpLocks/>
          </p:cNvGrpSpPr>
          <p:nvPr/>
        </p:nvGrpSpPr>
        <p:grpSpPr bwMode="auto">
          <a:xfrm rot="-1193441">
            <a:off x="6030913" y="4527550"/>
            <a:ext cx="604837" cy="1082675"/>
            <a:chOff x="1767" y="2907"/>
            <a:chExt cx="381" cy="682"/>
          </a:xfrm>
        </p:grpSpPr>
        <p:grpSp>
          <p:nvGrpSpPr>
            <p:cNvPr id="22595" name="Group 51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2597" name="Text Box 5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2598" name="Line 5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596" name="Rectangle 54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6" name="Group 55"/>
          <p:cNvGrpSpPr>
            <a:grpSpLocks/>
          </p:cNvGrpSpPr>
          <p:nvPr/>
        </p:nvGrpSpPr>
        <p:grpSpPr bwMode="auto">
          <a:xfrm rot="-1213524">
            <a:off x="4946650" y="4824413"/>
            <a:ext cx="604838" cy="1077912"/>
            <a:chOff x="3614" y="3469"/>
            <a:chExt cx="381" cy="679"/>
          </a:xfrm>
        </p:grpSpPr>
        <p:grpSp>
          <p:nvGrpSpPr>
            <p:cNvPr id="22591" name="Group 56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2593" name="Text Box 5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594" name="Line 5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592" name="Rectangle 59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7" name="Group 60"/>
          <p:cNvGrpSpPr>
            <a:grpSpLocks/>
          </p:cNvGrpSpPr>
          <p:nvPr/>
        </p:nvGrpSpPr>
        <p:grpSpPr bwMode="auto">
          <a:xfrm rot="438758">
            <a:off x="7191375" y="4792663"/>
            <a:ext cx="609600" cy="1081087"/>
            <a:chOff x="2232" y="2908"/>
            <a:chExt cx="384" cy="681"/>
          </a:xfrm>
        </p:grpSpPr>
        <p:grpSp>
          <p:nvGrpSpPr>
            <p:cNvPr id="22587" name="Group 61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2589" name="Text Box 62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590" name="Line 6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588" name="Rectangle 64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8" name="Group 65"/>
          <p:cNvGrpSpPr>
            <a:grpSpLocks/>
          </p:cNvGrpSpPr>
          <p:nvPr/>
        </p:nvGrpSpPr>
        <p:grpSpPr bwMode="auto">
          <a:xfrm rot="363235">
            <a:off x="4286250" y="3702050"/>
            <a:ext cx="609600" cy="1081088"/>
            <a:chOff x="2232" y="2908"/>
            <a:chExt cx="384" cy="681"/>
          </a:xfrm>
        </p:grpSpPr>
        <p:grpSp>
          <p:nvGrpSpPr>
            <p:cNvPr id="22583" name="Group 66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2585" name="Text Box 6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2586" name="Line 6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584" name="Rectangle 69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39" name="Group 70"/>
          <p:cNvGrpSpPr>
            <a:grpSpLocks/>
          </p:cNvGrpSpPr>
          <p:nvPr/>
        </p:nvGrpSpPr>
        <p:grpSpPr bwMode="auto">
          <a:xfrm rot="-1484483">
            <a:off x="5729288" y="3395663"/>
            <a:ext cx="604837" cy="1054100"/>
            <a:chOff x="303" y="3469"/>
            <a:chExt cx="381" cy="664"/>
          </a:xfrm>
        </p:grpSpPr>
        <p:grpSp>
          <p:nvGrpSpPr>
            <p:cNvPr id="22577" name="Group 7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2579" name="Rectangle 7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2580" name="Group 7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2581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2582" name="Line 7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2578" name="Rectangle 7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40" name="Group 77"/>
          <p:cNvGrpSpPr>
            <a:grpSpLocks/>
          </p:cNvGrpSpPr>
          <p:nvPr/>
        </p:nvGrpSpPr>
        <p:grpSpPr bwMode="auto">
          <a:xfrm rot="-1206298">
            <a:off x="2354263" y="3586163"/>
            <a:ext cx="604837" cy="1054100"/>
            <a:chOff x="303" y="3469"/>
            <a:chExt cx="381" cy="664"/>
          </a:xfrm>
        </p:grpSpPr>
        <p:grpSp>
          <p:nvGrpSpPr>
            <p:cNvPr id="22571" name="Group 78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2573" name="Rectangle 79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2574" name="Group 80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2575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2576" name="Line 82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2572" name="Rectangle 83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2541" name="Group 84"/>
          <p:cNvGrpSpPr>
            <a:grpSpLocks/>
          </p:cNvGrpSpPr>
          <p:nvPr/>
        </p:nvGrpSpPr>
        <p:grpSpPr bwMode="auto">
          <a:xfrm rot="867233">
            <a:off x="25400" y="4627563"/>
            <a:ext cx="604838" cy="1054100"/>
            <a:chOff x="303" y="3469"/>
            <a:chExt cx="381" cy="664"/>
          </a:xfrm>
        </p:grpSpPr>
        <p:grpSp>
          <p:nvGrpSpPr>
            <p:cNvPr id="22565" name="Group 85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2567" name="Rectangle 86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2568" name="Group 87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2569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2570" name="Line 89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2566" name="Rectangle 90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175195" name="Text Box 91"/>
          <p:cNvSpPr txBox="1">
            <a:spLocks noChangeArrowheads="1"/>
          </p:cNvSpPr>
          <p:nvPr/>
        </p:nvSpPr>
        <p:spPr bwMode="auto">
          <a:xfrm>
            <a:off x="0" y="6391275"/>
            <a:ext cx="91440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zh-TW" sz="2400" b="1">
                <a:latin typeface="Times New Roman" pitchFamily="18" charset="0"/>
                <a:ea typeface="PMingLiU" pitchFamily="18" charset="-120"/>
              </a:rPr>
              <a:t> </a:t>
            </a:r>
            <a:r>
              <a:rPr kumimoji="1" lang="en-US" altLang="zh-TW" sz="2000" b="1">
                <a:solidFill>
                  <a:srgbClr val="FF0000"/>
                </a:solidFill>
                <a:latin typeface="Arial Black" pitchFamily="34" charset="0"/>
                <a:ea typeface="PMingLiU" pitchFamily="18" charset="-120"/>
              </a:rPr>
              <a:t>DNA</a:t>
            </a:r>
            <a:r>
              <a:rPr kumimoji="1" lang="zh-CN" altLang="en-US" sz="2000" b="1">
                <a:solidFill>
                  <a:srgbClr val="FF0000"/>
                </a:solidFill>
                <a:latin typeface="Arial Black" pitchFamily="34" charset="0"/>
              </a:rPr>
              <a:t>与</a:t>
            </a:r>
            <a:r>
              <a:rPr kumimoji="1" lang="en-US" altLang="zh-CN" sz="2000" b="1">
                <a:solidFill>
                  <a:srgbClr val="FF0000"/>
                </a:solidFill>
                <a:latin typeface="Arial Black" pitchFamily="34" charset="0"/>
              </a:rPr>
              <a:t>RNA</a:t>
            </a:r>
            <a:r>
              <a:rPr kumimoji="1" lang="zh-CN" altLang="en-US" sz="2000" b="1">
                <a:solidFill>
                  <a:srgbClr val="FF0000"/>
                </a:solidFill>
                <a:latin typeface="Arial Black" pitchFamily="34" charset="0"/>
              </a:rPr>
              <a:t>的碱基互补配对：</a:t>
            </a:r>
            <a:r>
              <a:rPr kumimoji="1" lang="en-US" altLang="zh-CN" sz="2000" b="1">
                <a:solidFill>
                  <a:srgbClr val="FF0000"/>
                </a:solidFill>
                <a:latin typeface="Arial Black" pitchFamily="34" charset="0"/>
              </a:rPr>
              <a:t>A——U</a:t>
            </a:r>
            <a:r>
              <a:rPr kumimoji="1" lang="zh-CN" altLang="en-US" sz="2000" b="1">
                <a:solidFill>
                  <a:srgbClr val="FF0000"/>
                </a:solidFill>
                <a:latin typeface="Arial Black" pitchFamily="34" charset="0"/>
              </a:rPr>
              <a:t>；</a:t>
            </a:r>
            <a:r>
              <a:rPr kumimoji="1" lang="en-US" altLang="zh-CN" sz="2000" b="1">
                <a:solidFill>
                  <a:srgbClr val="FF0000"/>
                </a:solidFill>
                <a:latin typeface="Arial Black" pitchFamily="34" charset="0"/>
              </a:rPr>
              <a:t>T——C</a:t>
            </a:r>
            <a:r>
              <a:rPr kumimoji="1" lang="zh-CN" altLang="en-US" sz="2000" b="1">
                <a:solidFill>
                  <a:srgbClr val="FF0000"/>
                </a:solidFill>
                <a:latin typeface="Arial Black" pitchFamily="34" charset="0"/>
              </a:rPr>
              <a:t>；</a:t>
            </a:r>
            <a:r>
              <a:rPr kumimoji="1" lang="en-US" altLang="zh-CN" sz="2000" b="1">
                <a:solidFill>
                  <a:srgbClr val="FF0000"/>
                </a:solidFill>
                <a:latin typeface="Arial Black" pitchFamily="34" charset="0"/>
              </a:rPr>
              <a:t>C——G</a:t>
            </a:r>
            <a:r>
              <a:rPr kumimoji="1" lang="zh-CN" altLang="en-US" sz="2000" b="1">
                <a:solidFill>
                  <a:srgbClr val="FF0000"/>
                </a:solidFill>
                <a:latin typeface="Arial Black" pitchFamily="34" charset="0"/>
              </a:rPr>
              <a:t>；</a:t>
            </a:r>
            <a:r>
              <a:rPr kumimoji="1" lang="en-US" altLang="zh-CN" sz="2000" b="1">
                <a:solidFill>
                  <a:srgbClr val="FF0000"/>
                </a:solidFill>
                <a:latin typeface="Arial Black" pitchFamily="34" charset="0"/>
              </a:rPr>
              <a:t>T—A</a:t>
            </a:r>
            <a:endParaRPr kumimoji="1" lang="zh-TW" altLang="zh-TW" sz="2000" b="1">
              <a:solidFill>
                <a:srgbClr val="FF0000"/>
              </a:solidFill>
              <a:latin typeface="Arial Black" pitchFamily="34" charset="0"/>
              <a:ea typeface="PMingLiU" pitchFamily="18" charset="-120"/>
            </a:endParaRPr>
          </a:p>
        </p:txBody>
      </p:sp>
      <p:sp>
        <p:nvSpPr>
          <p:cNvPr id="22543" name="Text Box 93"/>
          <p:cNvSpPr txBox="1">
            <a:spLocks noChangeArrowheads="1"/>
          </p:cNvSpPr>
          <p:nvPr/>
        </p:nvSpPr>
        <p:spPr bwMode="auto">
          <a:xfrm>
            <a:off x="1546225" y="1889125"/>
            <a:ext cx="19939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TW" sz="2000" b="1">
                <a:solidFill>
                  <a:srgbClr val="333399"/>
                </a:solidFill>
                <a:latin typeface="华文中宋"/>
                <a:ea typeface="华文中宋"/>
                <a:cs typeface="华文中宋"/>
              </a:rPr>
              <a:t>RNA  </a:t>
            </a:r>
          </a:p>
          <a:p>
            <a:pPr algn="ctr">
              <a:spcBef>
                <a:spcPct val="50000"/>
              </a:spcBef>
            </a:pPr>
            <a:r>
              <a:rPr kumimoji="1" lang="zh-CN" altLang="en-US" sz="2000" b="1">
                <a:solidFill>
                  <a:srgbClr val="333399"/>
                </a:solidFill>
                <a:latin typeface="华文中宋"/>
                <a:ea typeface="华文中宋"/>
                <a:cs typeface="华文中宋"/>
              </a:rPr>
              <a:t>聚合酶</a:t>
            </a:r>
            <a:endParaRPr kumimoji="1" lang="zh-TW" altLang="en-US" sz="2000">
              <a:solidFill>
                <a:srgbClr val="333399"/>
              </a:solidFill>
              <a:latin typeface="华文中宋"/>
              <a:ea typeface="华文中宋"/>
              <a:cs typeface="华文中宋"/>
            </a:endParaRPr>
          </a:p>
        </p:txBody>
      </p:sp>
      <p:sp>
        <p:nvSpPr>
          <p:cNvPr id="22544" name="Text Box 96"/>
          <p:cNvSpPr txBox="1">
            <a:spLocks noChangeArrowheads="1"/>
          </p:cNvSpPr>
          <p:nvPr/>
        </p:nvSpPr>
        <p:spPr bwMode="auto">
          <a:xfrm>
            <a:off x="473075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22545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2546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2547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2548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9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50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1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52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3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2554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5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56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7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2558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9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60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1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62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3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2564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Tm="4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9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Group 23"/>
          <p:cNvGrpSpPr>
            <a:grpSpLocks/>
          </p:cNvGrpSpPr>
          <p:nvPr/>
        </p:nvGrpSpPr>
        <p:grpSpPr bwMode="auto">
          <a:xfrm rot="-1102363">
            <a:off x="1270000" y="3513138"/>
            <a:ext cx="604838" cy="1082675"/>
            <a:chOff x="1767" y="2907"/>
            <a:chExt cx="381" cy="682"/>
          </a:xfrm>
        </p:grpSpPr>
        <p:grpSp>
          <p:nvGrpSpPr>
            <p:cNvPr id="23640" name="Group 24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3642" name="Text Box 2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3643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41" name="Rectangle 27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4" name="Group 28"/>
          <p:cNvGrpSpPr>
            <a:grpSpLocks/>
          </p:cNvGrpSpPr>
          <p:nvPr/>
        </p:nvGrpSpPr>
        <p:grpSpPr bwMode="auto">
          <a:xfrm>
            <a:off x="2063750" y="4845050"/>
            <a:ext cx="609600" cy="1081088"/>
            <a:chOff x="2232" y="2908"/>
            <a:chExt cx="384" cy="681"/>
          </a:xfrm>
        </p:grpSpPr>
        <p:grpSp>
          <p:nvGrpSpPr>
            <p:cNvPr id="23636" name="Group 2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3638" name="Text Box 3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39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37" name="Rectangle 3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5" name="Group 33"/>
          <p:cNvGrpSpPr>
            <a:grpSpLocks/>
          </p:cNvGrpSpPr>
          <p:nvPr/>
        </p:nvGrpSpPr>
        <p:grpSpPr bwMode="auto">
          <a:xfrm rot="-685723">
            <a:off x="7419975" y="3586163"/>
            <a:ext cx="604838" cy="1077912"/>
            <a:chOff x="3614" y="3469"/>
            <a:chExt cx="381" cy="679"/>
          </a:xfrm>
        </p:grpSpPr>
        <p:grpSp>
          <p:nvGrpSpPr>
            <p:cNvPr id="23632" name="Group 3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3634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35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33" name="Rectangle 3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6" name="Group 38"/>
          <p:cNvGrpSpPr>
            <a:grpSpLocks/>
          </p:cNvGrpSpPr>
          <p:nvPr/>
        </p:nvGrpSpPr>
        <p:grpSpPr bwMode="auto">
          <a:xfrm rot="2779942">
            <a:off x="3202782" y="4261644"/>
            <a:ext cx="609600" cy="1081087"/>
            <a:chOff x="2232" y="2908"/>
            <a:chExt cx="384" cy="681"/>
          </a:xfrm>
        </p:grpSpPr>
        <p:grpSp>
          <p:nvGrpSpPr>
            <p:cNvPr id="23628" name="Group 3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3630" name="Text Box 4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31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29" name="Rectangle 4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7" name="Group 43"/>
          <p:cNvGrpSpPr>
            <a:grpSpLocks/>
          </p:cNvGrpSpPr>
          <p:nvPr/>
        </p:nvGrpSpPr>
        <p:grpSpPr bwMode="auto">
          <a:xfrm rot="-1193441">
            <a:off x="5710238" y="4664075"/>
            <a:ext cx="604837" cy="1082675"/>
            <a:chOff x="1767" y="2907"/>
            <a:chExt cx="381" cy="682"/>
          </a:xfrm>
        </p:grpSpPr>
        <p:grpSp>
          <p:nvGrpSpPr>
            <p:cNvPr id="23624" name="Group 44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3626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3627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25" name="Rectangle 47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8" name="Group 48"/>
          <p:cNvGrpSpPr>
            <a:grpSpLocks/>
          </p:cNvGrpSpPr>
          <p:nvPr/>
        </p:nvGrpSpPr>
        <p:grpSpPr bwMode="auto">
          <a:xfrm rot="-1213524">
            <a:off x="4449763" y="5054600"/>
            <a:ext cx="604837" cy="1077913"/>
            <a:chOff x="3614" y="3469"/>
            <a:chExt cx="381" cy="679"/>
          </a:xfrm>
        </p:grpSpPr>
        <p:grpSp>
          <p:nvGrpSpPr>
            <p:cNvPr id="23620" name="Group 4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3622" name="Text Box 5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23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21" name="Rectangle 5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59" name="Group 53"/>
          <p:cNvGrpSpPr>
            <a:grpSpLocks/>
          </p:cNvGrpSpPr>
          <p:nvPr/>
        </p:nvGrpSpPr>
        <p:grpSpPr bwMode="auto">
          <a:xfrm rot="438758">
            <a:off x="6932613" y="4775200"/>
            <a:ext cx="609600" cy="1081088"/>
            <a:chOff x="2232" y="2908"/>
            <a:chExt cx="384" cy="681"/>
          </a:xfrm>
        </p:grpSpPr>
        <p:grpSp>
          <p:nvGrpSpPr>
            <p:cNvPr id="23616" name="Group 5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3618" name="Text Box 5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19" name="Line 5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17" name="Rectangle 5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60" name="Group 58"/>
          <p:cNvGrpSpPr>
            <a:grpSpLocks/>
          </p:cNvGrpSpPr>
          <p:nvPr/>
        </p:nvGrpSpPr>
        <p:grpSpPr bwMode="auto">
          <a:xfrm rot="363235">
            <a:off x="4605338" y="3702050"/>
            <a:ext cx="609600" cy="1081088"/>
            <a:chOff x="2232" y="2908"/>
            <a:chExt cx="384" cy="681"/>
          </a:xfrm>
        </p:grpSpPr>
        <p:grpSp>
          <p:nvGrpSpPr>
            <p:cNvPr id="23612" name="Group 5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3614" name="Text Box 6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615" name="Line 6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13" name="Rectangle 6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61" name="Group 63"/>
          <p:cNvGrpSpPr>
            <a:grpSpLocks/>
          </p:cNvGrpSpPr>
          <p:nvPr/>
        </p:nvGrpSpPr>
        <p:grpSpPr bwMode="auto">
          <a:xfrm rot="-1484483">
            <a:off x="6048375" y="3395663"/>
            <a:ext cx="604838" cy="1054100"/>
            <a:chOff x="303" y="3469"/>
            <a:chExt cx="381" cy="664"/>
          </a:xfrm>
        </p:grpSpPr>
        <p:grpSp>
          <p:nvGrpSpPr>
            <p:cNvPr id="23606" name="Group 64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3608" name="Rectangle 65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3609" name="Group 66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3610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3611" name="Line 68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3607" name="Rectangle 69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62" name="Group 70"/>
          <p:cNvGrpSpPr>
            <a:grpSpLocks/>
          </p:cNvGrpSpPr>
          <p:nvPr/>
        </p:nvGrpSpPr>
        <p:grpSpPr bwMode="auto">
          <a:xfrm rot="867233">
            <a:off x="344488" y="4627563"/>
            <a:ext cx="604837" cy="1054100"/>
            <a:chOff x="303" y="3469"/>
            <a:chExt cx="381" cy="664"/>
          </a:xfrm>
        </p:grpSpPr>
        <p:grpSp>
          <p:nvGrpSpPr>
            <p:cNvPr id="23600" name="Group 7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3602" name="Rectangle 7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3603" name="Group 7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3604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3605" name="Line 7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3601" name="Rectangle 7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176219" name="Text Box 91"/>
          <p:cNvSpPr txBox="1">
            <a:spLocks noChangeArrowheads="1"/>
          </p:cNvSpPr>
          <p:nvPr/>
        </p:nvSpPr>
        <p:spPr bwMode="auto">
          <a:xfrm>
            <a:off x="1066800" y="6281738"/>
            <a:ext cx="7385050" cy="5762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kumimoji="1" lang="zh-CN" altLang="zh-TW" sz="2400" b="1">
                <a:latin typeface="Times New Roman" pitchFamily="18" charset="0"/>
                <a:ea typeface="PMingLiU" pitchFamily="18" charset="-120"/>
              </a:rPr>
              <a:t> </a:t>
            </a:r>
            <a:r>
              <a:rPr kumimoji="1" lang="zh-CN" altLang="en-US" sz="2400" b="1">
                <a:solidFill>
                  <a:srgbClr val="FF0000"/>
                </a:solidFill>
                <a:latin typeface="Times New Roman" pitchFamily="18" charset="0"/>
              </a:rPr>
              <a:t>组成</a:t>
            </a:r>
            <a:r>
              <a:rPr kumimoji="1" lang="zh-TW" altLang="en-US" sz="2400" b="1">
                <a:solidFill>
                  <a:srgbClr val="FF0000"/>
                </a:solidFill>
                <a:latin typeface="Times New Roman" pitchFamily="18" charset="0"/>
                <a:ea typeface="PMingLiU" pitchFamily="18" charset="-120"/>
              </a:rPr>
              <a:t> </a:t>
            </a:r>
            <a:r>
              <a:rPr kumimoji="1" lang="en-US" altLang="zh-TW" sz="2400" b="1">
                <a:solidFill>
                  <a:srgbClr val="FF0000"/>
                </a:solidFill>
                <a:latin typeface="Times New Roman" pitchFamily="18" charset="0"/>
                <a:ea typeface="PMingLiU" pitchFamily="18" charset="-120"/>
              </a:rPr>
              <a:t>RNA  </a:t>
            </a:r>
            <a:r>
              <a:rPr kumimoji="1" lang="zh-CN" altLang="en-US" sz="2400" b="1">
                <a:solidFill>
                  <a:srgbClr val="FF0000"/>
                </a:solidFill>
                <a:latin typeface="Times New Roman" pitchFamily="18" charset="0"/>
              </a:rPr>
              <a:t>的核糖核苷酸一个个连接起来</a:t>
            </a:r>
            <a:endParaRPr kumimoji="1" lang="zh-TW" altLang="en-US" sz="2400" b="1">
              <a:solidFill>
                <a:srgbClr val="FF0000"/>
              </a:solidFill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23564" name="Text Box 92"/>
          <p:cNvSpPr txBox="1">
            <a:spLocks noChangeArrowheads="1"/>
          </p:cNvSpPr>
          <p:nvPr/>
        </p:nvSpPr>
        <p:spPr bwMode="auto">
          <a:xfrm>
            <a:off x="5049838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23565" name="Oval 2"/>
          <p:cNvSpPr>
            <a:spLocks noChangeArrowheads="1"/>
          </p:cNvSpPr>
          <p:nvPr/>
        </p:nvSpPr>
        <p:spPr bwMode="auto">
          <a:xfrm>
            <a:off x="1179513" y="512763"/>
            <a:ext cx="2184400" cy="2436812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3566" name="Group 72"/>
          <p:cNvGrpSpPr>
            <a:grpSpLocks/>
          </p:cNvGrpSpPr>
          <p:nvPr/>
        </p:nvGrpSpPr>
        <p:grpSpPr bwMode="auto">
          <a:xfrm>
            <a:off x="1573213" y="1995488"/>
            <a:ext cx="604837" cy="1054100"/>
            <a:chOff x="924" y="2910"/>
            <a:chExt cx="381" cy="664"/>
          </a:xfrm>
        </p:grpSpPr>
        <p:sp>
          <p:nvSpPr>
            <p:cNvPr id="23596" name="Rectangle 73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3597" name="Group 74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3598" name="Text Box 7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3599" name="Line 7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3567" name="Rectangle 77"/>
          <p:cNvSpPr>
            <a:spLocks noChangeArrowheads="1"/>
          </p:cNvSpPr>
          <p:nvPr/>
        </p:nvSpPr>
        <p:spPr bwMode="auto">
          <a:xfrm>
            <a:off x="1573213" y="2859088"/>
            <a:ext cx="1282700" cy="190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3568" name="Group 78"/>
          <p:cNvGrpSpPr>
            <a:grpSpLocks/>
          </p:cNvGrpSpPr>
          <p:nvPr/>
        </p:nvGrpSpPr>
        <p:grpSpPr bwMode="auto">
          <a:xfrm>
            <a:off x="2251075" y="1995488"/>
            <a:ext cx="604838" cy="887412"/>
            <a:chOff x="960" y="2400"/>
            <a:chExt cx="432" cy="672"/>
          </a:xfrm>
        </p:grpSpPr>
        <p:sp>
          <p:nvSpPr>
            <p:cNvPr id="23594" name="Text Box 79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3595" name="Line 80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3569" name="Group 81"/>
          <p:cNvGrpSpPr>
            <a:grpSpLocks/>
          </p:cNvGrpSpPr>
          <p:nvPr/>
        </p:nvGrpSpPr>
        <p:grpSpPr bwMode="auto">
          <a:xfrm>
            <a:off x="2636838" y="3198813"/>
            <a:ext cx="604837" cy="1112837"/>
            <a:chOff x="1767" y="2907"/>
            <a:chExt cx="381" cy="682"/>
          </a:xfrm>
        </p:grpSpPr>
        <p:grpSp>
          <p:nvGrpSpPr>
            <p:cNvPr id="23590" name="Group 82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3592" name="Text Box 8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3593" name="Line 8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591" name="Rectangle 85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3570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3571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3572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3573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4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75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6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77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8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3579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0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81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2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3583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4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85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6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87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88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3589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Tm="16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21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Oval 2"/>
          <p:cNvSpPr>
            <a:spLocks noChangeArrowheads="1"/>
          </p:cNvSpPr>
          <p:nvPr/>
        </p:nvSpPr>
        <p:spPr bwMode="auto">
          <a:xfrm>
            <a:off x="1982788" y="622300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4578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4663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4665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66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64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79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4659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4661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62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60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0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4655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4657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58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56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1" name="Group 38"/>
          <p:cNvGrpSpPr>
            <a:grpSpLocks/>
          </p:cNvGrpSpPr>
          <p:nvPr/>
        </p:nvGrpSpPr>
        <p:grpSpPr bwMode="auto">
          <a:xfrm rot="-1193441">
            <a:off x="6637338" y="4711700"/>
            <a:ext cx="604837" cy="1082675"/>
            <a:chOff x="1767" y="2907"/>
            <a:chExt cx="381" cy="682"/>
          </a:xfrm>
        </p:grpSpPr>
        <p:grpSp>
          <p:nvGrpSpPr>
            <p:cNvPr id="24651" name="Group 39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4653" name="Text Box 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4654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52" name="Rectangle 42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2" name="Group 43"/>
          <p:cNvGrpSpPr>
            <a:grpSpLocks/>
          </p:cNvGrpSpPr>
          <p:nvPr/>
        </p:nvGrpSpPr>
        <p:grpSpPr bwMode="auto">
          <a:xfrm rot="-1213524">
            <a:off x="5732463" y="5273675"/>
            <a:ext cx="604837" cy="1077913"/>
            <a:chOff x="3614" y="3469"/>
            <a:chExt cx="381" cy="679"/>
          </a:xfrm>
        </p:grpSpPr>
        <p:grpSp>
          <p:nvGrpSpPr>
            <p:cNvPr id="24647" name="Group 4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4649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50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48" name="Rectangle 4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3" name="Group 48"/>
          <p:cNvGrpSpPr>
            <a:grpSpLocks/>
          </p:cNvGrpSpPr>
          <p:nvPr/>
        </p:nvGrpSpPr>
        <p:grpSpPr bwMode="auto">
          <a:xfrm rot="438758">
            <a:off x="7623175" y="5153025"/>
            <a:ext cx="609600" cy="1081088"/>
            <a:chOff x="2232" y="2908"/>
            <a:chExt cx="384" cy="681"/>
          </a:xfrm>
        </p:grpSpPr>
        <p:grpSp>
          <p:nvGrpSpPr>
            <p:cNvPr id="24643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4645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46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44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4" name="Group 53"/>
          <p:cNvGrpSpPr>
            <a:grpSpLocks/>
          </p:cNvGrpSpPr>
          <p:nvPr/>
        </p:nvGrpSpPr>
        <p:grpSpPr bwMode="auto">
          <a:xfrm rot="363235">
            <a:off x="5194300" y="3702050"/>
            <a:ext cx="609600" cy="1081088"/>
            <a:chOff x="2232" y="2908"/>
            <a:chExt cx="384" cy="681"/>
          </a:xfrm>
        </p:grpSpPr>
        <p:grpSp>
          <p:nvGrpSpPr>
            <p:cNvPr id="24639" name="Group 5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4641" name="Text Box 5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42" name="Line 5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40" name="Rectangle 5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5" name="Group 58"/>
          <p:cNvGrpSpPr>
            <a:grpSpLocks/>
          </p:cNvGrpSpPr>
          <p:nvPr/>
        </p:nvGrpSpPr>
        <p:grpSpPr bwMode="auto">
          <a:xfrm rot="-1484483">
            <a:off x="6637338" y="3395663"/>
            <a:ext cx="604837" cy="1054100"/>
            <a:chOff x="303" y="3469"/>
            <a:chExt cx="381" cy="664"/>
          </a:xfrm>
        </p:grpSpPr>
        <p:grpSp>
          <p:nvGrpSpPr>
            <p:cNvPr id="24633" name="Group 5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4635" name="Rectangle 6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4636" name="Group 6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4637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4638" name="Line 6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4634" name="Rectangle 6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6" name="Group 65"/>
          <p:cNvGrpSpPr>
            <a:grpSpLocks/>
          </p:cNvGrpSpPr>
          <p:nvPr/>
        </p:nvGrpSpPr>
        <p:grpSpPr bwMode="auto">
          <a:xfrm rot="867233">
            <a:off x="933450" y="4627563"/>
            <a:ext cx="604838" cy="1054100"/>
            <a:chOff x="303" y="3469"/>
            <a:chExt cx="381" cy="664"/>
          </a:xfrm>
        </p:grpSpPr>
        <p:grpSp>
          <p:nvGrpSpPr>
            <p:cNvPr id="24627" name="Group 66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4629" name="Rectangle 67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4630" name="Group 68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4631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4632" name="Line 70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4628" name="Rectangle 71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4587" name="Group 72"/>
          <p:cNvGrpSpPr>
            <a:grpSpLocks/>
          </p:cNvGrpSpPr>
          <p:nvPr/>
        </p:nvGrpSpPr>
        <p:grpSpPr bwMode="auto">
          <a:xfrm>
            <a:off x="1573213" y="1995488"/>
            <a:ext cx="604837" cy="1054100"/>
            <a:chOff x="924" y="2910"/>
            <a:chExt cx="381" cy="664"/>
          </a:xfrm>
        </p:grpSpPr>
        <p:sp>
          <p:nvSpPr>
            <p:cNvPr id="24623" name="Rectangle 73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4624" name="Group 74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4625" name="Text Box 7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626" name="Line 7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4588" name="Rectangle 77"/>
          <p:cNvSpPr>
            <a:spLocks noChangeArrowheads="1"/>
          </p:cNvSpPr>
          <p:nvPr/>
        </p:nvSpPr>
        <p:spPr bwMode="auto">
          <a:xfrm>
            <a:off x="1573213" y="2859088"/>
            <a:ext cx="1282700" cy="190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4589" name="Group 78"/>
          <p:cNvGrpSpPr>
            <a:grpSpLocks/>
          </p:cNvGrpSpPr>
          <p:nvPr/>
        </p:nvGrpSpPr>
        <p:grpSpPr bwMode="auto">
          <a:xfrm>
            <a:off x="2251075" y="1995488"/>
            <a:ext cx="604838" cy="887412"/>
            <a:chOff x="960" y="2400"/>
            <a:chExt cx="432" cy="672"/>
          </a:xfrm>
        </p:grpSpPr>
        <p:sp>
          <p:nvSpPr>
            <p:cNvPr id="24621" name="Text Box 79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4622" name="Line 80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4590" name="Group 81"/>
          <p:cNvGrpSpPr>
            <a:grpSpLocks/>
          </p:cNvGrpSpPr>
          <p:nvPr/>
        </p:nvGrpSpPr>
        <p:grpSpPr bwMode="auto">
          <a:xfrm>
            <a:off x="2903538" y="1936750"/>
            <a:ext cx="604837" cy="1112838"/>
            <a:chOff x="1767" y="2907"/>
            <a:chExt cx="381" cy="682"/>
          </a:xfrm>
        </p:grpSpPr>
        <p:grpSp>
          <p:nvGrpSpPr>
            <p:cNvPr id="24617" name="Group 82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4619" name="Text Box 8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4620" name="Line 8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18" name="Rectangle 85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4591" name="Text Box 86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24592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4598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4599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4600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1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02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3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04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5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4606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7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08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9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4610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1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12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3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14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5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4616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4593" name="Group 67"/>
          <p:cNvGrpSpPr>
            <a:grpSpLocks/>
          </p:cNvGrpSpPr>
          <p:nvPr/>
        </p:nvGrpSpPr>
        <p:grpSpPr bwMode="auto">
          <a:xfrm>
            <a:off x="3354388" y="3586163"/>
            <a:ext cx="609600" cy="1081087"/>
            <a:chOff x="2232" y="2908"/>
            <a:chExt cx="384" cy="681"/>
          </a:xfrm>
        </p:grpSpPr>
        <p:grpSp>
          <p:nvGrpSpPr>
            <p:cNvPr id="24594" name="Group 68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4596" name="Text Box 69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4597" name="Line 7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595" name="Rectangle 71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Oval 2"/>
          <p:cNvSpPr>
            <a:spLocks noChangeArrowheads="1"/>
          </p:cNvSpPr>
          <p:nvPr/>
        </p:nvSpPr>
        <p:spPr bwMode="auto">
          <a:xfrm>
            <a:off x="2439988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5602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5667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5668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5669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0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71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2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73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4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5675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6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77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78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5679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80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81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82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83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84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5685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5603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5663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5665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66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64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4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5659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5661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62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60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5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5655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5657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58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56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6" name="Group 38"/>
          <p:cNvGrpSpPr>
            <a:grpSpLocks/>
          </p:cNvGrpSpPr>
          <p:nvPr/>
        </p:nvGrpSpPr>
        <p:grpSpPr bwMode="auto">
          <a:xfrm rot="-1193441">
            <a:off x="6637338" y="4711700"/>
            <a:ext cx="604837" cy="1082675"/>
            <a:chOff x="1767" y="2907"/>
            <a:chExt cx="381" cy="682"/>
          </a:xfrm>
        </p:grpSpPr>
        <p:grpSp>
          <p:nvGrpSpPr>
            <p:cNvPr id="25651" name="Group 39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5653" name="Text Box 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5654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52" name="Rectangle 42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7" name="Group 43"/>
          <p:cNvGrpSpPr>
            <a:grpSpLocks/>
          </p:cNvGrpSpPr>
          <p:nvPr/>
        </p:nvGrpSpPr>
        <p:grpSpPr bwMode="auto">
          <a:xfrm rot="-1213524">
            <a:off x="5732463" y="5273675"/>
            <a:ext cx="604837" cy="1077913"/>
            <a:chOff x="3614" y="3469"/>
            <a:chExt cx="381" cy="679"/>
          </a:xfrm>
        </p:grpSpPr>
        <p:grpSp>
          <p:nvGrpSpPr>
            <p:cNvPr id="25647" name="Group 4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5649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50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48" name="Rectangle 4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8" name="Group 48"/>
          <p:cNvGrpSpPr>
            <a:grpSpLocks/>
          </p:cNvGrpSpPr>
          <p:nvPr/>
        </p:nvGrpSpPr>
        <p:grpSpPr bwMode="auto">
          <a:xfrm rot="438758">
            <a:off x="7623175" y="5153025"/>
            <a:ext cx="609600" cy="1081088"/>
            <a:chOff x="2232" y="2908"/>
            <a:chExt cx="384" cy="681"/>
          </a:xfrm>
        </p:grpSpPr>
        <p:grpSp>
          <p:nvGrpSpPr>
            <p:cNvPr id="25643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5645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46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44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09" name="Group 53"/>
          <p:cNvGrpSpPr>
            <a:grpSpLocks/>
          </p:cNvGrpSpPr>
          <p:nvPr/>
        </p:nvGrpSpPr>
        <p:grpSpPr bwMode="auto">
          <a:xfrm rot="-1484483">
            <a:off x="6637338" y="3395663"/>
            <a:ext cx="604837" cy="1054100"/>
            <a:chOff x="303" y="3469"/>
            <a:chExt cx="381" cy="664"/>
          </a:xfrm>
        </p:grpSpPr>
        <p:grpSp>
          <p:nvGrpSpPr>
            <p:cNvPr id="25637" name="Group 54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5639" name="Rectangle 55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5640" name="Group 56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5641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5642" name="Line 58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5638" name="Rectangle 59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10" name="Group 60"/>
          <p:cNvGrpSpPr>
            <a:grpSpLocks/>
          </p:cNvGrpSpPr>
          <p:nvPr/>
        </p:nvGrpSpPr>
        <p:grpSpPr bwMode="auto">
          <a:xfrm rot="867233">
            <a:off x="933450" y="4627563"/>
            <a:ext cx="604838" cy="1054100"/>
            <a:chOff x="303" y="3469"/>
            <a:chExt cx="381" cy="664"/>
          </a:xfrm>
        </p:grpSpPr>
        <p:grpSp>
          <p:nvGrpSpPr>
            <p:cNvPr id="25631" name="Group 6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5633" name="Rectangle 6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5634" name="Group 6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5635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5636" name="Line 6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5632" name="Rectangle 6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11" name="Group 67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25627" name="Group 68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5629" name="Text Box 69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30" name="Line 7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28" name="Rectangle 71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5612" name="Group 72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25623" name="Rectangle 73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5624" name="Group 74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5625" name="Text Box 7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5626" name="Line 7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5613" name="Group 77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25621" name="Text Box 78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5622" name="Line 79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5614" name="Group 80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25617" name="Group 81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5619" name="Text Box 8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5620" name="Line 8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18" name="Rectangle 84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5615" name="Rectangle 85"/>
          <p:cNvSpPr>
            <a:spLocks noChangeArrowheads="1"/>
          </p:cNvSpPr>
          <p:nvPr/>
        </p:nvSpPr>
        <p:spPr bwMode="auto">
          <a:xfrm>
            <a:off x="1538288" y="2709863"/>
            <a:ext cx="1887537" cy="212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5616" name="Text Box 86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82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Oval 2"/>
          <p:cNvSpPr>
            <a:spLocks noChangeArrowheads="1"/>
          </p:cNvSpPr>
          <p:nvPr/>
        </p:nvSpPr>
        <p:spPr bwMode="auto">
          <a:xfrm>
            <a:off x="3100388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6626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6691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6692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6693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4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695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6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697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98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6699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00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701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02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6703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04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705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06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707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08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6709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6627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6687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6689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90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88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28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6683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6685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86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84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29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6679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6681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82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80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0" name="Group 38"/>
          <p:cNvGrpSpPr>
            <a:grpSpLocks/>
          </p:cNvGrpSpPr>
          <p:nvPr/>
        </p:nvGrpSpPr>
        <p:grpSpPr bwMode="auto">
          <a:xfrm rot="-1193441">
            <a:off x="6637338" y="4711700"/>
            <a:ext cx="604837" cy="1082675"/>
            <a:chOff x="1767" y="2907"/>
            <a:chExt cx="381" cy="682"/>
          </a:xfrm>
        </p:grpSpPr>
        <p:grpSp>
          <p:nvGrpSpPr>
            <p:cNvPr id="26675" name="Group 39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6677" name="Text Box 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6678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76" name="Rectangle 42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1" name="Group 43"/>
          <p:cNvGrpSpPr>
            <a:grpSpLocks/>
          </p:cNvGrpSpPr>
          <p:nvPr/>
        </p:nvGrpSpPr>
        <p:grpSpPr bwMode="auto">
          <a:xfrm rot="-1213524">
            <a:off x="5732463" y="5273675"/>
            <a:ext cx="604837" cy="1077913"/>
            <a:chOff x="3614" y="3469"/>
            <a:chExt cx="381" cy="679"/>
          </a:xfrm>
        </p:grpSpPr>
        <p:grpSp>
          <p:nvGrpSpPr>
            <p:cNvPr id="26671" name="Group 4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6673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74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72" name="Rectangle 4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2" name="Group 48"/>
          <p:cNvGrpSpPr>
            <a:grpSpLocks/>
          </p:cNvGrpSpPr>
          <p:nvPr/>
        </p:nvGrpSpPr>
        <p:grpSpPr bwMode="auto">
          <a:xfrm rot="438758">
            <a:off x="7623175" y="5153025"/>
            <a:ext cx="609600" cy="1081088"/>
            <a:chOff x="2232" y="2908"/>
            <a:chExt cx="384" cy="681"/>
          </a:xfrm>
        </p:grpSpPr>
        <p:grpSp>
          <p:nvGrpSpPr>
            <p:cNvPr id="26667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6669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70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68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3" name="Group 53"/>
          <p:cNvGrpSpPr>
            <a:grpSpLocks/>
          </p:cNvGrpSpPr>
          <p:nvPr/>
        </p:nvGrpSpPr>
        <p:grpSpPr bwMode="auto">
          <a:xfrm rot="867233">
            <a:off x="933450" y="4627563"/>
            <a:ext cx="604838" cy="1054100"/>
            <a:chOff x="303" y="3469"/>
            <a:chExt cx="381" cy="664"/>
          </a:xfrm>
        </p:grpSpPr>
        <p:grpSp>
          <p:nvGrpSpPr>
            <p:cNvPr id="26661" name="Group 54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6663" name="Rectangle 55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6664" name="Group 56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6665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6666" name="Line 58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6662" name="Rectangle 59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4" name="Group 60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26657" name="Group 61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6659" name="Text Box 62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60" name="Line 6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58" name="Rectangle 64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6635" name="Group 65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26653" name="Rectangle 66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6654" name="Group 67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6655" name="Text Box 6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6656" name="Line 6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6636" name="Group 70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26651" name="Text Box 71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6652" name="Line 72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6637" name="Group 73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26647" name="Group 74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6649" name="Text Box 7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6650" name="Line 7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648" name="Rectangle 77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6638" name="Rectangle 78"/>
          <p:cNvSpPr>
            <a:spLocks noChangeArrowheads="1"/>
          </p:cNvSpPr>
          <p:nvPr/>
        </p:nvSpPr>
        <p:spPr bwMode="auto">
          <a:xfrm>
            <a:off x="1538288" y="2709863"/>
            <a:ext cx="2614612" cy="212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6639" name="Group 79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26641" name="Group 80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6643" name="Rectangle 81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6644" name="Group 82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6645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6646" name="Line 84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6642" name="Rectangle 85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6640" name="Text Box 86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72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Oval 2"/>
          <p:cNvSpPr>
            <a:spLocks noChangeArrowheads="1"/>
          </p:cNvSpPr>
          <p:nvPr/>
        </p:nvSpPr>
        <p:spPr bwMode="auto">
          <a:xfrm>
            <a:off x="3700463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7650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7715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7716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7717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18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19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20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21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22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7723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24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25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26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7727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28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29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30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31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32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7733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651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7711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7713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714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712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2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7707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7709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710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708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3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7703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7705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706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704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4" name="Group 38"/>
          <p:cNvGrpSpPr>
            <a:grpSpLocks/>
          </p:cNvGrpSpPr>
          <p:nvPr/>
        </p:nvGrpSpPr>
        <p:grpSpPr bwMode="auto">
          <a:xfrm rot="-1193441">
            <a:off x="6637338" y="4711700"/>
            <a:ext cx="604837" cy="1082675"/>
            <a:chOff x="1767" y="2907"/>
            <a:chExt cx="381" cy="682"/>
          </a:xfrm>
        </p:grpSpPr>
        <p:grpSp>
          <p:nvGrpSpPr>
            <p:cNvPr id="27699" name="Group 39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7701" name="Text Box 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7702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700" name="Rectangle 42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5" name="Group 43"/>
          <p:cNvGrpSpPr>
            <a:grpSpLocks/>
          </p:cNvGrpSpPr>
          <p:nvPr/>
        </p:nvGrpSpPr>
        <p:grpSpPr bwMode="auto">
          <a:xfrm rot="-1213524">
            <a:off x="5732463" y="5273675"/>
            <a:ext cx="604837" cy="1077913"/>
            <a:chOff x="3614" y="3469"/>
            <a:chExt cx="381" cy="679"/>
          </a:xfrm>
        </p:grpSpPr>
        <p:grpSp>
          <p:nvGrpSpPr>
            <p:cNvPr id="27695" name="Group 4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7697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698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96" name="Rectangle 4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6" name="Group 48"/>
          <p:cNvGrpSpPr>
            <a:grpSpLocks/>
          </p:cNvGrpSpPr>
          <p:nvPr/>
        </p:nvGrpSpPr>
        <p:grpSpPr bwMode="auto">
          <a:xfrm rot="438758">
            <a:off x="7623175" y="5153025"/>
            <a:ext cx="609600" cy="1081088"/>
            <a:chOff x="2232" y="2908"/>
            <a:chExt cx="384" cy="681"/>
          </a:xfrm>
        </p:grpSpPr>
        <p:grpSp>
          <p:nvGrpSpPr>
            <p:cNvPr id="27691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7693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694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92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7" name="Group 53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27687" name="Group 5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7689" name="Text Box 5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690" name="Line 5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88" name="Rectangle 5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58" name="Group 58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27683" name="Rectangle 59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7684" name="Group 60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7685" name="Text Box 6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7686" name="Line 6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7659" name="Group 63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27681" name="Text Box 64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7682" name="Line 65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660" name="Group 66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27677" name="Group 67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7679" name="Text Box 6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7680" name="Line 6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78" name="Rectangle 70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61" name="Group 71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27671" name="Group 72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7673" name="Rectangle 73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7674" name="Group 74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7675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7676" name="Line 76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7672" name="Rectangle 77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7662" name="Group 78"/>
          <p:cNvGrpSpPr>
            <a:grpSpLocks/>
          </p:cNvGrpSpPr>
          <p:nvPr/>
        </p:nvGrpSpPr>
        <p:grpSpPr bwMode="auto">
          <a:xfrm>
            <a:off x="4852988" y="1849438"/>
            <a:ext cx="604837" cy="1054100"/>
            <a:chOff x="303" y="3469"/>
            <a:chExt cx="381" cy="664"/>
          </a:xfrm>
        </p:grpSpPr>
        <p:grpSp>
          <p:nvGrpSpPr>
            <p:cNvPr id="27665" name="Group 7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7667" name="Rectangle 8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7668" name="Group 8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7669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7670" name="Line 8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7666" name="Rectangle 8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7663" name="Rectangle 85"/>
          <p:cNvSpPr>
            <a:spLocks noChangeArrowheads="1"/>
          </p:cNvSpPr>
          <p:nvPr/>
        </p:nvSpPr>
        <p:spPr bwMode="auto">
          <a:xfrm>
            <a:off x="1538288" y="2709863"/>
            <a:ext cx="3290887" cy="211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7664" name="Text Box 86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74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Oval 2"/>
          <p:cNvSpPr>
            <a:spLocks noChangeArrowheads="1"/>
          </p:cNvSpPr>
          <p:nvPr/>
        </p:nvSpPr>
        <p:spPr bwMode="auto">
          <a:xfrm>
            <a:off x="4456113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8674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8744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8745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8746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7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48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49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50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1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8752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3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54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5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8756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7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58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59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60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61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8762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8675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8740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8742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43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41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76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8736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8738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39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37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77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8732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8734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35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33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78" name="Group 38"/>
          <p:cNvGrpSpPr>
            <a:grpSpLocks/>
          </p:cNvGrpSpPr>
          <p:nvPr/>
        </p:nvGrpSpPr>
        <p:grpSpPr bwMode="auto">
          <a:xfrm rot="-1193441">
            <a:off x="6637338" y="4711700"/>
            <a:ext cx="604837" cy="1082675"/>
            <a:chOff x="1767" y="2907"/>
            <a:chExt cx="381" cy="682"/>
          </a:xfrm>
        </p:grpSpPr>
        <p:grpSp>
          <p:nvGrpSpPr>
            <p:cNvPr id="28728" name="Group 39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8730" name="Text Box 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8731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29" name="Rectangle 42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79" name="Group 43"/>
          <p:cNvGrpSpPr>
            <a:grpSpLocks/>
          </p:cNvGrpSpPr>
          <p:nvPr/>
        </p:nvGrpSpPr>
        <p:grpSpPr bwMode="auto">
          <a:xfrm rot="-1213524">
            <a:off x="5732463" y="5273675"/>
            <a:ext cx="604837" cy="1077913"/>
            <a:chOff x="3614" y="3469"/>
            <a:chExt cx="381" cy="679"/>
          </a:xfrm>
        </p:grpSpPr>
        <p:grpSp>
          <p:nvGrpSpPr>
            <p:cNvPr id="28724" name="Group 4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8726" name="Text Box 4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27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25" name="Rectangle 4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80" name="Group 48"/>
          <p:cNvGrpSpPr>
            <a:grpSpLocks/>
          </p:cNvGrpSpPr>
          <p:nvPr/>
        </p:nvGrpSpPr>
        <p:grpSpPr bwMode="auto">
          <a:xfrm rot="438758">
            <a:off x="7623175" y="5153025"/>
            <a:ext cx="609600" cy="1081088"/>
            <a:chOff x="2232" y="2908"/>
            <a:chExt cx="384" cy="681"/>
          </a:xfrm>
        </p:grpSpPr>
        <p:grpSp>
          <p:nvGrpSpPr>
            <p:cNvPr id="28720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8722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21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81" name="Group 53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28716" name="Group 5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8718" name="Text Box 5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19" name="Line 5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17" name="Rectangle 5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82" name="Group 58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28712" name="Rectangle 59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8713" name="Group 60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8714" name="Text Box 6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8715" name="Line 6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8683" name="Group 63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28710" name="Text Box 64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8711" name="Line 65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8684" name="Group 66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28706" name="Group 67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8708" name="Text Box 6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8709" name="Line 6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07" name="Rectangle 70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85" name="Group 71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28700" name="Group 72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8702" name="Rectangle 73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8703" name="Group 74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8704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8705" name="Line 76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8701" name="Rectangle 77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8686" name="Group 78"/>
          <p:cNvGrpSpPr>
            <a:grpSpLocks/>
          </p:cNvGrpSpPr>
          <p:nvPr/>
        </p:nvGrpSpPr>
        <p:grpSpPr bwMode="auto">
          <a:xfrm>
            <a:off x="4852988" y="1849438"/>
            <a:ext cx="604837" cy="1054100"/>
            <a:chOff x="303" y="3469"/>
            <a:chExt cx="381" cy="664"/>
          </a:xfrm>
        </p:grpSpPr>
        <p:grpSp>
          <p:nvGrpSpPr>
            <p:cNvPr id="28694" name="Group 7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8696" name="Rectangle 8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8697" name="Group 8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8698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8699" name="Line 8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8695" name="Rectangle 8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8687" name="Rectangle 85"/>
          <p:cNvSpPr>
            <a:spLocks noChangeArrowheads="1"/>
          </p:cNvSpPr>
          <p:nvPr/>
        </p:nvSpPr>
        <p:spPr bwMode="auto">
          <a:xfrm>
            <a:off x="1538288" y="2709863"/>
            <a:ext cx="3919537" cy="211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8688" name="Group 86"/>
          <p:cNvGrpSpPr>
            <a:grpSpLocks/>
          </p:cNvGrpSpPr>
          <p:nvPr/>
        </p:nvGrpSpPr>
        <p:grpSpPr bwMode="auto">
          <a:xfrm>
            <a:off x="5584825" y="1808163"/>
            <a:ext cx="604838" cy="1082675"/>
            <a:chOff x="1767" y="2907"/>
            <a:chExt cx="381" cy="682"/>
          </a:xfrm>
        </p:grpSpPr>
        <p:grpSp>
          <p:nvGrpSpPr>
            <p:cNvPr id="28690" name="Group 87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8692" name="Text Box 8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8693" name="Line 8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691" name="Rectangle 90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8689" name="Text Box 91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84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Oval 2"/>
          <p:cNvSpPr>
            <a:spLocks noChangeArrowheads="1"/>
          </p:cNvSpPr>
          <p:nvPr/>
        </p:nvSpPr>
        <p:spPr bwMode="auto">
          <a:xfrm>
            <a:off x="5076825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9698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29770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9771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9772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3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74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5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76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7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29778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79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80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81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29782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83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84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85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86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87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29788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9699" name="Group 23"/>
          <p:cNvGrpSpPr>
            <a:grpSpLocks/>
          </p:cNvGrpSpPr>
          <p:nvPr/>
        </p:nvGrpSpPr>
        <p:grpSpPr bwMode="auto">
          <a:xfrm>
            <a:off x="2776538" y="5153025"/>
            <a:ext cx="609600" cy="1081088"/>
            <a:chOff x="2232" y="2908"/>
            <a:chExt cx="384" cy="681"/>
          </a:xfrm>
        </p:grpSpPr>
        <p:grpSp>
          <p:nvGrpSpPr>
            <p:cNvPr id="29766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9768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69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67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0" name="Group 28"/>
          <p:cNvGrpSpPr>
            <a:grpSpLocks/>
          </p:cNvGrpSpPr>
          <p:nvPr/>
        </p:nvGrpSpPr>
        <p:grpSpPr bwMode="auto">
          <a:xfrm rot="-685723">
            <a:off x="8008938" y="3586163"/>
            <a:ext cx="604837" cy="1077912"/>
            <a:chOff x="3614" y="3469"/>
            <a:chExt cx="381" cy="679"/>
          </a:xfrm>
        </p:grpSpPr>
        <p:grpSp>
          <p:nvGrpSpPr>
            <p:cNvPr id="29762" name="Group 2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29764" name="Text Box 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65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63" name="Rectangle 3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1" name="Group 33"/>
          <p:cNvGrpSpPr>
            <a:grpSpLocks/>
          </p:cNvGrpSpPr>
          <p:nvPr/>
        </p:nvGrpSpPr>
        <p:grpSpPr bwMode="auto">
          <a:xfrm rot="2779942">
            <a:off x="4152107" y="4783931"/>
            <a:ext cx="609600" cy="1081087"/>
            <a:chOff x="2232" y="2908"/>
            <a:chExt cx="384" cy="681"/>
          </a:xfrm>
        </p:grpSpPr>
        <p:grpSp>
          <p:nvGrpSpPr>
            <p:cNvPr id="29758" name="Group 3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9760" name="Text Box 3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61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59" name="Rectangle 3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2" name="Group 38"/>
          <p:cNvGrpSpPr>
            <a:grpSpLocks/>
          </p:cNvGrpSpPr>
          <p:nvPr/>
        </p:nvGrpSpPr>
        <p:grpSpPr bwMode="auto">
          <a:xfrm rot="-1213524">
            <a:off x="5503863" y="4522788"/>
            <a:ext cx="609600" cy="1049337"/>
            <a:chOff x="3611" y="3468"/>
            <a:chExt cx="384" cy="681"/>
          </a:xfrm>
        </p:grpSpPr>
        <p:grpSp>
          <p:nvGrpSpPr>
            <p:cNvPr id="29754" name="Group 39"/>
            <p:cNvGrpSpPr>
              <a:grpSpLocks/>
            </p:cNvGrpSpPr>
            <p:nvPr/>
          </p:nvGrpSpPr>
          <p:grpSpPr bwMode="auto">
            <a:xfrm>
              <a:off x="3611" y="3468"/>
              <a:ext cx="381" cy="561"/>
              <a:chOff x="956" y="2398"/>
              <a:chExt cx="432" cy="674"/>
            </a:xfrm>
          </p:grpSpPr>
          <p:sp>
            <p:nvSpPr>
              <p:cNvPr id="29756" name="Text Box 40"/>
              <p:cNvSpPr txBox="1">
                <a:spLocks noChangeArrowheads="1"/>
              </p:cNvSpPr>
              <p:nvPr/>
            </p:nvSpPr>
            <p:spPr bwMode="auto">
              <a:xfrm>
                <a:off x="956" y="2398"/>
                <a:ext cx="432" cy="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57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55" name="Rectangle 42"/>
            <p:cNvSpPr>
              <a:spLocks noChangeArrowheads="1"/>
            </p:cNvSpPr>
            <p:nvPr/>
          </p:nvSpPr>
          <p:spPr bwMode="auto">
            <a:xfrm>
              <a:off x="3614" y="402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3" name="Group 43"/>
          <p:cNvGrpSpPr>
            <a:grpSpLocks/>
          </p:cNvGrpSpPr>
          <p:nvPr/>
        </p:nvGrpSpPr>
        <p:grpSpPr bwMode="auto">
          <a:xfrm rot="438758">
            <a:off x="7486650" y="4713288"/>
            <a:ext cx="609600" cy="1081087"/>
            <a:chOff x="2232" y="2908"/>
            <a:chExt cx="384" cy="681"/>
          </a:xfrm>
        </p:grpSpPr>
        <p:grpSp>
          <p:nvGrpSpPr>
            <p:cNvPr id="29750" name="Group 4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9752" name="Text Box 4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53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51" name="Rectangle 4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4" name="Group 48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29746" name="Group 4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29748" name="Text Box 5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49" name="Line 5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47" name="Rectangle 5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5" name="Group 53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29742" name="Rectangle 54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29743" name="Group 55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29744" name="Text Box 5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29745" name="Line 5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9706" name="Group 58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29740" name="Text Box 59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29741" name="Line 60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9707" name="Group 61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29736" name="Group 62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9738" name="Text Box 6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9739" name="Line 6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37" name="Rectangle 65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8" name="Group 66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29730" name="Group 67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9732" name="Rectangle 68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9733" name="Group 69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9734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9735" name="Line 71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9731" name="Rectangle 72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09" name="Group 73"/>
          <p:cNvGrpSpPr>
            <a:grpSpLocks/>
          </p:cNvGrpSpPr>
          <p:nvPr/>
        </p:nvGrpSpPr>
        <p:grpSpPr bwMode="auto">
          <a:xfrm>
            <a:off x="4852988" y="1849438"/>
            <a:ext cx="604837" cy="1054100"/>
            <a:chOff x="303" y="3469"/>
            <a:chExt cx="381" cy="664"/>
          </a:xfrm>
        </p:grpSpPr>
        <p:grpSp>
          <p:nvGrpSpPr>
            <p:cNvPr id="29724" name="Group 74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9726" name="Rectangle 75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9727" name="Group 76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9728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9729" name="Line 78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9725" name="Rectangle 79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710" name="Group 80"/>
          <p:cNvGrpSpPr>
            <a:grpSpLocks/>
          </p:cNvGrpSpPr>
          <p:nvPr/>
        </p:nvGrpSpPr>
        <p:grpSpPr bwMode="auto">
          <a:xfrm>
            <a:off x="5584825" y="1817688"/>
            <a:ext cx="604838" cy="1082675"/>
            <a:chOff x="1767" y="2907"/>
            <a:chExt cx="381" cy="682"/>
          </a:xfrm>
        </p:grpSpPr>
        <p:grpSp>
          <p:nvGrpSpPr>
            <p:cNvPr id="29720" name="Group 81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29722" name="Text Box 8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29723" name="Line 8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721" name="Rectangle 84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9711" name="Rectangle 85"/>
          <p:cNvSpPr>
            <a:spLocks noChangeArrowheads="1"/>
          </p:cNvSpPr>
          <p:nvPr/>
        </p:nvSpPr>
        <p:spPr bwMode="auto">
          <a:xfrm>
            <a:off x="1538288" y="2709863"/>
            <a:ext cx="4651375" cy="211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9712" name="Group 86"/>
          <p:cNvGrpSpPr>
            <a:grpSpLocks/>
          </p:cNvGrpSpPr>
          <p:nvPr/>
        </p:nvGrpSpPr>
        <p:grpSpPr bwMode="auto">
          <a:xfrm>
            <a:off x="6203950" y="1846263"/>
            <a:ext cx="604838" cy="1054100"/>
            <a:chOff x="303" y="3469"/>
            <a:chExt cx="381" cy="664"/>
          </a:xfrm>
        </p:grpSpPr>
        <p:grpSp>
          <p:nvGrpSpPr>
            <p:cNvPr id="29714" name="Group 87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29716" name="Rectangle 88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29717" name="Group 89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29718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29719" name="Line 91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9715" name="Rectangle 92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9713" name="Text Box 93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50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Oval 2"/>
          <p:cNvSpPr>
            <a:spLocks noChangeArrowheads="1"/>
          </p:cNvSpPr>
          <p:nvPr/>
        </p:nvSpPr>
        <p:spPr bwMode="auto">
          <a:xfrm>
            <a:off x="5780088" y="638175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30722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30794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0795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30796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7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798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99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800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1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30802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3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804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5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30806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7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808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09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810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11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0812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23" name="Group 23"/>
          <p:cNvGrpSpPr>
            <a:grpSpLocks/>
          </p:cNvGrpSpPr>
          <p:nvPr/>
        </p:nvGrpSpPr>
        <p:grpSpPr bwMode="auto">
          <a:xfrm>
            <a:off x="2776538" y="4419600"/>
            <a:ext cx="609600" cy="1209675"/>
            <a:chOff x="2232" y="2908"/>
            <a:chExt cx="384" cy="681"/>
          </a:xfrm>
        </p:grpSpPr>
        <p:grpSp>
          <p:nvGrpSpPr>
            <p:cNvPr id="30790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0792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93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91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24" name="Group 28"/>
          <p:cNvGrpSpPr>
            <a:grpSpLocks/>
          </p:cNvGrpSpPr>
          <p:nvPr/>
        </p:nvGrpSpPr>
        <p:grpSpPr bwMode="auto">
          <a:xfrm rot="2779942">
            <a:off x="4277519" y="4445794"/>
            <a:ext cx="609600" cy="1081088"/>
            <a:chOff x="2232" y="2908"/>
            <a:chExt cx="384" cy="681"/>
          </a:xfrm>
        </p:grpSpPr>
        <p:grpSp>
          <p:nvGrpSpPr>
            <p:cNvPr id="30786" name="Group 2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0788" name="Text Box 3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89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87" name="Rectangle 3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25" name="Group 33"/>
          <p:cNvGrpSpPr>
            <a:grpSpLocks/>
          </p:cNvGrpSpPr>
          <p:nvPr/>
        </p:nvGrpSpPr>
        <p:grpSpPr bwMode="auto">
          <a:xfrm rot="-1213524">
            <a:off x="5584825" y="4876800"/>
            <a:ext cx="604838" cy="1077913"/>
            <a:chOff x="3614" y="3469"/>
            <a:chExt cx="381" cy="679"/>
          </a:xfrm>
        </p:grpSpPr>
        <p:grpSp>
          <p:nvGrpSpPr>
            <p:cNvPr id="30782" name="Group 3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30784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85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83" name="Rectangle 3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26" name="Group 38"/>
          <p:cNvGrpSpPr>
            <a:grpSpLocks/>
          </p:cNvGrpSpPr>
          <p:nvPr/>
        </p:nvGrpSpPr>
        <p:grpSpPr bwMode="auto">
          <a:xfrm rot="438758">
            <a:off x="7570788" y="4845050"/>
            <a:ext cx="609600" cy="1081088"/>
            <a:chOff x="2232" y="2908"/>
            <a:chExt cx="384" cy="681"/>
          </a:xfrm>
        </p:grpSpPr>
        <p:grpSp>
          <p:nvGrpSpPr>
            <p:cNvPr id="30778" name="Group 3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0780" name="Text Box 4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81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79" name="Rectangle 4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27" name="Group 43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30774" name="Group 4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0776" name="Text Box 4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77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75" name="Rectangle 4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28" name="Group 48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30770" name="Rectangle 49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30771" name="Group 50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30772" name="Text Box 5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73" name="Line 5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0729" name="Group 53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30768" name="Text Box 54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30769" name="Line 55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30" name="Group 56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30764" name="Group 57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30766" name="Text Box 5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0767" name="Line 5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65" name="Rectangle 60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31" name="Group 61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30758" name="Group 62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0760" name="Rectangle 63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0761" name="Group 64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076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0763" name="Line 66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0759" name="Rectangle 67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32" name="Group 68"/>
          <p:cNvGrpSpPr>
            <a:grpSpLocks/>
          </p:cNvGrpSpPr>
          <p:nvPr/>
        </p:nvGrpSpPr>
        <p:grpSpPr bwMode="auto">
          <a:xfrm>
            <a:off x="4852988" y="1849438"/>
            <a:ext cx="604837" cy="1054100"/>
            <a:chOff x="303" y="3469"/>
            <a:chExt cx="381" cy="664"/>
          </a:xfrm>
        </p:grpSpPr>
        <p:grpSp>
          <p:nvGrpSpPr>
            <p:cNvPr id="30752" name="Group 6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0754" name="Rectangle 7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0755" name="Group 7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0756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0757" name="Line 7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0753" name="Rectangle 7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33" name="Group 75"/>
          <p:cNvGrpSpPr>
            <a:grpSpLocks/>
          </p:cNvGrpSpPr>
          <p:nvPr/>
        </p:nvGrpSpPr>
        <p:grpSpPr bwMode="auto">
          <a:xfrm>
            <a:off x="5584825" y="1827213"/>
            <a:ext cx="604838" cy="1082675"/>
            <a:chOff x="1767" y="2907"/>
            <a:chExt cx="381" cy="682"/>
          </a:xfrm>
        </p:grpSpPr>
        <p:grpSp>
          <p:nvGrpSpPr>
            <p:cNvPr id="30748" name="Group 76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30750" name="Text Box 7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0751" name="Line 7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49" name="Rectangle 79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0734" name="Group 80"/>
          <p:cNvGrpSpPr>
            <a:grpSpLocks/>
          </p:cNvGrpSpPr>
          <p:nvPr/>
        </p:nvGrpSpPr>
        <p:grpSpPr bwMode="auto">
          <a:xfrm>
            <a:off x="6189663" y="1846263"/>
            <a:ext cx="604837" cy="1054100"/>
            <a:chOff x="303" y="3469"/>
            <a:chExt cx="381" cy="664"/>
          </a:xfrm>
        </p:grpSpPr>
        <p:grpSp>
          <p:nvGrpSpPr>
            <p:cNvPr id="30742" name="Group 8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0744" name="Rectangle 8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0745" name="Group 8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0746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0747" name="Line 8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0743" name="Rectangle 8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30735" name="Rectangle 87"/>
          <p:cNvSpPr>
            <a:spLocks noChangeArrowheads="1"/>
          </p:cNvSpPr>
          <p:nvPr/>
        </p:nvSpPr>
        <p:spPr bwMode="auto">
          <a:xfrm>
            <a:off x="1538288" y="2709863"/>
            <a:ext cx="5256212" cy="211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30736" name="Group 88"/>
          <p:cNvGrpSpPr>
            <a:grpSpLocks/>
          </p:cNvGrpSpPr>
          <p:nvPr/>
        </p:nvGrpSpPr>
        <p:grpSpPr bwMode="auto">
          <a:xfrm>
            <a:off x="6813550" y="1825625"/>
            <a:ext cx="604838" cy="1077913"/>
            <a:chOff x="3614" y="3469"/>
            <a:chExt cx="381" cy="679"/>
          </a:xfrm>
        </p:grpSpPr>
        <p:grpSp>
          <p:nvGrpSpPr>
            <p:cNvPr id="30738" name="Group 89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30740" name="Text Box 9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0741" name="Line 9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39" name="Rectangle 92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30737" name="Text Box 93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1584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Oval 2"/>
          <p:cNvSpPr>
            <a:spLocks noChangeArrowheads="1"/>
          </p:cNvSpPr>
          <p:nvPr/>
        </p:nvSpPr>
        <p:spPr bwMode="auto">
          <a:xfrm>
            <a:off x="7037388" y="647700"/>
            <a:ext cx="2184400" cy="2436813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31746" name="Group 3"/>
          <p:cNvGrpSpPr>
            <a:grpSpLocks/>
          </p:cNvGrpSpPr>
          <p:nvPr/>
        </p:nvGrpSpPr>
        <p:grpSpPr bwMode="auto">
          <a:xfrm>
            <a:off x="1085850" y="977900"/>
            <a:ext cx="6834188" cy="1079500"/>
            <a:chOff x="444" y="149"/>
            <a:chExt cx="4305" cy="680"/>
          </a:xfrm>
        </p:grpSpPr>
        <p:sp>
          <p:nvSpPr>
            <p:cNvPr id="31821" name="Rectangle 4"/>
            <p:cNvSpPr>
              <a:spLocks noChangeArrowheads="1"/>
            </p:cNvSpPr>
            <p:nvPr/>
          </p:nvSpPr>
          <p:spPr bwMode="auto">
            <a:xfrm flipV="1">
              <a:off x="444" y="149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1822" name="Text Box 5"/>
            <p:cNvSpPr txBox="1">
              <a:spLocks noChangeArrowheads="1"/>
            </p:cNvSpPr>
            <p:nvPr/>
          </p:nvSpPr>
          <p:spPr bwMode="auto">
            <a:xfrm>
              <a:off x="729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31823" name="Line 6"/>
            <p:cNvSpPr>
              <a:spLocks noChangeShapeType="1"/>
            </p:cNvSpPr>
            <p:nvPr/>
          </p:nvSpPr>
          <p:spPr bwMode="auto">
            <a:xfrm flipV="1">
              <a:off x="870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24" name="Text Box 7"/>
            <p:cNvSpPr txBox="1">
              <a:spLocks noChangeArrowheads="1"/>
            </p:cNvSpPr>
            <p:nvPr/>
          </p:nvSpPr>
          <p:spPr bwMode="auto">
            <a:xfrm>
              <a:off x="4040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G</a:t>
              </a: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25" name="Line 8"/>
            <p:cNvSpPr>
              <a:spLocks noChangeShapeType="1"/>
            </p:cNvSpPr>
            <p:nvPr/>
          </p:nvSpPr>
          <p:spPr bwMode="auto">
            <a:xfrm flipV="1">
              <a:off x="4181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26" name="Text Box 9"/>
            <p:cNvSpPr txBox="1">
              <a:spLocks noChangeArrowheads="1"/>
            </p:cNvSpPr>
            <p:nvPr/>
          </p:nvSpPr>
          <p:spPr bwMode="auto">
            <a:xfrm>
              <a:off x="1572" y="413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27" name="Line 10"/>
            <p:cNvSpPr>
              <a:spLocks noChangeShapeType="1"/>
            </p:cNvSpPr>
            <p:nvPr/>
          </p:nvSpPr>
          <p:spPr bwMode="auto">
            <a:xfrm flipV="1">
              <a:off x="1713" y="259"/>
              <a:ext cx="0" cy="23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28" name="Text Box 11"/>
            <p:cNvSpPr txBox="1">
              <a:spLocks noChangeArrowheads="1"/>
            </p:cNvSpPr>
            <p:nvPr/>
          </p:nvSpPr>
          <p:spPr bwMode="auto">
            <a:xfrm>
              <a:off x="1156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</a:p>
          </p:txBody>
        </p:sp>
        <p:sp>
          <p:nvSpPr>
            <p:cNvPr id="31829" name="Line 12"/>
            <p:cNvSpPr>
              <a:spLocks noChangeShapeType="1"/>
            </p:cNvSpPr>
            <p:nvPr/>
          </p:nvSpPr>
          <p:spPr bwMode="auto">
            <a:xfrm flipV="1">
              <a:off x="1297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30" name="Text Box 13"/>
            <p:cNvSpPr txBox="1">
              <a:spLocks noChangeArrowheads="1"/>
            </p:cNvSpPr>
            <p:nvPr/>
          </p:nvSpPr>
          <p:spPr bwMode="auto">
            <a:xfrm>
              <a:off x="1995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FF00FF"/>
                  </a:solidFill>
                  <a:latin typeface="Calibri" pitchFamily="34" charset="0"/>
                  <a:ea typeface="PMingLiU" pitchFamily="18" charset="-120"/>
                </a:rPr>
                <a:t>C</a:t>
              </a:r>
              <a:r>
                <a:rPr kumimoji="1" lang="en-US" altLang="zh-TW" sz="3600" b="1">
                  <a:solidFill>
                    <a:srgbClr val="FF00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31" name="Line 14"/>
            <p:cNvSpPr>
              <a:spLocks noChangeShapeType="1"/>
            </p:cNvSpPr>
            <p:nvPr/>
          </p:nvSpPr>
          <p:spPr bwMode="auto">
            <a:xfrm flipV="1">
              <a:off x="2136" y="257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32" name="Text Box 15"/>
            <p:cNvSpPr txBox="1">
              <a:spLocks noChangeArrowheads="1"/>
            </p:cNvSpPr>
            <p:nvPr/>
          </p:nvSpPr>
          <p:spPr bwMode="auto">
            <a:xfrm>
              <a:off x="2421" y="412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endParaRPr kumimoji="1" lang="en-US" altLang="zh-TW" sz="3600" b="1"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31833" name="Line 16"/>
            <p:cNvSpPr>
              <a:spLocks noChangeShapeType="1"/>
            </p:cNvSpPr>
            <p:nvPr/>
          </p:nvSpPr>
          <p:spPr bwMode="auto">
            <a:xfrm flipV="1">
              <a:off x="2562" y="256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34" name="Text Box 17"/>
            <p:cNvSpPr txBox="1">
              <a:spLocks noChangeArrowheads="1"/>
            </p:cNvSpPr>
            <p:nvPr/>
          </p:nvSpPr>
          <p:spPr bwMode="auto">
            <a:xfrm>
              <a:off x="2817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35" name="Line 18"/>
            <p:cNvSpPr>
              <a:spLocks noChangeShapeType="1"/>
            </p:cNvSpPr>
            <p:nvPr/>
          </p:nvSpPr>
          <p:spPr bwMode="auto">
            <a:xfrm flipV="1">
              <a:off x="2958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36" name="Text Box 19"/>
            <p:cNvSpPr txBox="1">
              <a:spLocks noChangeArrowheads="1"/>
            </p:cNvSpPr>
            <p:nvPr/>
          </p:nvSpPr>
          <p:spPr bwMode="auto">
            <a:xfrm>
              <a:off x="3659" y="425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A</a:t>
              </a: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37" name="Line 20"/>
            <p:cNvSpPr>
              <a:spLocks noChangeShapeType="1"/>
            </p:cNvSpPr>
            <p:nvPr/>
          </p:nvSpPr>
          <p:spPr bwMode="auto">
            <a:xfrm flipV="1">
              <a:off x="3800" y="270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838" name="Text Box 21"/>
            <p:cNvSpPr txBox="1">
              <a:spLocks noChangeArrowheads="1"/>
            </p:cNvSpPr>
            <p:nvPr/>
          </p:nvSpPr>
          <p:spPr bwMode="auto">
            <a:xfrm>
              <a:off x="3278" y="410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T</a:t>
              </a:r>
              <a:r>
                <a:rPr kumimoji="1" lang="en-US" altLang="zh-TW" sz="3600" b="1">
                  <a:solidFill>
                    <a:srgbClr val="993300"/>
                  </a:solidFill>
                  <a:latin typeface="Calibri" pitchFamily="34" charset="0"/>
                  <a:ea typeface="PMingLiU" pitchFamily="18" charset="-120"/>
                </a:rPr>
                <a:t> </a:t>
              </a:r>
            </a:p>
          </p:txBody>
        </p:sp>
        <p:sp>
          <p:nvSpPr>
            <p:cNvPr id="31839" name="Line 22"/>
            <p:cNvSpPr>
              <a:spLocks noChangeShapeType="1"/>
            </p:cNvSpPr>
            <p:nvPr/>
          </p:nvSpPr>
          <p:spPr bwMode="auto">
            <a:xfrm flipV="1">
              <a:off x="3419" y="255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747" name="Group 23"/>
          <p:cNvGrpSpPr>
            <a:grpSpLocks/>
          </p:cNvGrpSpPr>
          <p:nvPr/>
        </p:nvGrpSpPr>
        <p:grpSpPr bwMode="auto">
          <a:xfrm>
            <a:off x="2495550" y="3668713"/>
            <a:ext cx="609600" cy="1081087"/>
            <a:chOff x="2232" y="2908"/>
            <a:chExt cx="384" cy="681"/>
          </a:xfrm>
        </p:grpSpPr>
        <p:grpSp>
          <p:nvGrpSpPr>
            <p:cNvPr id="31817" name="Group 2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1819" name="Text Box 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20" name="Line 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818" name="Rectangle 2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48" name="Group 28"/>
          <p:cNvGrpSpPr>
            <a:grpSpLocks/>
          </p:cNvGrpSpPr>
          <p:nvPr/>
        </p:nvGrpSpPr>
        <p:grpSpPr bwMode="auto">
          <a:xfrm rot="2779942">
            <a:off x="4323557" y="3713956"/>
            <a:ext cx="609600" cy="1081087"/>
            <a:chOff x="2232" y="2908"/>
            <a:chExt cx="384" cy="681"/>
          </a:xfrm>
        </p:grpSpPr>
        <p:grpSp>
          <p:nvGrpSpPr>
            <p:cNvPr id="31813" name="Group 2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1815" name="Text Box 3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16" name="Line 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814" name="Rectangle 3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49" name="Group 33"/>
          <p:cNvGrpSpPr>
            <a:grpSpLocks/>
          </p:cNvGrpSpPr>
          <p:nvPr/>
        </p:nvGrpSpPr>
        <p:grpSpPr bwMode="auto">
          <a:xfrm rot="-1213524">
            <a:off x="5581650" y="3770313"/>
            <a:ext cx="604838" cy="1077912"/>
            <a:chOff x="3614" y="3469"/>
            <a:chExt cx="381" cy="679"/>
          </a:xfrm>
        </p:grpSpPr>
        <p:grpSp>
          <p:nvGrpSpPr>
            <p:cNvPr id="31809" name="Group 34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31811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12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810" name="Rectangle 37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0" name="Group 38"/>
          <p:cNvGrpSpPr>
            <a:grpSpLocks/>
          </p:cNvGrpSpPr>
          <p:nvPr/>
        </p:nvGrpSpPr>
        <p:grpSpPr bwMode="auto">
          <a:xfrm rot="438758">
            <a:off x="7086600" y="3797300"/>
            <a:ext cx="609600" cy="1081088"/>
            <a:chOff x="2232" y="2908"/>
            <a:chExt cx="384" cy="681"/>
          </a:xfrm>
        </p:grpSpPr>
        <p:grpSp>
          <p:nvGrpSpPr>
            <p:cNvPr id="31805" name="Group 39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1807" name="Text Box 4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08" name="Line 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806" name="Rectangle 42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1" name="Group 43"/>
          <p:cNvGrpSpPr>
            <a:grpSpLocks/>
          </p:cNvGrpSpPr>
          <p:nvPr/>
        </p:nvGrpSpPr>
        <p:grpSpPr bwMode="auto">
          <a:xfrm>
            <a:off x="3533775" y="1822450"/>
            <a:ext cx="609600" cy="1081088"/>
            <a:chOff x="2232" y="2908"/>
            <a:chExt cx="384" cy="681"/>
          </a:xfrm>
        </p:grpSpPr>
        <p:grpSp>
          <p:nvGrpSpPr>
            <p:cNvPr id="31801" name="Group 44"/>
            <p:cNvGrpSpPr>
              <a:grpSpLocks/>
            </p:cNvGrpSpPr>
            <p:nvPr/>
          </p:nvGrpSpPr>
          <p:grpSpPr bwMode="auto">
            <a:xfrm>
              <a:off x="2232" y="2908"/>
              <a:ext cx="381" cy="559"/>
              <a:chOff x="961" y="2400"/>
              <a:chExt cx="431" cy="672"/>
            </a:xfrm>
          </p:grpSpPr>
          <p:sp>
            <p:nvSpPr>
              <p:cNvPr id="31803" name="Text Box 4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04" name="Line 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802" name="Rectangle 47"/>
            <p:cNvSpPr>
              <a:spLocks noChangeArrowheads="1"/>
            </p:cNvSpPr>
            <p:nvPr/>
          </p:nvSpPr>
          <p:spPr bwMode="auto">
            <a:xfrm>
              <a:off x="2235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2" name="Group 48"/>
          <p:cNvGrpSpPr>
            <a:grpSpLocks/>
          </p:cNvGrpSpPr>
          <p:nvPr/>
        </p:nvGrpSpPr>
        <p:grpSpPr bwMode="auto">
          <a:xfrm>
            <a:off x="1538288" y="1866900"/>
            <a:ext cx="604837" cy="1054100"/>
            <a:chOff x="924" y="2910"/>
            <a:chExt cx="381" cy="664"/>
          </a:xfrm>
        </p:grpSpPr>
        <p:sp>
          <p:nvSpPr>
            <p:cNvPr id="31797" name="Rectangle 49"/>
            <p:cNvSpPr>
              <a:spLocks noChangeArrowheads="1"/>
            </p:cNvSpPr>
            <p:nvPr/>
          </p:nvSpPr>
          <p:spPr bwMode="auto">
            <a:xfrm>
              <a:off x="924" y="3454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31798" name="Group 50"/>
            <p:cNvGrpSpPr>
              <a:grpSpLocks/>
            </p:cNvGrpSpPr>
            <p:nvPr/>
          </p:nvGrpSpPr>
          <p:grpSpPr bwMode="auto">
            <a:xfrm>
              <a:off x="924" y="2910"/>
              <a:ext cx="381" cy="559"/>
              <a:chOff x="960" y="2400"/>
              <a:chExt cx="432" cy="672"/>
            </a:xfrm>
          </p:grpSpPr>
          <p:sp>
            <p:nvSpPr>
              <p:cNvPr id="31799" name="Text Box 5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800" name="Line 5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1753" name="Group 53"/>
          <p:cNvGrpSpPr>
            <a:grpSpLocks/>
          </p:cNvGrpSpPr>
          <p:nvPr/>
        </p:nvGrpSpPr>
        <p:grpSpPr bwMode="auto">
          <a:xfrm>
            <a:off x="2216150" y="1866900"/>
            <a:ext cx="604838" cy="887413"/>
            <a:chOff x="960" y="2400"/>
            <a:chExt cx="432" cy="672"/>
          </a:xfrm>
        </p:grpSpPr>
        <p:sp>
          <p:nvSpPr>
            <p:cNvPr id="31795" name="Text Box 54"/>
            <p:cNvSpPr txBox="1">
              <a:spLocks noChangeArrowheads="1"/>
            </p:cNvSpPr>
            <p:nvPr/>
          </p:nvSpPr>
          <p:spPr bwMode="auto">
            <a:xfrm>
              <a:off x="960" y="2400"/>
              <a:ext cx="432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Calibri" pitchFamily="34" charset="0"/>
                  <a:ea typeface="PMingLiU" pitchFamily="18" charset="-120"/>
                </a:rPr>
                <a:t>U</a:t>
              </a:r>
              <a:endParaRPr kumimoji="1"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31796" name="Line 55"/>
            <p:cNvSpPr>
              <a:spLocks noChangeShapeType="1"/>
            </p:cNvSpPr>
            <p:nvPr/>
          </p:nvSpPr>
          <p:spPr bwMode="auto">
            <a:xfrm>
              <a:off x="1120" y="2784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754" name="Group 56"/>
          <p:cNvGrpSpPr>
            <a:grpSpLocks/>
          </p:cNvGrpSpPr>
          <p:nvPr/>
        </p:nvGrpSpPr>
        <p:grpSpPr bwMode="auto">
          <a:xfrm>
            <a:off x="2820988" y="1808163"/>
            <a:ext cx="604837" cy="1112837"/>
            <a:chOff x="1767" y="2907"/>
            <a:chExt cx="381" cy="682"/>
          </a:xfrm>
        </p:grpSpPr>
        <p:grpSp>
          <p:nvGrpSpPr>
            <p:cNvPr id="31791" name="Group 57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31793" name="Text Box 5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1794" name="Line 5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92" name="Rectangle 60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5" name="Group 61"/>
          <p:cNvGrpSpPr>
            <a:grpSpLocks/>
          </p:cNvGrpSpPr>
          <p:nvPr/>
        </p:nvGrpSpPr>
        <p:grpSpPr bwMode="auto">
          <a:xfrm>
            <a:off x="4232275" y="1849438"/>
            <a:ext cx="604838" cy="1054100"/>
            <a:chOff x="303" y="3469"/>
            <a:chExt cx="381" cy="664"/>
          </a:xfrm>
        </p:grpSpPr>
        <p:grpSp>
          <p:nvGrpSpPr>
            <p:cNvPr id="31785" name="Group 62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1787" name="Rectangle 63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1788" name="Group 64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1789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kumimoji="1"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1790" name="Line 66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1786" name="Rectangle 67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6" name="Group 68"/>
          <p:cNvGrpSpPr>
            <a:grpSpLocks/>
          </p:cNvGrpSpPr>
          <p:nvPr/>
        </p:nvGrpSpPr>
        <p:grpSpPr bwMode="auto">
          <a:xfrm>
            <a:off x="4852988" y="1849438"/>
            <a:ext cx="604837" cy="1054100"/>
            <a:chOff x="303" y="3469"/>
            <a:chExt cx="381" cy="664"/>
          </a:xfrm>
        </p:grpSpPr>
        <p:grpSp>
          <p:nvGrpSpPr>
            <p:cNvPr id="31779" name="Group 69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1781" name="Rectangle 70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1782" name="Group 71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1783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1784" name="Line 73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1780" name="Rectangle 74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7" name="Group 75"/>
          <p:cNvGrpSpPr>
            <a:grpSpLocks/>
          </p:cNvGrpSpPr>
          <p:nvPr/>
        </p:nvGrpSpPr>
        <p:grpSpPr bwMode="auto">
          <a:xfrm>
            <a:off x="5584825" y="1827213"/>
            <a:ext cx="604838" cy="1082675"/>
            <a:chOff x="1767" y="2907"/>
            <a:chExt cx="381" cy="682"/>
          </a:xfrm>
        </p:grpSpPr>
        <p:grpSp>
          <p:nvGrpSpPr>
            <p:cNvPr id="31775" name="Group 76"/>
            <p:cNvGrpSpPr>
              <a:grpSpLocks/>
            </p:cNvGrpSpPr>
            <p:nvPr/>
          </p:nvGrpSpPr>
          <p:grpSpPr bwMode="auto">
            <a:xfrm>
              <a:off x="1767" y="2907"/>
              <a:ext cx="381" cy="558"/>
              <a:chOff x="960" y="2400"/>
              <a:chExt cx="432" cy="672"/>
            </a:xfrm>
          </p:grpSpPr>
          <p:sp>
            <p:nvSpPr>
              <p:cNvPr id="31777" name="Text Box 7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1778" name="Line 7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76" name="Rectangle 79"/>
            <p:cNvSpPr>
              <a:spLocks noChangeArrowheads="1"/>
            </p:cNvSpPr>
            <p:nvPr/>
          </p:nvSpPr>
          <p:spPr bwMode="auto">
            <a:xfrm>
              <a:off x="1767" y="3469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8" name="Group 80"/>
          <p:cNvGrpSpPr>
            <a:grpSpLocks/>
          </p:cNvGrpSpPr>
          <p:nvPr/>
        </p:nvGrpSpPr>
        <p:grpSpPr bwMode="auto">
          <a:xfrm>
            <a:off x="6189663" y="1846263"/>
            <a:ext cx="604837" cy="1054100"/>
            <a:chOff x="303" y="3469"/>
            <a:chExt cx="381" cy="664"/>
          </a:xfrm>
        </p:grpSpPr>
        <p:grpSp>
          <p:nvGrpSpPr>
            <p:cNvPr id="31769" name="Group 81"/>
            <p:cNvGrpSpPr>
              <a:grpSpLocks/>
            </p:cNvGrpSpPr>
            <p:nvPr/>
          </p:nvGrpSpPr>
          <p:grpSpPr bwMode="auto">
            <a:xfrm>
              <a:off x="303" y="3469"/>
              <a:ext cx="381" cy="664"/>
              <a:chOff x="924" y="2910"/>
              <a:chExt cx="381" cy="664"/>
            </a:xfrm>
          </p:grpSpPr>
          <p:sp>
            <p:nvSpPr>
              <p:cNvPr id="31771" name="Rectangle 82"/>
              <p:cNvSpPr>
                <a:spLocks noChangeArrowheads="1"/>
              </p:cNvSpPr>
              <p:nvPr/>
            </p:nvSpPr>
            <p:spPr bwMode="auto">
              <a:xfrm>
                <a:off x="924" y="3454"/>
                <a:ext cx="381" cy="12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grpSp>
            <p:nvGrpSpPr>
              <p:cNvPr id="31772" name="Group 83"/>
              <p:cNvGrpSpPr>
                <a:grpSpLocks/>
              </p:cNvGrpSpPr>
              <p:nvPr/>
            </p:nvGrpSpPr>
            <p:grpSpPr bwMode="auto">
              <a:xfrm>
                <a:off x="924" y="2910"/>
                <a:ext cx="381" cy="559"/>
                <a:chOff x="960" y="2400"/>
                <a:chExt cx="432" cy="672"/>
              </a:xfrm>
            </p:grpSpPr>
            <p:sp>
              <p:nvSpPr>
                <p:cNvPr id="31773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960" y="2400"/>
                  <a:ext cx="43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  <a:endParaRPr lang="en-US" altLang="zh-TW" sz="2400"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1774" name="Line 85"/>
                <p:cNvSpPr>
                  <a:spLocks noChangeShapeType="1"/>
                </p:cNvSpPr>
                <p:nvPr/>
              </p:nvSpPr>
              <p:spPr bwMode="auto">
                <a:xfrm>
                  <a:off x="1120" y="2784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1770" name="Rectangle 86"/>
            <p:cNvSpPr>
              <a:spLocks noChangeArrowheads="1"/>
            </p:cNvSpPr>
            <p:nvPr/>
          </p:nvSpPr>
          <p:spPr bwMode="auto">
            <a:xfrm>
              <a:off x="303" y="4013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1759" name="Group 87"/>
          <p:cNvGrpSpPr>
            <a:grpSpLocks/>
          </p:cNvGrpSpPr>
          <p:nvPr/>
        </p:nvGrpSpPr>
        <p:grpSpPr bwMode="auto">
          <a:xfrm>
            <a:off x="6813550" y="1825625"/>
            <a:ext cx="604838" cy="1077913"/>
            <a:chOff x="3614" y="3469"/>
            <a:chExt cx="381" cy="679"/>
          </a:xfrm>
        </p:grpSpPr>
        <p:grpSp>
          <p:nvGrpSpPr>
            <p:cNvPr id="31765" name="Group 88"/>
            <p:cNvGrpSpPr>
              <a:grpSpLocks/>
            </p:cNvGrpSpPr>
            <p:nvPr/>
          </p:nvGrpSpPr>
          <p:grpSpPr bwMode="auto">
            <a:xfrm>
              <a:off x="3614" y="3469"/>
              <a:ext cx="381" cy="559"/>
              <a:chOff x="960" y="2400"/>
              <a:chExt cx="432" cy="672"/>
            </a:xfrm>
          </p:grpSpPr>
          <p:sp>
            <p:nvSpPr>
              <p:cNvPr id="31767" name="Text Box 8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1768" name="Line 9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66" name="Rectangle 91"/>
            <p:cNvSpPr>
              <a:spLocks noChangeArrowheads="1"/>
            </p:cNvSpPr>
            <p:nvPr/>
          </p:nvSpPr>
          <p:spPr bwMode="auto">
            <a:xfrm>
              <a:off x="3614" y="4028"/>
              <a:ext cx="381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31760" name="Rectangle 92"/>
          <p:cNvSpPr>
            <a:spLocks noChangeArrowheads="1"/>
          </p:cNvSpPr>
          <p:nvPr/>
        </p:nvSpPr>
        <p:spPr bwMode="auto">
          <a:xfrm>
            <a:off x="1538288" y="2709863"/>
            <a:ext cx="5880100" cy="211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84413" name="Text Box 93"/>
          <p:cNvSpPr txBox="1">
            <a:spLocks noChangeArrowheads="1"/>
          </p:cNvSpPr>
          <p:nvPr/>
        </p:nvSpPr>
        <p:spPr bwMode="auto">
          <a:xfrm>
            <a:off x="944563" y="5584825"/>
            <a:ext cx="8048625" cy="52565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形成的</a:t>
            </a:r>
            <a:r>
              <a:rPr kumimoji="1" lang="zh-TW" altLang="en-US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 </a:t>
            </a:r>
            <a:r>
              <a:rPr kumimoji="1" lang="en-US" altLang="zh-TW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mRNA  </a:t>
            </a:r>
            <a:r>
              <a:rPr kumimoji="1" lang="zh-CN" altLang="en-US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链，</a:t>
            </a:r>
            <a:r>
              <a:rPr kumimoji="1" lang="en-US" altLang="zh-CN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DNA</a:t>
            </a:r>
            <a:r>
              <a:rPr kumimoji="1" lang="zh-CN" altLang="en-US" sz="2400" b="1" dirty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上的遗传信息就传递到</a:t>
            </a:r>
            <a:r>
              <a:rPr kumimoji="1" lang="en-US" altLang="zh-CN" sz="2400" b="1" dirty="0" smtClean="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mRNA</a:t>
            </a:r>
            <a:endParaRPr kumimoji="1" lang="zh-TW" altLang="en-US" sz="2400" b="1" dirty="0">
              <a:solidFill>
                <a:srgbClr val="FF0000"/>
              </a:solidFill>
              <a:latin typeface="华文中宋"/>
              <a:ea typeface="华文中宋"/>
              <a:cs typeface="华文中宋"/>
            </a:endParaRPr>
          </a:p>
        </p:txBody>
      </p:sp>
      <p:sp>
        <p:nvSpPr>
          <p:cNvPr id="184414" name="Text Box 94"/>
          <p:cNvSpPr txBox="1">
            <a:spLocks noChangeArrowheads="1"/>
          </p:cNvSpPr>
          <p:nvPr/>
        </p:nvSpPr>
        <p:spPr bwMode="auto">
          <a:xfrm>
            <a:off x="7399338" y="3074988"/>
            <a:ext cx="1287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99"/>
                </a:solidFill>
                <a:latin typeface="Arial Black" pitchFamily="34" charset="0"/>
              </a:rPr>
              <a:t>RNA</a:t>
            </a:r>
          </a:p>
        </p:txBody>
      </p:sp>
      <p:sp>
        <p:nvSpPr>
          <p:cNvPr id="184415" name="Text Box 95"/>
          <p:cNvSpPr txBox="1">
            <a:spLocks noChangeArrowheads="1"/>
          </p:cNvSpPr>
          <p:nvPr/>
        </p:nvSpPr>
        <p:spPr bwMode="auto">
          <a:xfrm>
            <a:off x="457200" y="1169988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333399"/>
                </a:solidFill>
                <a:latin typeface="Arial Black" pitchFamily="34" charset="0"/>
              </a:rPr>
              <a:t>DNA</a:t>
            </a:r>
          </a:p>
        </p:txBody>
      </p:sp>
      <p:sp>
        <p:nvSpPr>
          <p:cNvPr id="31764" name="Text Box 96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3" grpId="0" animBg="1" autoUpdateAnimBg="0"/>
      <p:bldP spid="184414" grpId="0" build="p" autoUpdateAnimBg="0"/>
      <p:bldP spid="18441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/>
          <p:cNvPicPr>
            <a:picLocks noChangeAspect="1" noChangeArrowheads="1"/>
          </p:cNvPicPr>
          <p:nvPr/>
        </p:nvPicPr>
        <p:blipFill>
          <a:blip r:embed="rId2" cstate="print"/>
          <a:srcRect r="56" b="20"/>
          <a:stretch>
            <a:fillRect/>
          </a:stretch>
        </p:blipFill>
        <p:spPr bwMode="auto">
          <a:xfrm>
            <a:off x="2879725" y="3835400"/>
            <a:ext cx="4648200" cy="3022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0" y="669925"/>
            <a:ext cx="8785225" cy="3294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思考几个问题：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转录形成的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与原先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长度上哪个更长？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转录方向的判断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转录时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碱基配对的区域称为？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编码链与模板链的概念？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5.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转录而来的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mRNA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直接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转移到细胞质中用于指导蛋白质合成吗？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565775" y="2427288"/>
            <a:ext cx="2317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Calibri" pitchFamily="34" charset="0"/>
              </a:rPr>
              <a:t>RNA-DNA</a:t>
            </a:r>
            <a:r>
              <a:rPr lang="zh-CN" altLang="en-US" sz="2000" b="1">
                <a:solidFill>
                  <a:srgbClr val="FF0000"/>
                </a:solidFill>
                <a:latin typeface="Calibri" pitchFamily="34" charset="0"/>
              </a:rPr>
              <a:t>杂交区域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6075" y="4210050"/>
            <a:ext cx="295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Calibri" pitchFamily="34" charset="0"/>
              </a:rPr>
              <a:t>还需要在细胞核内进行加工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文本框 6"/>
          <p:cNvSpPr txBox="1">
            <a:spLocks noChangeArrowheads="1"/>
          </p:cNvSpPr>
          <p:nvPr/>
        </p:nvSpPr>
        <p:spPr bwMode="auto">
          <a:xfrm>
            <a:off x="347663" y="776288"/>
            <a:ext cx="424338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华文细黑"/>
                <a:ea typeface="华文细黑"/>
                <a:cs typeface="华文细黑"/>
              </a:rPr>
              <a:t>转录小结</a:t>
            </a:r>
          </a:p>
        </p:txBody>
      </p:sp>
      <p:graphicFrame>
        <p:nvGraphicFramePr>
          <p:cNvPr id="9" name="Group 49"/>
          <p:cNvGraphicFramePr>
            <a:graphicFrameLocks noGrp="1"/>
          </p:cNvGraphicFramePr>
          <p:nvPr/>
        </p:nvGraphicFramePr>
        <p:xfrm>
          <a:off x="355600" y="1951038"/>
          <a:ext cx="8227291" cy="4688005"/>
        </p:xfrm>
        <a:graphic>
          <a:graphicData uri="http://schemas.openxmlformats.org/drawingml/2006/table">
            <a:tbl>
              <a:tblPr/>
              <a:tblGrid>
                <a:gridCol w="743056"/>
                <a:gridCol w="1266327"/>
                <a:gridCol w="6217908"/>
              </a:tblGrid>
              <a:tr h="51472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时间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72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场所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411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条件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模板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3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原料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09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能量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72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酶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0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结果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28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意义</a:t>
                      </a:r>
                    </a:p>
                  </a:txBody>
                  <a:tcPr marL="99371" marR="99371" marT="49686" marB="49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9371" marR="99371" marT="49686" marB="49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2460625" y="2019300"/>
            <a:ext cx="39544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分裂期核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DNA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一般不转录</a:t>
            </a:r>
          </a:p>
        </p:txBody>
      </p:sp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2528888" y="2522538"/>
            <a:ext cx="2338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细胞核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(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主要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)</a:t>
            </a:r>
            <a:endParaRPr lang="zh-CN" altLang="en-US" sz="2800">
              <a:solidFill>
                <a:srgbClr val="0033CC"/>
              </a:solidFill>
              <a:latin typeface="楷体"/>
              <a:ea typeface="楷体"/>
              <a:cs typeface="楷体"/>
            </a:endParaRPr>
          </a:p>
        </p:txBody>
      </p:sp>
      <p:sp>
        <p:nvSpPr>
          <p:cNvPr id="12" name="文本框 8"/>
          <p:cNvSpPr txBox="1">
            <a:spLocks noChangeArrowheads="1"/>
          </p:cNvSpPr>
          <p:nvPr/>
        </p:nvSpPr>
        <p:spPr bwMode="auto">
          <a:xfrm>
            <a:off x="2474913" y="2941638"/>
            <a:ext cx="30559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DNA(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基因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)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的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1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条链</a:t>
            </a: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2474913" y="3498850"/>
            <a:ext cx="3775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四种游离的核糖核苷酸</a:t>
            </a: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2474913" y="4049713"/>
            <a:ext cx="1081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ATP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等</a:t>
            </a: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2474913" y="4532313"/>
            <a:ext cx="215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RNA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聚合酶等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420938" y="5610225"/>
            <a:ext cx="6173787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将遗传信息从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DNA(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基因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)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转录到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RNA</a:t>
            </a:r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，后者为蛋白质合成提供模板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489200" y="5068888"/>
            <a:ext cx="39544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合成与模板链互补的</a:t>
            </a:r>
            <a:r>
              <a:rPr lang="en-US" altLang="zh-CN" sz="2800">
                <a:solidFill>
                  <a:srgbClr val="0033CC"/>
                </a:solidFill>
                <a:latin typeface="楷体"/>
                <a:ea typeface="楷体"/>
                <a:cs typeface="楷体"/>
              </a:rPr>
              <a:t>RNA</a:t>
            </a:r>
            <a:endParaRPr lang="zh-CN" altLang="en-US" sz="2800">
              <a:solidFill>
                <a:srgbClr val="0033CC"/>
              </a:solidFill>
              <a:latin typeface="楷体"/>
              <a:ea typeface="楷体"/>
              <a:cs typeface="楷体"/>
            </a:endParaRPr>
          </a:p>
        </p:txBody>
      </p:sp>
      <p:sp>
        <p:nvSpPr>
          <p:cNvPr id="18" name="云形标注 17"/>
          <p:cNvSpPr/>
          <p:nvPr/>
        </p:nvSpPr>
        <p:spPr>
          <a:xfrm>
            <a:off x="5978525" y="3860800"/>
            <a:ext cx="2787650" cy="1584325"/>
          </a:xfrm>
          <a:prstGeom prst="cloudCallout">
            <a:avLst>
              <a:gd name="adj1" fmla="val -43472"/>
              <a:gd name="adj2" fmla="val 56052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包括</a:t>
            </a:r>
            <a:r>
              <a:rPr lang="en-US" altLang="zh-CN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mRNA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tRNA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rRNA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20" name="矩形 19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bldLvl="0" animBg="1"/>
      <p:bldP spid="19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0" y="966788"/>
            <a:ext cx="86598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3600">
                <a:solidFill>
                  <a:schemeClr val="tx2"/>
                </a:solidFill>
                <a:latin typeface="Calibri" pitchFamily="34" charset="0"/>
              </a:rPr>
              <a:t>        </a:t>
            </a:r>
            <a:r>
              <a:rPr kumimoji="1" lang="en-US" altLang="zh-CN" sz="360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mRNA</a:t>
            </a:r>
            <a:r>
              <a:rPr kumimoji="1" lang="zh-CN" altLang="en-US" sz="360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通过核孔进入细胞质中，开始它新的历程</a:t>
            </a:r>
            <a:r>
              <a:rPr kumimoji="1" lang="en-US" altLang="zh-CN" sz="360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kumimoji="1" lang="zh-CN" altLang="en-US" sz="360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翻译</a:t>
            </a:r>
            <a:r>
              <a:rPr kumimoji="1" lang="zh-CN" altLang="en-US" sz="3600">
                <a:solidFill>
                  <a:schemeClr val="tx2"/>
                </a:solidFill>
                <a:latin typeface="华文新魏"/>
                <a:ea typeface="华文新魏"/>
                <a:cs typeface="华文新魏"/>
              </a:rPr>
              <a:t>。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2349500"/>
            <a:ext cx="889317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>
                <a:latin typeface="黑体" pitchFamily="2" charset="-122"/>
                <a:ea typeface="黑体" pitchFamily="2" charset="-122"/>
              </a:rPr>
              <a:t>    </a:t>
            </a:r>
            <a:r>
              <a:rPr kumimoji="1" lang="zh-CN" altLang="en-US" sz="3400" b="1">
                <a:latin typeface="黑体" pitchFamily="2" charset="-122"/>
                <a:ea typeface="黑体" pitchFamily="2" charset="-122"/>
              </a:rPr>
              <a:t>遗传学上把以</a:t>
            </a:r>
            <a:r>
              <a:rPr kumimoji="1" lang="zh-CN" altLang="en-US" sz="3400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信使</a:t>
            </a:r>
            <a:r>
              <a:rPr kumimoji="1" lang="en-US" altLang="zh-CN" sz="3400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RNA</a:t>
            </a:r>
            <a:r>
              <a:rPr kumimoji="1" lang="zh-CN" altLang="en-US" sz="3400" b="1">
                <a:latin typeface="黑体" pitchFamily="2" charset="-122"/>
                <a:ea typeface="黑体" pitchFamily="2" charset="-122"/>
              </a:rPr>
              <a:t>为模板，合成具有</a:t>
            </a:r>
            <a:r>
              <a:rPr kumimoji="1" lang="zh-CN" altLang="en-US" sz="3400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一定氨基酸顺序</a:t>
            </a:r>
            <a:r>
              <a:rPr kumimoji="1" lang="zh-CN" altLang="en-US" sz="3400" b="1">
                <a:latin typeface="黑体" pitchFamily="2" charset="-122"/>
                <a:ea typeface="黑体" pitchFamily="2" charset="-122"/>
              </a:rPr>
              <a:t>的蛋白质的过程叫做</a:t>
            </a:r>
            <a:r>
              <a:rPr kumimoji="1" lang="zh-CN" altLang="en-US" sz="3400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翻译</a:t>
            </a:r>
            <a:r>
              <a:rPr kumimoji="1" lang="zh-CN" altLang="en-US" sz="3400" b="1">
                <a:latin typeface="黑体" pitchFamily="2" charset="-122"/>
                <a:ea typeface="黑体" pitchFamily="2" charset="-122"/>
              </a:rPr>
              <a:t>。</a:t>
            </a:r>
            <a:r>
              <a:rPr kumimoji="1" lang="zh-CN" altLang="en-US" sz="340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4821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9" name="Picture 2" descr="6722t06-021"/>
          <p:cNvPicPr>
            <a:picLocks noChangeAspect="1" noChangeArrowheads="1"/>
          </p:cNvPicPr>
          <p:nvPr/>
        </p:nvPicPr>
        <p:blipFill>
          <a:blip r:embed="rId2" cstate="print"/>
          <a:srcRect r="46" b="-49"/>
          <a:stretch>
            <a:fillRect/>
          </a:stretch>
        </p:blipFill>
        <p:spPr bwMode="auto">
          <a:xfrm>
            <a:off x="-3175" y="3516313"/>
            <a:ext cx="9147175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5" grpId="0"/>
      <p:bldP spid="6" grpId="0" animBg="1"/>
      <p:bldP spid="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871538" y="2998788"/>
            <a:ext cx="6624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kumimoji="1" lang="zh-CN" altLang="en-US" sz="2800" b="1">
                <a:solidFill>
                  <a:srgbClr val="FF0000"/>
                </a:solidFill>
                <a:latin typeface="Calibri" pitchFamily="34" charset="0"/>
              </a:rPr>
              <a:t>种碱基只能决定</a:t>
            </a:r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kumimoji="1" lang="zh-CN" altLang="en-US" sz="2800" b="1">
                <a:solidFill>
                  <a:srgbClr val="FF0000"/>
                </a:solidFill>
                <a:latin typeface="Calibri" pitchFamily="34" charset="0"/>
              </a:rPr>
              <a:t>种氨基酸，</a:t>
            </a:r>
            <a:r>
              <a:rPr kumimoji="1" lang="en-US" altLang="zh-CN" sz="28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4</a:t>
            </a:r>
            <a:r>
              <a:rPr kumimoji="1" lang="en-US" altLang="zh-CN" sz="2800" b="1" baseline="3000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1</a:t>
            </a:r>
            <a:r>
              <a:rPr kumimoji="1" lang="en-US" altLang="zh-CN" sz="28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=4</a:t>
            </a:r>
            <a:r>
              <a:rPr kumimoji="1" lang="zh-CN" altLang="en-US" sz="28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。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639763" y="3892550"/>
            <a:ext cx="8504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kumimoji="1" lang="zh-CN" altLang="en-US" sz="2800" b="1">
                <a:solidFill>
                  <a:srgbClr val="FF0000"/>
                </a:solidFill>
                <a:latin typeface="Calibri" pitchFamily="34" charset="0"/>
              </a:rPr>
              <a:t>个碱基编码一个氨基酸最多只能编码</a:t>
            </a:r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16</a:t>
            </a:r>
            <a:r>
              <a:rPr kumimoji="1" lang="zh-CN" altLang="en-US" sz="2800" b="1">
                <a:solidFill>
                  <a:srgbClr val="FF0000"/>
                </a:solidFill>
                <a:latin typeface="Calibri" pitchFamily="34" charset="0"/>
              </a:rPr>
              <a:t>种，</a:t>
            </a:r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4</a:t>
            </a:r>
            <a:r>
              <a:rPr kumimoji="1" lang="en-US" altLang="zh-CN" sz="2800" b="1" baseline="30000">
                <a:solidFill>
                  <a:srgbClr val="FF0000"/>
                </a:solidFill>
                <a:latin typeface="Calibri" pitchFamily="34" charset="0"/>
              </a:rPr>
              <a:t>2</a:t>
            </a:r>
            <a:r>
              <a:rPr kumimoji="1" lang="en-US" altLang="zh-CN" sz="2800" b="1">
                <a:solidFill>
                  <a:srgbClr val="FF0000"/>
                </a:solidFill>
                <a:latin typeface="Calibri" pitchFamily="34" charset="0"/>
              </a:rPr>
              <a:t>=16</a:t>
            </a:r>
            <a:r>
              <a:rPr kumimoji="1" lang="zh-CN" altLang="en-US" sz="2800" b="1">
                <a:solidFill>
                  <a:srgbClr val="FF0000"/>
                </a:solidFill>
                <a:latin typeface="Calibri" pitchFamily="34" charset="0"/>
              </a:rPr>
              <a:t>。</a:t>
            </a: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684213" y="5229225"/>
            <a:ext cx="80184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3</a:t>
            </a:r>
            <a:r>
              <a:rPr kumimoji="1" lang="zh-CN" altLang="en-US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个碱基决定一个氨基酸只能决定</a:t>
            </a:r>
            <a:r>
              <a:rPr kumimoji="1" lang="en-US" altLang="zh-CN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64</a:t>
            </a:r>
            <a:r>
              <a:rPr kumimoji="1" lang="zh-CN" altLang="en-US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种，</a:t>
            </a:r>
            <a:r>
              <a:rPr kumimoji="1" lang="en-US" altLang="zh-CN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4</a:t>
            </a:r>
            <a:r>
              <a:rPr kumimoji="1" lang="en-US" altLang="zh-CN" sz="2600" b="1" baseline="3000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3</a:t>
            </a:r>
            <a:r>
              <a:rPr kumimoji="1" lang="en-US" altLang="zh-CN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=64</a:t>
            </a:r>
            <a:r>
              <a:rPr kumimoji="1" lang="zh-CN" altLang="en-US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，足够</a:t>
            </a:r>
          </a:p>
          <a:p>
            <a:r>
              <a:rPr kumimoji="1" lang="zh-CN" altLang="en-US" sz="26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有余。</a:t>
            </a:r>
          </a:p>
        </p:txBody>
      </p:sp>
      <p:sp>
        <p:nvSpPr>
          <p:cNvPr id="132105" name="Rectangle 9"/>
          <p:cNvSpPr>
            <a:spLocks noChangeArrowheads="1"/>
          </p:cNvSpPr>
          <p:nvPr/>
        </p:nvSpPr>
        <p:spPr bwMode="auto">
          <a:xfrm>
            <a:off x="762000" y="4483100"/>
            <a:ext cx="8382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如果一个氨基酸的编码至少需要多少个碱基，才足以组合出构成蛋白质的</a:t>
            </a:r>
            <a:r>
              <a:rPr kumimoji="1" lang="en-US" altLang="zh-CN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种氨基酸？</a:t>
            </a:r>
          </a:p>
        </p:txBody>
      </p:sp>
      <p:sp>
        <p:nvSpPr>
          <p:cNvPr id="132106" name="Rectangle 10"/>
          <p:cNvSpPr>
            <a:spLocks noChangeArrowheads="1"/>
          </p:cNvSpPr>
          <p:nvPr/>
        </p:nvSpPr>
        <p:spPr bwMode="auto">
          <a:xfrm>
            <a:off x="762000" y="3544888"/>
            <a:ext cx="838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如果</a:t>
            </a:r>
            <a:r>
              <a:rPr kumimoji="1" lang="en-US" altLang="zh-CN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个碱基编码一个氨基酸，最多能编码多少种氨基酸？</a:t>
            </a:r>
          </a:p>
          <a:p>
            <a:pPr>
              <a:lnSpc>
                <a:spcPct val="70000"/>
              </a:lnSpc>
              <a:spcBef>
                <a:spcPct val="5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endParaRPr kumimoji="1" lang="en-US" altLang="zh-CN" sz="2500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2107" name="Rectangle 11"/>
          <p:cNvSpPr>
            <a:spLocks noChangeArrowheads="1"/>
          </p:cNvSpPr>
          <p:nvPr/>
        </p:nvSpPr>
        <p:spPr bwMode="auto">
          <a:xfrm>
            <a:off x="820738" y="2427288"/>
            <a:ext cx="83232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如果</a:t>
            </a:r>
            <a:r>
              <a:rPr kumimoji="1" lang="en-US" altLang="zh-CN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个碱基决定</a:t>
            </a:r>
            <a:r>
              <a:rPr kumimoji="1" lang="en-US" altLang="zh-CN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个氨基酸，</a:t>
            </a:r>
            <a:r>
              <a:rPr kumimoji="1" lang="en-US" altLang="zh-CN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kumimoji="1" lang="zh-CN" altLang="en-US" sz="25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种碱基能决定多少种氨基酸</a:t>
            </a:r>
          </a:p>
        </p:txBody>
      </p:sp>
      <p:pic>
        <p:nvPicPr>
          <p:cNvPr id="35847" name="Picture 13" descr="A1_00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08225"/>
            <a:ext cx="7620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14" descr="A1_00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19463"/>
            <a:ext cx="7620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5" descr="A1_00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46588"/>
            <a:ext cx="8382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33413" y="1249363"/>
            <a:ext cx="8064500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l"/>
            </a:pPr>
            <a:r>
              <a:rPr lang="en-US" altLang="zh-CN" sz="3200" b="1">
                <a:latin typeface="华文新魏"/>
                <a:ea typeface="华文新魏"/>
                <a:cs typeface="华文新魏"/>
              </a:rPr>
              <a:t>DNA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和</a:t>
            </a:r>
            <a:r>
              <a:rPr lang="en-US" altLang="zh-CN" sz="3200" b="1">
                <a:latin typeface="华文新魏"/>
                <a:ea typeface="华文新魏"/>
                <a:cs typeface="华文新魏"/>
              </a:rPr>
              <a:t>RNA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都只含有</a:t>
            </a:r>
            <a:r>
              <a:rPr lang="en-US" altLang="zh-CN" sz="3200" b="1">
                <a:latin typeface="华文新魏"/>
                <a:ea typeface="华文新魏"/>
                <a:cs typeface="华文新魏"/>
              </a:rPr>
              <a:t>4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种碱基，而组成生物体蛋白质的氨基酸有</a:t>
            </a:r>
            <a:r>
              <a:rPr lang="en-US" altLang="zh-CN" sz="3200" b="1">
                <a:latin typeface="华文新魏"/>
                <a:ea typeface="华文新魏"/>
                <a:cs typeface="华文新魏"/>
              </a:rPr>
              <a:t>20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种。这</a:t>
            </a:r>
            <a:r>
              <a:rPr lang="en-US" altLang="zh-CN" sz="3200" b="1">
                <a:latin typeface="华文新魏"/>
                <a:ea typeface="华文新魏"/>
                <a:cs typeface="华文新魏"/>
              </a:rPr>
              <a:t>4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种碱基是怎样决定蛋白质的</a:t>
            </a:r>
            <a:r>
              <a:rPr lang="en-US" altLang="zh-CN" sz="3200" b="1">
                <a:latin typeface="华文新魏"/>
                <a:ea typeface="华文新魏"/>
                <a:cs typeface="华文新魏"/>
              </a:rPr>
              <a:t>20</a:t>
            </a:r>
            <a:r>
              <a:rPr lang="zh-CN" altLang="en-US" sz="3200" b="1">
                <a:latin typeface="华文新魏"/>
                <a:ea typeface="华文新魏"/>
                <a:cs typeface="华文新魏"/>
              </a:rPr>
              <a:t>种氨基酸的？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8763" y="677863"/>
            <a:ext cx="2217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Calibri" pitchFamily="34" charset="0"/>
              </a:rPr>
              <a:t>思考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4" name="矩形 13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utoUpdateAnimBg="0"/>
      <p:bldP spid="132100" grpId="0" autoUpdateAnimBg="0"/>
      <p:bldP spid="132101" grpId="0" autoUpdateAnimBg="0"/>
      <p:bldP spid="132105" grpId="0" autoUpdateAnimBg="0"/>
      <p:bldP spid="132106" grpId="0" autoUpdateAnimBg="0"/>
      <p:bldP spid="132107" grpId="0" autoUpdateAnimBg="0"/>
      <p:bldP spid="11" grpId="0" autoUpdateAnimBg="0"/>
      <p:bldP spid="12" grpId="0"/>
      <p:bldP spid="13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81188" y="1909763"/>
            <a:ext cx="1354137" cy="1338262"/>
            <a:chOff x="1055" y="1920"/>
            <a:chExt cx="853" cy="972"/>
          </a:xfrm>
        </p:grpSpPr>
        <p:sp>
          <p:nvSpPr>
            <p:cNvPr id="36906" name="AutoShape 3"/>
            <p:cNvSpPr>
              <a:spLocks/>
            </p:cNvSpPr>
            <p:nvPr/>
          </p:nvSpPr>
          <p:spPr bwMode="auto">
            <a:xfrm rot="5373375">
              <a:off x="1268" y="2253"/>
              <a:ext cx="427" cy="852"/>
            </a:xfrm>
            <a:prstGeom prst="leftBrace">
              <a:avLst>
                <a:gd name="adj1" fmla="val 16628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6907" name="Text Box 4"/>
            <p:cNvSpPr txBox="1">
              <a:spLocks noChangeArrowheads="1"/>
            </p:cNvSpPr>
            <p:nvPr/>
          </p:nvSpPr>
          <p:spPr bwMode="auto">
            <a:xfrm>
              <a:off x="1055" y="1920"/>
              <a:ext cx="853" cy="33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zh-TW" sz="2400" b="1">
                  <a:latin typeface="Times New Roman" pitchFamily="18" charset="0"/>
                  <a:ea typeface="PMingLiU" pitchFamily="18" charset="-120"/>
                </a:rPr>
                <a:t> </a:t>
              </a:r>
              <a:r>
                <a:rPr kumimoji="1" lang="zh-CN" altLang="en-US" sz="2400" b="1">
                  <a:latin typeface="Times New Roman" pitchFamily="18" charset="0"/>
                </a:rPr>
                <a:t>密码子</a:t>
              </a:r>
              <a:endParaRPr kumimoji="1" lang="zh-TW" altLang="en-US" sz="2400"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857625" y="1928813"/>
            <a:ext cx="1354138" cy="1338262"/>
            <a:chOff x="1055" y="1920"/>
            <a:chExt cx="853" cy="972"/>
          </a:xfrm>
        </p:grpSpPr>
        <p:sp>
          <p:nvSpPr>
            <p:cNvPr id="36904" name="AutoShape 6"/>
            <p:cNvSpPr>
              <a:spLocks/>
            </p:cNvSpPr>
            <p:nvPr/>
          </p:nvSpPr>
          <p:spPr bwMode="auto">
            <a:xfrm rot="5373375">
              <a:off x="1268" y="2253"/>
              <a:ext cx="427" cy="852"/>
            </a:xfrm>
            <a:prstGeom prst="leftBrace">
              <a:avLst>
                <a:gd name="adj1" fmla="val 16628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6905" name="Text Box 7"/>
            <p:cNvSpPr txBox="1">
              <a:spLocks noChangeArrowheads="1"/>
            </p:cNvSpPr>
            <p:nvPr/>
          </p:nvSpPr>
          <p:spPr bwMode="auto">
            <a:xfrm>
              <a:off x="1055" y="1920"/>
              <a:ext cx="853" cy="33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zh-TW" sz="2400" b="1">
                  <a:latin typeface="Times New Roman" pitchFamily="18" charset="0"/>
                  <a:ea typeface="PMingLiU" pitchFamily="18" charset="-120"/>
                </a:rPr>
                <a:t> </a:t>
              </a:r>
              <a:r>
                <a:rPr kumimoji="1" lang="zh-CN" altLang="en-US" sz="2400" b="1">
                  <a:latin typeface="Times New Roman" pitchFamily="18" charset="0"/>
                </a:rPr>
                <a:t>密码子</a:t>
              </a:r>
              <a:endParaRPr kumimoji="1" lang="zh-TW" altLang="en-US" sz="2400" b="1"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943600" y="1928813"/>
            <a:ext cx="1354138" cy="1338262"/>
            <a:chOff x="1055" y="1920"/>
            <a:chExt cx="853" cy="972"/>
          </a:xfrm>
        </p:grpSpPr>
        <p:sp>
          <p:nvSpPr>
            <p:cNvPr id="36902" name="AutoShape 9"/>
            <p:cNvSpPr>
              <a:spLocks/>
            </p:cNvSpPr>
            <p:nvPr/>
          </p:nvSpPr>
          <p:spPr bwMode="auto">
            <a:xfrm rot="5373375">
              <a:off x="1268" y="2253"/>
              <a:ext cx="427" cy="852"/>
            </a:xfrm>
            <a:prstGeom prst="leftBrace">
              <a:avLst>
                <a:gd name="adj1" fmla="val 16628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6903" name="Text Box 10"/>
            <p:cNvSpPr txBox="1">
              <a:spLocks noChangeArrowheads="1"/>
            </p:cNvSpPr>
            <p:nvPr/>
          </p:nvSpPr>
          <p:spPr bwMode="auto">
            <a:xfrm>
              <a:off x="1055" y="1920"/>
              <a:ext cx="853" cy="33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zh-TW" sz="2400" b="1">
                  <a:solidFill>
                    <a:schemeClr val="bg2"/>
                  </a:solidFill>
                  <a:latin typeface="Times New Roman" pitchFamily="18" charset="0"/>
                  <a:ea typeface="PMingLiU" pitchFamily="18" charset="-120"/>
                </a:rPr>
                <a:t> </a:t>
              </a:r>
              <a:r>
                <a:rPr kumimoji="1" lang="zh-CN" altLang="en-US" sz="2400" b="1">
                  <a:latin typeface="Times New Roman" pitchFamily="18" charset="0"/>
                </a:rPr>
                <a:t>密码子</a:t>
              </a:r>
              <a:endParaRPr kumimoji="1" lang="zh-TW" altLang="en-US" sz="2400" b="1"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36868" name="Group 11"/>
          <p:cNvGrpSpPr>
            <a:grpSpLocks/>
          </p:cNvGrpSpPr>
          <p:nvPr/>
        </p:nvGrpSpPr>
        <p:grpSpPr bwMode="auto">
          <a:xfrm>
            <a:off x="1220788" y="3048000"/>
            <a:ext cx="6834187" cy="1720850"/>
            <a:chOff x="639" y="2690"/>
            <a:chExt cx="4881" cy="1304"/>
          </a:xfrm>
        </p:grpSpPr>
        <p:sp>
          <p:nvSpPr>
            <p:cNvPr id="36873" name="Rectangle 12"/>
            <p:cNvSpPr>
              <a:spLocks noChangeArrowheads="1"/>
            </p:cNvSpPr>
            <p:nvPr/>
          </p:nvSpPr>
          <p:spPr bwMode="auto">
            <a:xfrm>
              <a:off x="639" y="3364"/>
              <a:ext cx="4881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36874" name="Group 13"/>
            <p:cNvGrpSpPr>
              <a:grpSpLocks/>
            </p:cNvGrpSpPr>
            <p:nvPr/>
          </p:nvGrpSpPr>
          <p:grpSpPr bwMode="auto">
            <a:xfrm>
              <a:off x="962" y="2708"/>
              <a:ext cx="432" cy="672"/>
              <a:chOff x="960" y="2400"/>
              <a:chExt cx="432" cy="672"/>
            </a:xfrm>
          </p:grpSpPr>
          <p:sp>
            <p:nvSpPr>
              <p:cNvPr id="36900" name="Text Box 1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901" name="Line 1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75" name="Group 16"/>
            <p:cNvGrpSpPr>
              <a:grpSpLocks/>
            </p:cNvGrpSpPr>
            <p:nvPr/>
          </p:nvGrpSpPr>
          <p:grpSpPr bwMode="auto">
            <a:xfrm>
              <a:off x="4716" y="2708"/>
              <a:ext cx="432" cy="672"/>
              <a:chOff x="960" y="2400"/>
              <a:chExt cx="432" cy="672"/>
            </a:xfrm>
          </p:grpSpPr>
          <p:sp>
            <p:nvSpPr>
              <p:cNvPr id="36898" name="Text Box 1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899" name="Line 1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76" name="Group 19"/>
            <p:cNvGrpSpPr>
              <a:grpSpLocks/>
            </p:cNvGrpSpPr>
            <p:nvPr/>
          </p:nvGrpSpPr>
          <p:grpSpPr bwMode="auto">
            <a:xfrm>
              <a:off x="1918" y="2704"/>
              <a:ext cx="432" cy="672"/>
              <a:chOff x="960" y="2400"/>
              <a:chExt cx="432" cy="672"/>
            </a:xfrm>
          </p:grpSpPr>
          <p:sp>
            <p:nvSpPr>
              <p:cNvPr id="36896" name="Text Box 2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6897" name="Line 2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77" name="Group 22"/>
            <p:cNvGrpSpPr>
              <a:grpSpLocks/>
            </p:cNvGrpSpPr>
            <p:nvPr/>
          </p:nvGrpSpPr>
          <p:grpSpPr bwMode="auto">
            <a:xfrm>
              <a:off x="1446" y="2706"/>
              <a:ext cx="432" cy="673"/>
              <a:chOff x="960" y="2399"/>
              <a:chExt cx="432" cy="673"/>
            </a:xfrm>
          </p:grpSpPr>
          <p:sp>
            <p:nvSpPr>
              <p:cNvPr id="36894" name="Text Box 23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895" name="Line 2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78" name="Group 25"/>
            <p:cNvGrpSpPr>
              <a:grpSpLocks/>
            </p:cNvGrpSpPr>
            <p:nvPr/>
          </p:nvGrpSpPr>
          <p:grpSpPr bwMode="auto">
            <a:xfrm>
              <a:off x="2398" y="2706"/>
              <a:ext cx="431" cy="672"/>
              <a:chOff x="961" y="2400"/>
              <a:chExt cx="431" cy="672"/>
            </a:xfrm>
          </p:grpSpPr>
          <p:sp>
            <p:nvSpPr>
              <p:cNvPr id="36892" name="Text Box 26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893" name="Line 2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79" name="Group 28"/>
            <p:cNvGrpSpPr>
              <a:grpSpLocks/>
            </p:cNvGrpSpPr>
            <p:nvPr/>
          </p:nvGrpSpPr>
          <p:grpSpPr bwMode="auto">
            <a:xfrm>
              <a:off x="2881" y="2706"/>
              <a:ext cx="431" cy="673"/>
              <a:chOff x="961" y="2399"/>
              <a:chExt cx="431" cy="673"/>
            </a:xfrm>
          </p:grpSpPr>
          <p:sp>
            <p:nvSpPr>
              <p:cNvPr id="36890" name="Text Box 29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6891" name="Line 3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80" name="Group 31"/>
            <p:cNvGrpSpPr>
              <a:grpSpLocks/>
            </p:cNvGrpSpPr>
            <p:nvPr/>
          </p:nvGrpSpPr>
          <p:grpSpPr bwMode="auto">
            <a:xfrm>
              <a:off x="3330" y="2708"/>
              <a:ext cx="431" cy="672"/>
              <a:chOff x="960" y="2400"/>
              <a:chExt cx="431" cy="672"/>
            </a:xfrm>
          </p:grpSpPr>
          <p:sp>
            <p:nvSpPr>
              <p:cNvPr id="36888" name="Text Box 3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889" name="Line 3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81" name="Group 34"/>
            <p:cNvGrpSpPr>
              <a:grpSpLocks/>
            </p:cNvGrpSpPr>
            <p:nvPr/>
          </p:nvGrpSpPr>
          <p:grpSpPr bwMode="auto">
            <a:xfrm>
              <a:off x="4284" y="2690"/>
              <a:ext cx="432" cy="672"/>
              <a:chOff x="960" y="2400"/>
              <a:chExt cx="432" cy="672"/>
            </a:xfrm>
          </p:grpSpPr>
          <p:sp>
            <p:nvSpPr>
              <p:cNvPr id="36886" name="Text Box 3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6887" name="Line 3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882" name="Group 37"/>
            <p:cNvGrpSpPr>
              <a:grpSpLocks/>
            </p:cNvGrpSpPr>
            <p:nvPr/>
          </p:nvGrpSpPr>
          <p:grpSpPr bwMode="auto">
            <a:xfrm>
              <a:off x="3852" y="2708"/>
              <a:ext cx="432" cy="672"/>
              <a:chOff x="960" y="2400"/>
              <a:chExt cx="432" cy="672"/>
            </a:xfrm>
          </p:grpSpPr>
          <p:sp>
            <p:nvSpPr>
              <p:cNvPr id="36884" name="Text Box 3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6885" name="Line 3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6883" name="Text Box 40"/>
            <p:cNvSpPr txBox="1">
              <a:spLocks noChangeArrowheads="1"/>
            </p:cNvSpPr>
            <p:nvPr/>
          </p:nvSpPr>
          <p:spPr bwMode="auto">
            <a:xfrm>
              <a:off x="2398" y="3508"/>
              <a:ext cx="1134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Times New Roman" pitchFamily="18" charset="0"/>
                  <a:ea typeface="PMingLiU" pitchFamily="18" charset="-120"/>
                </a:rPr>
                <a:t>mRNA</a:t>
              </a:r>
            </a:p>
          </p:txBody>
        </p:sp>
      </p:grpSp>
      <p:sp>
        <p:nvSpPr>
          <p:cNvPr id="133161" name="Text Box 41"/>
          <p:cNvSpPr txBox="1">
            <a:spLocks noChangeArrowheads="1"/>
          </p:cNvSpPr>
          <p:nvPr/>
        </p:nvSpPr>
        <p:spPr bwMode="auto">
          <a:xfrm>
            <a:off x="34925" y="5157788"/>
            <a:ext cx="8839200" cy="115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en-US" altLang="zh-CN" sz="2800" b="1" dirty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   </a:t>
            </a:r>
            <a:r>
              <a:rPr kumimoji="1" lang="zh-CN" altLang="en-US" sz="3600" b="1" dirty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密码子：</a:t>
            </a:r>
            <a:r>
              <a:rPr kumimoji="1" lang="en-US" altLang="zh-CN" sz="3600" b="1" dirty="0">
                <a:solidFill>
                  <a:srgbClr val="FF3300"/>
                </a:solidFill>
                <a:latin typeface="华文中宋"/>
                <a:ea typeface="华文中宋"/>
                <a:cs typeface="华文中宋"/>
              </a:rPr>
              <a:t>mRNA</a:t>
            </a:r>
            <a:r>
              <a:rPr kumimoji="1" lang="zh-CN" altLang="en-US" sz="3600" b="1" dirty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上决定氨基酸的三个</a:t>
            </a:r>
            <a:r>
              <a:rPr kumimoji="1" lang="zh-CN" altLang="en-US" sz="3600" b="1" dirty="0" smtClean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相</a:t>
            </a:r>
            <a:endParaRPr kumimoji="1" lang="en-US" altLang="zh-CN" sz="3600" b="1" dirty="0" smtClean="0">
              <a:solidFill>
                <a:schemeClr val="tx2"/>
              </a:solidFill>
              <a:latin typeface="华文中宋"/>
              <a:ea typeface="华文中宋"/>
              <a:cs typeface="华文中宋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zh-CN" altLang="en-US" sz="3600" b="1" dirty="0" smtClean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邻的</a:t>
            </a:r>
            <a:r>
              <a:rPr kumimoji="1" lang="zh-CN" altLang="en-US" sz="3600" b="1" dirty="0">
                <a:solidFill>
                  <a:schemeClr val="tx2"/>
                </a:solidFill>
                <a:latin typeface="华文中宋"/>
                <a:ea typeface="华文中宋"/>
                <a:cs typeface="华文中宋"/>
              </a:rPr>
              <a:t>碱基。</a:t>
            </a:r>
          </a:p>
        </p:txBody>
      </p:sp>
      <p:sp>
        <p:nvSpPr>
          <p:cNvPr id="36870" name="Text Box 42"/>
          <p:cNvSpPr txBox="1">
            <a:spLocks noChangeArrowheads="1"/>
          </p:cNvSpPr>
          <p:nvPr/>
        </p:nvSpPr>
        <p:spPr bwMode="auto">
          <a:xfrm>
            <a:off x="1676400" y="533400"/>
            <a:ext cx="59372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4400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           </a:t>
            </a:r>
            <a:r>
              <a:rPr kumimoji="1" lang="zh-CN" altLang="en-US" sz="4800" b="1">
                <a:solidFill>
                  <a:srgbClr val="FF0000"/>
                </a:solidFill>
                <a:latin typeface="华文中宋"/>
                <a:ea typeface="华文中宋"/>
                <a:cs typeface="华文中宋"/>
              </a:rPr>
              <a:t>密码子 </a:t>
            </a:r>
            <a:endParaRPr kumimoji="1" lang="zh-CN" altLang="zh-CN" sz="4800" b="1">
              <a:solidFill>
                <a:srgbClr val="FF0000"/>
              </a:solidFill>
              <a:latin typeface="华文中宋"/>
              <a:ea typeface="华文中宋"/>
              <a:cs typeface="华文中宋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44" name="矩形 43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1" grpId="0" autoUpdateAnimBg="0"/>
      <p:bldP spid="43" grpId="0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 smtClean="0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mtClean="0"/>
          </a:p>
        </p:txBody>
      </p:sp>
      <p:pic>
        <p:nvPicPr>
          <p:cNvPr id="37891" name="Picture 4" descr="1"/>
          <p:cNvPicPr>
            <a:picLocks noChangeAspect="1" noChangeArrowheads="1"/>
          </p:cNvPicPr>
          <p:nvPr/>
        </p:nvPicPr>
        <p:blipFill>
          <a:blip r:embed="rId2" cstate="print">
            <a:lum bright="-30000" contrast="54000"/>
          </a:blip>
          <a:srcRect/>
          <a:stretch>
            <a:fillRect/>
          </a:stretch>
        </p:blipFill>
        <p:spPr bwMode="auto">
          <a:xfrm>
            <a:off x="620713" y="657225"/>
            <a:ext cx="7604125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62" name="Oval 46"/>
          <p:cNvSpPr>
            <a:spLocks noChangeArrowheads="1"/>
          </p:cNvSpPr>
          <p:nvPr/>
        </p:nvSpPr>
        <p:spPr bwMode="auto">
          <a:xfrm>
            <a:off x="3563938" y="1828800"/>
            <a:ext cx="4895850" cy="2362200"/>
          </a:xfrm>
          <a:prstGeom prst="ellipse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每种</a:t>
            </a:r>
            <a:r>
              <a:rPr kumimoji="1" lang="en-US" altLang="zh-CN" sz="2800" b="1" i="1" dirty="0">
                <a:solidFill>
                  <a:srgbClr val="0000FF"/>
                </a:solidFill>
                <a:latin typeface="Times New Roman" pitchFamily="18" charset="0"/>
                <a:ea typeface="+mn-ea"/>
              </a:rPr>
              <a:t>tRNA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只能识别并转运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一种特定的氨基酸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38914" name="Rectangle 41"/>
          <p:cNvSpPr>
            <a:spLocks noChangeArrowheads="1"/>
          </p:cNvSpPr>
          <p:nvPr/>
        </p:nvSpPr>
        <p:spPr bwMode="auto">
          <a:xfrm>
            <a:off x="7848600" y="0"/>
            <a:ext cx="1295400" cy="2209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638800" y="60420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zh-CN" sz="2400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3621088" y="658813"/>
            <a:ext cx="4895850" cy="701675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4000" b="1" i="1">
                <a:solidFill>
                  <a:srgbClr val="FF0000"/>
                </a:solidFill>
                <a:latin typeface="Times New Roman" pitchFamily="18" charset="0"/>
              </a:rPr>
              <a:t>tRNA——“</a:t>
            </a:r>
            <a:r>
              <a:rPr kumimoji="1" lang="zh-CN" altLang="en-US" sz="4000" b="1" i="1">
                <a:solidFill>
                  <a:srgbClr val="FF0000"/>
                </a:solidFill>
                <a:latin typeface="Times New Roman" pitchFamily="18" charset="0"/>
              </a:rPr>
              <a:t>搬运工”</a:t>
            </a: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1781175" y="1276350"/>
            <a:ext cx="6096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华文细黑"/>
                <a:ea typeface="华文细黑"/>
                <a:cs typeface="华文细黑"/>
              </a:rPr>
              <a:t> </a:t>
            </a:r>
            <a:r>
              <a:rPr lang="zh-CN" altLang="en-US" sz="2400" b="1">
                <a:latin typeface="华文细黑"/>
                <a:ea typeface="华文细黑"/>
                <a:cs typeface="华文细黑"/>
              </a:rPr>
              <a:t>游离在细胞质中的氨基酸，是怎样运送到合成蛋白质的</a:t>
            </a:r>
            <a:r>
              <a:rPr lang="zh-CN" altLang="en-US" sz="2400" b="1">
                <a:latin typeface="华文中宋"/>
                <a:ea typeface="华文细黑"/>
                <a:cs typeface="华文细黑"/>
              </a:rPr>
              <a:t>“</a:t>
            </a:r>
            <a:r>
              <a:rPr lang="zh-CN" altLang="en-US" sz="2400" b="1">
                <a:latin typeface="华文细黑"/>
                <a:ea typeface="华文细黑"/>
                <a:cs typeface="华文细黑"/>
              </a:rPr>
              <a:t>生产线</a:t>
            </a:r>
            <a:r>
              <a:rPr lang="en-US" altLang="zh-CN" sz="2400" b="1">
                <a:latin typeface="华文细黑"/>
                <a:ea typeface="华文细黑"/>
                <a:cs typeface="华文细黑"/>
              </a:rPr>
              <a:t>----</a:t>
            </a:r>
            <a:r>
              <a:rPr lang="zh-CN" altLang="en-US" sz="2400" b="1">
                <a:latin typeface="华文细黑"/>
                <a:ea typeface="华文细黑"/>
                <a:cs typeface="华文细黑"/>
              </a:rPr>
              <a:t>核糖体</a:t>
            </a:r>
            <a:r>
              <a:rPr lang="zh-CN" altLang="en-US" sz="2400" b="1">
                <a:latin typeface="华文中宋"/>
                <a:ea typeface="华文细黑"/>
                <a:cs typeface="华文细黑"/>
              </a:rPr>
              <a:t>”</a:t>
            </a:r>
            <a:r>
              <a:rPr lang="zh-CN" altLang="en-US" sz="2400" b="1">
                <a:latin typeface="华文细黑"/>
                <a:ea typeface="华文细黑"/>
                <a:cs typeface="华文细黑"/>
              </a:rPr>
              <a:t>上？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76225" y="1381125"/>
            <a:ext cx="1903413" cy="2808288"/>
            <a:chOff x="2064" y="1338"/>
            <a:chExt cx="1199" cy="1769"/>
          </a:xfrm>
        </p:grpSpPr>
        <p:grpSp>
          <p:nvGrpSpPr>
            <p:cNvPr id="38926" name="Group 12"/>
            <p:cNvGrpSpPr>
              <a:grpSpLocks/>
            </p:cNvGrpSpPr>
            <p:nvPr/>
          </p:nvGrpSpPr>
          <p:grpSpPr bwMode="auto">
            <a:xfrm>
              <a:off x="2064" y="1814"/>
              <a:ext cx="1199" cy="1293"/>
              <a:chOff x="2179" y="1587"/>
              <a:chExt cx="1199" cy="1293"/>
            </a:xfrm>
          </p:grpSpPr>
          <p:sp>
            <p:nvSpPr>
              <p:cNvPr id="38928" name="Text Box 13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grpSp>
            <p:nvGrpSpPr>
              <p:cNvPr id="38929" name="Group 14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3893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solidFill>
                        <a:srgbClr val="FF00FF"/>
                      </a:solidFill>
                      <a:latin typeface="Calibri" pitchFamily="34" charset="0"/>
                      <a:ea typeface="PMingLiU" pitchFamily="18" charset="-120"/>
                    </a:rPr>
                    <a:t>C</a:t>
                  </a:r>
                  <a:endParaRPr kumimoji="1"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3893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TW" sz="3600" b="1">
                      <a:latin typeface="Calibri" pitchFamily="34" charset="0"/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38932" name="Group 17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38933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38937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38950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8951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38938" name="Group 22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38948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8949" name="Line 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38939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864 w 872"/>
                        <a:gd name="T1" fmla="*/ 360 h 1096"/>
                        <a:gd name="T2" fmla="*/ 720 w 872"/>
                        <a:gd name="T3" fmla="*/ 264 h 1096"/>
                        <a:gd name="T4" fmla="*/ 624 w 872"/>
                        <a:gd name="T5" fmla="*/ 72 h 1096"/>
                        <a:gd name="T6" fmla="*/ 336 w 872"/>
                        <a:gd name="T7" fmla="*/ 24 h 1096"/>
                        <a:gd name="T8" fmla="*/ 96 w 872"/>
                        <a:gd name="T9" fmla="*/ 216 h 1096"/>
                        <a:gd name="T10" fmla="*/ 0 w 872"/>
                        <a:gd name="T11" fmla="*/ 504 h 1096"/>
                        <a:gd name="T12" fmla="*/ 96 w 872"/>
                        <a:gd name="T13" fmla="*/ 936 h 1096"/>
                        <a:gd name="T14" fmla="*/ 528 w 872"/>
                        <a:gd name="T15" fmla="*/ 1080 h 1096"/>
                        <a:gd name="T16" fmla="*/ 816 w 872"/>
                        <a:gd name="T17" fmla="*/ 840 h 1096"/>
                        <a:gd name="T18" fmla="*/ 864 w 872"/>
                        <a:gd name="T19" fmla="*/ 696 h 109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872"/>
                        <a:gd name="T31" fmla="*/ 0 h 1096"/>
                        <a:gd name="T32" fmla="*/ 872 w 872"/>
                        <a:gd name="T33" fmla="*/ 1096 h 109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38940" name="Group 26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38946" name="Line 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8947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38941" name="Group 29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38944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8945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38942" name="Freeform 32"/>
                    <p:cNvSpPr>
                      <a:spLocks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864 w 872"/>
                        <a:gd name="T1" fmla="*/ 360 h 1096"/>
                        <a:gd name="T2" fmla="*/ 720 w 872"/>
                        <a:gd name="T3" fmla="*/ 264 h 1096"/>
                        <a:gd name="T4" fmla="*/ 624 w 872"/>
                        <a:gd name="T5" fmla="*/ 72 h 1096"/>
                        <a:gd name="T6" fmla="*/ 336 w 872"/>
                        <a:gd name="T7" fmla="*/ 24 h 1096"/>
                        <a:gd name="T8" fmla="*/ 96 w 872"/>
                        <a:gd name="T9" fmla="*/ 216 h 1096"/>
                        <a:gd name="T10" fmla="*/ 0 w 872"/>
                        <a:gd name="T11" fmla="*/ 504 h 1096"/>
                        <a:gd name="T12" fmla="*/ 96 w 872"/>
                        <a:gd name="T13" fmla="*/ 936 h 1096"/>
                        <a:gd name="T14" fmla="*/ 528 w 872"/>
                        <a:gd name="T15" fmla="*/ 1080 h 1096"/>
                        <a:gd name="T16" fmla="*/ 816 w 872"/>
                        <a:gd name="T17" fmla="*/ 840 h 1096"/>
                        <a:gd name="T18" fmla="*/ 864 w 872"/>
                        <a:gd name="T19" fmla="*/ 696 h 109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872"/>
                        <a:gd name="T31" fmla="*/ 0 h 1096"/>
                        <a:gd name="T32" fmla="*/ 872 w 872"/>
                        <a:gd name="T33" fmla="*/ 1096 h 109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8943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344 w 1040"/>
                        <a:gd name="T1" fmla="*/ 48 h 816"/>
                        <a:gd name="T2" fmla="*/ 248 w 1040"/>
                        <a:gd name="T3" fmla="*/ 192 h 816"/>
                        <a:gd name="T4" fmla="*/ 104 w 1040"/>
                        <a:gd name="T5" fmla="*/ 288 h 816"/>
                        <a:gd name="T6" fmla="*/ 8 w 1040"/>
                        <a:gd name="T7" fmla="*/ 528 h 816"/>
                        <a:gd name="T8" fmla="*/ 152 w 1040"/>
                        <a:gd name="T9" fmla="*/ 768 h 816"/>
                        <a:gd name="T10" fmla="*/ 536 w 1040"/>
                        <a:gd name="T11" fmla="*/ 816 h 816"/>
                        <a:gd name="T12" fmla="*/ 824 w 1040"/>
                        <a:gd name="T13" fmla="*/ 768 h 816"/>
                        <a:gd name="T14" fmla="*/ 1016 w 1040"/>
                        <a:gd name="T15" fmla="*/ 576 h 816"/>
                        <a:gd name="T16" fmla="*/ 968 w 1040"/>
                        <a:gd name="T17" fmla="*/ 384 h 816"/>
                        <a:gd name="T18" fmla="*/ 776 w 1040"/>
                        <a:gd name="T19" fmla="*/ 240 h 816"/>
                        <a:gd name="T20" fmla="*/ 584 w 1040"/>
                        <a:gd name="T21" fmla="*/ 144 h 816"/>
                        <a:gd name="T22" fmla="*/ 536 w 1040"/>
                        <a:gd name="T23" fmla="*/ 0 h 81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w 1040"/>
                        <a:gd name="T37" fmla="*/ 0 h 816"/>
                        <a:gd name="T38" fmla="*/ 1040 w 1040"/>
                        <a:gd name="T39" fmla="*/ 816 h 81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T36" t="T37" r="T38" b="T39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38934" name="AutoShape 34"/>
                  <p:cNvCxnSpPr>
                    <a:cxnSpLocks noChangeShapeType="1"/>
                    <a:endCxn id="38943" idx="4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935" name="AutoShape 35"/>
                  <p:cNvCxnSpPr>
                    <a:cxnSpLocks noChangeShapeType="1"/>
                    <a:endCxn id="38943" idx="5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936" name="AutoShape 36"/>
                  <p:cNvCxnSpPr>
                    <a:cxnSpLocks noChangeShapeType="1"/>
                    <a:stCxn id="38943" idx="7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38927" name="Text Box 37"/>
            <p:cNvSpPr txBox="1">
              <a:spLocks noChangeArrowheads="1"/>
            </p:cNvSpPr>
            <p:nvPr/>
          </p:nvSpPr>
          <p:spPr bwMode="auto">
            <a:xfrm>
              <a:off x="2158" y="1338"/>
              <a:ext cx="818" cy="54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zh-CN" altLang="en-US" sz="2000" b="1">
                  <a:solidFill>
                    <a:schemeClr val="bg1"/>
                  </a:solidFill>
                  <a:latin typeface="Times New Roman" pitchFamily="18" charset="0"/>
                  <a:ea typeface="华文中宋"/>
                  <a:cs typeface="华文中宋"/>
                </a:rPr>
                <a:t>天冬</a:t>
              </a:r>
            </a:p>
            <a:p>
              <a:pPr algn="ctr">
                <a:spcBef>
                  <a:spcPct val="50000"/>
                </a:spcBef>
              </a:pPr>
              <a:r>
                <a:rPr kumimoji="1" lang="zh-CN" altLang="en-US" sz="2000" b="1">
                  <a:solidFill>
                    <a:schemeClr val="bg1"/>
                  </a:solidFill>
                  <a:latin typeface="Times New Roman" pitchFamily="18" charset="0"/>
                  <a:ea typeface="华文中宋"/>
                  <a:cs typeface="华文中宋"/>
                </a:rPr>
                <a:t>氨酸</a:t>
              </a:r>
            </a:p>
          </p:txBody>
        </p:sp>
      </p:grpSp>
      <p:sp>
        <p:nvSpPr>
          <p:cNvPr id="137256" name="Text Box 40"/>
          <p:cNvSpPr txBox="1">
            <a:spLocks noChangeArrowheads="1"/>
          </p:cNvSpPr>
          <p:nvPr/>
        </p:nvSpPr>
        <p:spPr bwMode="auto">
          <a:xfrm>
            <a:off x="4114800" y="4114800"/>
            <a:ext cx="3344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FF0066"/>
                </a:solidFill>
                <a:latin typeface="Calibri" pitchFamily="34" charset="0"/>
              </a:rPr>
              <a:t>一共有多少种</a:t>
            </a:r>
            <a:r>
              <a:rPr kumimoji="1" lang="en-US" altLang="zh-CN" sz="2800" b="1" i="1">
                <a:solidFill>
                  <a:srgbClr val="FF0066"/>
                </a:solidFill>
                <a:latin typeface="Times New Roman" pitchFamily="18" charset="0"/>
              </a:rPr>
              <a:t>tRNA</a:t>
            </a:r>
            <a:r>
              <a:rPr lang="en-US" altLang="zh-CN" sz="2800">
                <a:solidFill>
                  <a:srgbClr val="FF0066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37259" name="AutoShape 43"/>
          <p:cNvSpPr>
            <a:spLocks/>
          </p:cNvSpPr>
          <p:nvPr/>
        </p:nvSpPr>
        <p:spPr bwMode="auto">
          <a:xfrm rot="-5400000">
            <a:off x="990600" y="3200400"/>
            <a:ext cx="381000" cy="1752600"/>
          </a:xfrm>
          <a:prstGeom prst="leftBrace">
            <a:avLst>
              <a:gd name="adj1" fmla="val 38333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37260" name="Text Box 44"/>
          <p:cNvSpPr txBox="1">
            <a:spLocks noChangeArrowheads="1"/>
          </p:cNvSpPr>
          <p:nvPr/>
        </p:nvSpPr>
        <p:spPr bwMode="auto">
          <a:xfrm>
            <a:off x="571500" y="4265613"/>
            <a:ext cx="140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Calibri" pitchFamily="34" charset="0"/>
              </a:rPr>
              <a:t>反密码子</a:t>
            </a:r>
          </a:p>
        </p:txBody>
      </p:sp>
      <p:sp>
        <p:nvSpPr>
          <p:cNvPr id="137261" name="Text Box 45"/>
          <p:cNvSpPr txBox="1">
            <a:spLocks noChangeArrowheads="1"/>
          </p:cNvSpPr>
          <p:nvPr/>
        </p:nvSpPr>
        <p:spPr bwMode="auto">
          <a:xfrm>
            <a:off x="0" y="5029200"/>
            <a:ext cx="419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9900FF"/>
                </a:solidFill>
                <a:latin typeface="Calibri" pitchFamily="34" charset="0"/>
              </a:rPr>
              <a:t>与密码子相互配对</a:t>
            </a:r>
            <a:r>
              <a:rPr lang="en-US" altLang="zh-CN" sz="2400" b="1">
                <a:solidFill>
                  <a:srgbClr val="9900FF"/>
                </a:solidFill>
                <a:latin typeface="Calibri" pitchFamily="34" charset="0"/>
              </a:rPr>
              <a:t>,</a:t>
            </a:r>
            <a:r>
              <a:rPr lang="zh-CN" altLang="en-US" sz="2400" b="1">
                <a:solidFill>
                  <a:srgbClr val="9900FF"/>
                </a:solidFill>
                <a:latin typeface="Calibri" pitchFamily="34" charset="0"/>
              </a:rPr>
              <a:t>转运的氨基酸由配对的密码子决定</a:t>
            </a:r>
          </a:p>
        </p:txBody>
      </p:sp>
      <p:sp>
        <p:nvSpPr>
          <p:cNvPr id="137263" name="Rectangle 47"/>
          <p:cNvSpPr>
            <a:spLocks noChangeArrowheads="1"/>
          </p:cNvSpPr>
          <p:nvPr/>
        </p:nvSpPr>
        <p:spPr bwMode="auto">
          <a:xfrm>
            <a:off x="4038600" y="4953000"/>
            <a:ext cx="4876800" cy="1600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决定氨基酸的密码子有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61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所以</a:t>
            </a:r>
            <a:r>
              <a:rPr kumimoji="1" lang="en-US" altLang="zh-CN" sz="2800" b="1" i="1">
                <a:solidFill>
                  <a:srgbClr val="0000FF"/>
                </a:solidFill>
                <a:latin typeface="Times New Roman" pitchFamily="18" charset="0"/>
                <a:ea typeface="+mn-ea"/>
              </a:rPr>
              <a:t>tRNA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有</a:t>
            </a:r>
            <a:r>
              <a:rPr lang="en-US" altLang="zh-CN" sz="2800" b="1">
                <a:solidFill>
                  <a:srgbClr val="FF3300"/>
                </a:solidFill>
                <a:latin typeface="+mn-lt"/>
                <a:ea typeface="+mn-ea"/>
              </a:rPr>
              <a:t>61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种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>
              <a:latin typeface="+mn-lt"/>
              <a:ea typeface="+mn-ea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40" name="矩形 39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7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7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7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7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7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7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7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7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62" grpId="0" animBg="1" autoUpdateAnimBg="0"/>
      <p:bldP spid="137220" grpId="0" animBg="1"/>
      <p:bldP spid="137221" grpId="0" autoUpdateAnimBg="0"/>
      <p:bldP spid="137256" grpId="0" autoUpdateAnimBg="0"/>
      <p:bldP spid="137259" grpId="0" animBg="1"/>
      <p:bldP spid="137260" grpId="0" autoUpdateAnimBg="0"/>
      <p:bldP spid="137261" grpId="0" autoUpdateAnimBg="0"/>
      <p:bldP spid="137263" grpId="0" animBg="1" autoUpdateAnimBg="0"/>
      <p:bldP spid="39" grpId="0"/>
      <p:bldP spid="4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Group 2"/>
          <p:cNvGrpSpPr>
            <a:grpSpLocks/>
          </p:cNvGrpSpPr>
          <p:nvPr/>
        </p:nvGrpSpPr>
        <p:grpSpPr bwMode="auto">
          <a:xfrm>
            <a:off x="1014413" y="4572000"/>
            <a:ext cx="6834187" cy="1720850"/>
            <a:chOff x="639" y="2690"/>
            <a:chExt cx="4881" cy="1304"/>
          </a:xfrm>
        </p:grpSpPr>
        <p:sp>
          <p:nvSpPr>
            <p:cNvPr id="39940" name="Rectangle 3"/>
            <p:cNvSpPr>
              <a:spLocks noChangeArrowheads="1"/>
            </p:cNvSpPr>
            <p:nvPr/>
          </p:nvSpPr>
          <p:spPr bwMode="auto">
            <a:xfrm>
              <a:off x="639" y="3364"/>
              <a:ext cx="4881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39941" name="Group 4"/>
            <p:cNvGrpSpPr>
              <a:grpSpLocks/>
            </p:cNvGrpSpPr>
            <p:nvPr/>
          </p:nvGrpSpPr>
          <p:grpSpPr bwMode="auto">
            <a:xfrm>
              <a:off x="962" y="2708"/>
              <a:ext cx="432" cy="672"/>
              <a:chOff x="960" y="2400"/>
              <a:chExt cx="432" cy="672"/>
            </a:xfrm>
          </p:grpSpPr>
          <p:sp>
            <p:nvSpPr>
              <p:cNvPr id="39967" name="Text Box 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68" name="Line 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2" name="Group 7"/>
            <p:cNvGrpSpPr>
              <a:grpSpLocks/>
            </p:cNvGrpSpPr>
            <p:nvPr/>
          </p:nvGrpSpPr>
          <p:grpSpPr bwMode="auto">
            <a:xfrm>
              <a:off x="4716" y="2708"/>
              <a:ext cx="432" cy="672"/>
              <a:chOff x="960" y="2400"/>
              <a:chExt cx="432" cy="672"/>
            </a:xfrm>
          </p:grpSpPr>
          <p:sp>
            <p:nvSpPr>
              <p:cNvPr id="39965" name="Text Box 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FF"/>
                    </a:solidFill>
                    <a:latin typeface="Calibri" pitchFamily="34" charset="0"/>
                    <a:ea typeface="PMingLiU" pitchFamily="18" charset="-120"/>
                  </a:rPr>
                  <a:t>C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66" name="Line 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3" name="Group 10"/>
            <p:cNvGrpSpPr>
              <a:grpSpLocks/>
            </p:cNvGrpSpPr>
            <p:nvPr/>
          </p:nvGrpSpPr>
          <p:grpSpPr bwMode="auto">
            <a:xfrm>
              <a:off x="1918" y="2704"/>
              <a:ext cx="432" cy="672"/>
              <a:chOff x="960" y="2400"/>
              <a:chExt cx="432" cy="672"/>
            </a:xfrm>
          </p:grpSpPr>
          <p:sp>
            <p:nvSpPr>
              <p:cNvPr id="39963" name="Text Box 1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9964" name="Line 1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4" name="Group 13"/>
            <p:cNvGrpSpPr>
              <a:grpSpLocks/>
            </p:cNvGrpSpPr>
            <p:nvPr/>
          </p:nvGrpSpPr>
          <p:grpSpPr bwMode="auto">
            <a:xfrm>
              <a:off x="1446" y="2706"/>
              <a:ext cx="432" cy="673"/>
              <a:chOff x="960" y="2399"/>
              <a:chExt cx="432" cy="673"/>
            </a:xfrm>
          </p:grpSpPr>
          <p:sp>
            <p:nvSpPr>
              <p:cNvPr id="39961" name="Text Box 14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62" name="Line 1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5" name="Group 16"/>
            <p:cNvGrpSpPr>
              <a:grpSpLocks/>
            </p:cNvGrpSpPr>
            <p:nvPr/>
          </p:nvGrpSpPr>
          <p:grpSpPr bwMode="auto">
            <a:xfrm>
              <a:off x="2398" y="2706"/>
              <a:ext cx="431" cy="672"/>
              <a:chOff x="961" y="2400"/>
              <a:chExt cx="431" cy="672"/>
            </a:xfrm>
          </p:grpSpPr>
          <p:sp>
            <p:nvSpPr>
              <p:cNvPr id="39959" name="Text Box 1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FF0000"/>
                    </a:solidFill>
                    <a:latin typeface="Calibri" pitchFamily="34" charset="0"/>
                    <a:ea typeface="PMingLiU" pitchFamily="18" charset="-120"/>
                  </a:rPr>
                  <a:t>G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60" name="Line 1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6" name="Group 19"/>
            <p:cNvGrpSpPr>
              <a:grpSpLocks/>
            </p:cNvGrpSpPr>
            <p:nvPr/>
          </p:nvGrpSpPr>
          <p:grpSpPr bwMode="auto">
            <a:xfrm>
              <a:off x="2881" y="2706"/>
              <a:ext cx="431" cy="673"/>
              <a:chOff x="961" y="2399"/>
              <a:chExt cx="431" cy="673"/>
            </a:xfrm>
          </p:grpSpPr>
          <p:sp>
            <p:nvSpPr>
              <p:cNvPr id="39957" name="Text Box 20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9958" name="Line 2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7" name="Group 22"/>
            <p:cNvGrpSpPr>
              <a:grpSpLocks/>
            </p:cNvGrpSpPr>
            <p:nvPr/>
          </p:nvGrpSpPr>
          <p:grpSpPr bwMode="auto">
            <a:xfrm>
              <a:off x="3330" y="2708"/>
              <a:ext cx="431" cy="672"/>
              <a:chOff x="960" y="2400"/>
              <a:chExt cx="431" cy="672"/>
            </a:xfrm>
          </p:grpSpPr>
          <p:sp>
            <p:nvSpPr>
              <p:cNvPr id="39955" name="Text Box 2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56" name="Line 2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8" name="Group 25"/>
            <p:cNvGrpSpPr>
              <a:grpSpLocks/>
            </p:cNvGrpSpPr>
            <p:nvPr/>
          </p:nvGrpSpPr>
          <p:grpSpPr bwMode="auto">
            <a:xfrm>
              <a:off x="4284" y="2690"/>
              <a:ext cx="432" cy="672"/>
              <a:chOff x="960" y="2400"/>
              <a:chExt cx="432" cy="672"/>
            </a:xfrm>
          </p:grpSpPr>
          <p:sp>
            <p:nvSpPr>
              <p:cNvPr id="39953" name="Text Box 2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latin typeface="Calibri" pitchFamily="34" charset="0"/>
                    <a:ea typeface="PMingLiU" pitchFamily="18" charset="-120"/>
                  </a:rPr>
                  <a:t>U</a:t>
                </a:r>
                <a:endParaRPr kumimoji="1"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39954" name="Line 2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949" name="Group 28"/>
            <p:cNvGrpSpPr>
              <a:grpSpLocks/>
            </p:cNvGrpSpPr>
            <p:nvPr/>
          </p:nvGrpSpPr>
          <p:grpSpPr bwMode="auto">
            <a:xfrm>
              <a:off x="3852" y="2708"/>
              <a:ext cx="432" cy="672"/>
              <a:chOff x="960" y="2400"/>
              <a:chExt cx="432" cy="672"/>
            </a:xfrm>
          </p:grpSpPr>
          <p:sp>
            <p:nvSpPr>
              <p:cNvPr id="39951" name="Text Box 2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TW" sz="3600" b="1">
                    <a:solidFill>
                      <a:srgbClr val="993300"/>
                    </a:solidFill>
                    <a:latin typeface="Calibri" pitchFamily="34" charset="0"/>
                    <a:ea typeface="PMingLiU" pitchFamily="18" charset="-120"/>
                  </a:rPr>
                  <a:t>A</a:t>
                </a:r>
                <a:endParaRPr kumimoji="1" lang="en-US" altLang="zh-TW" sz="3600" b="1">
                  <a:latin typeface="Calibri" pitchFamily="34" charset="0"/>
                  <a:ea typeface="PMingLiU" pitchFamily="18" charset="-120"/>
                </a:endParaRPr>
              </a:p>
            </p:txBody>
          </p:sp>
          <p:sp>
            <p:nvSpPr>
              <p:cNvPr id="39952" name="Line 3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9950" name="Text Box 31"/>
            <p:cNvSpPr txBox="1">
              <a:spLocks noChangeArrowheads="1"/>
            </p:cNvSpPr>
            <p:nvPr/>
          </p:nvSpPr>
          <p:spPr bwMode="auto">
            <a:xfrm>
              <a:off x="2398" y="3508"/>
              <a:ext cx="1134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TW" sz="3600" b="1">
                  <a:latin typeface="Times New Roman" pitchFamily="18" charset="0"/>
                  <a:ea typeface="PMingLiU" pitchFamily="18" charset="-120"/>
                </a:rPr>
                <a:t>mRNA</a:t>
              </a:r>
            </a:p>
          </p:txBody>
        </p:sp>
      </p:grpSp>
      <p:sp>
        <p:nvSpPr>
          <p:cNvPr id="39938" name="Text Box 32"/>
          <p:cNvSpPr txBox="1">
            <a:spLocks noChangeArrowheads="1"/>
          </p:cNvSpPr>
          <p:nvPr/>
        </p:nvSpPr>
        <p:spPr bwMode="auto">
          <a:xfrm>
            <a:off x="7092950" y="3573463"/>
            <a:ext cx="1738313" cy="588962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</a:rPr>
              <a:t>细胞质</a:t>
            </a:r>
            <a:endParaRPr kumimoji="1" lang="zh-TW" altLang="en-US" sz="3200" b="1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39939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任意多边形 68609"/>
          <p:cNvSpPr/>
          <p:nvPr/>
        </p:nvSpPr>
        <p:spPr>
          <a:xfrm>
            <a:off x="-668338" y="2535238"/>
            <a:ext cx="4368801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0962" name="组合 68610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1019" name="矩形 68611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1020" name="组合 68612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1045" name="文本框 6861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46" name="直接连接符 6861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1" name="组合 68615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1043" name="文本框 6861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44" name="直接连接符 6861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2" name="组合 68618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1041" name="文本框 6861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1042" name="直接连接符 6862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3" name="组合 68621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1039" name="文本框 68622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40" name="直接连接符 6862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4" name="组合 68624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1037" name="文本框 6862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38" name="直接连接符 6862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5" name="组合 68627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1035" name="文本框 68628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1036" name="直接连接符 6862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6" name="组合 68630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1033" name="文本框 6863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34" name="直接连接符 6863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7" name="组合 68633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1031" name="文本框 6863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032" name="直接连接符 6863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8" name="组合 68636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1029" name="文本框 6863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1030" name="直接连接符 6863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8640" name="组合 68639"/>
          <p:cNvGrpSpPr>
            <a:grpSpLocks/>
          </p:cNvGrpSpPr>
          <p:nvPr/>
        </p:nvGrpSpPr>
        <p:grpSpPr bwMode="auto">
          <a:xfrm rot="498532">
            <a:off x="4376738" y="1392238"/>
            <a:ext cx="1887537" cy="3016250"/>
            <a:chOff x="924" y="980"/>
            <a:chExt cx="1189" cy="1900"/>
          </a:xfrm>
        </p:grpSpPr>
        <p:grpSp>
          <p:nvGrpSpPr>
            <p:cNvPr id="40994" name="组合 68640"/>
            <p:cNvGrpSpPr>
              <a:grpSpLocks/>
            </p:cNvGrpSpPr>
            <p:nvPr/>
          </p:nvGrpSpPr>
          <p:grpSpPr bwMode="auto">
            <a:xfrm>
              <a:off x="924" y="1587"/>
              <a:ext cx="1189" cy="1293"/>
              <a:chOff x="924" y="1587"/>
              <a:chExt cx="1189" cy="1293"/>
            </a:xfrm>
          </p:grpSpPr>
          <p:sp>
            <p:nvSpPr>
              <p:cNvPr id="40996" name="文本框 68641"/>
              <p:cNvSpPr txBox="1">
                <a:spLocks noChangeArrowheads="1"/>
              </p:cNvSpPr>
              <p:nvPr/>
            </p:nvSpPr>
            <p:spPr bwMode="auto">
              <a:xfrm>
                <a:off x="92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latin typeface="黑体" pitchFamily="2" charset="-122"/>
                    <a:ea typeface="黑体" pitchFamily="2" charset="-122"/>
                  </a:rPr>
                  <a:t>A</a:t>
                </a:r>
                <a:endParaRPr lang="en-US" altLang="zh-TW" sz="3600" b="1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0997" name="文本框 68642"/>
              <p:cNvSpPr txBox="1">
                <a:spLocks noChangeArrowheads="1"/>
              </p:cNvSpPr>
              <p:nvPr/>
            </p:nvSpPr>
            <p:spPr bwMode="auto">
              <a:xfrm>
                <a:off x="1351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latin typeface="黑体" pitchFamily="2" charset="-122"/>
                    <a:ea typeface="黑体" pitchFamily="2" charset="-122"/>
                  </a:rPr>
                  <a:t>A</a:t>
                </a:r>
                <a:endParaRPr lang="en-US" altLang="zh-TW" sz="3600" b="1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0998" name="文本框 68643"/>
              <p:cNvSpPr txBox="1">
                <a:spLocks noChangeArrowheads="1"/>
              </p:cNvSpPr>
              <p:nvPr/>
            </p:nvSpPr>
            <p:spPr bwMode="auto">
              <a:xfrm>
                <a:off x="1732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latin typeface="黑体" pitchFamily="2" charset="-122"/>
                    <a:ea typeface="黑体" pitchFamily="2" charset="-122"/>
                  </a:rPr>
                  <a:t>U</a:t>
                </a:r>
                <a:endParaRPr lang="en-US" altLang="zh-TW" sz="2400" b="1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40999" name="组合 68644"/>
              <p:cNvGrpSpPr>
                <a:grpSpLocks/>
              </p:cNvGrpSpPr>
              <p:nvPr/>
            </p:nvGrpSpPr>
            <p:grpSpPr bwMode="auto">
              <a:xfrm>
                <a:off x="1115" y="1587"/>
                <a:ext cx="808" cy="889"/>
                <a:chOff x="1115" y="1587"/>
                <a:chExt cx="808" cy="889"/>
              </a:xfrm>
            </p:grpSpPr>
            <p:grpSp>
              <p:nvGrpSpPr>
                <p:cNvPr id="41000" name="组合 68645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1004" name="组合 68646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1017" name="直接连接符 686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018" name="直接连接符 686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1005" name="组合 68649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1015" name="直接连接符 686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016" name="直接连接符 686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1006" name="任意多边形 6865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1007" name="组合 68653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1013" name="直接连接符 686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014" name="直接连接符 686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1008" name="组合 68656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1011" name="直接连接符 686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012" name="直接连接符 686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1009" name="任意多边形 6865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1010" name="任意多边形 68660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1001" name="直接箭头连接符 68661"/>
                <p:cNvCxnSpPr>
                  <a:cxnSpLocks noChangeShapeType="1"/>
                  <a:stCxn id="40996" idx="0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1002" name="直接箭头连接符 68662"/>
                <p:cNvCxnSpPr>
                  <a:cxnSpLocks noChangeShapeType="1"/>
                  <a:stCxn id="40997" idx="0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1003" name="直接箭头连接符 68663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0995" name="文本框 68664"/>
            <p:cNvSpPr txBox="1">
              <a:spLocks noChangeArrowheads="1"/>
            </p:cNvSpPr>
            <p:nvPr/>
          </p:nvSpPr>
          <p:spPr bwMode="auto">
            <a:xfrm>
              <a:off x="1065" y="980"/>
              <a:ext cx="818" cy="63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 b="1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亮氨酸</a:t>
              </a:r>
              <a:endParaRPr lang="en-US" altLang="zh-TW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endParaRPr>
            </a:p>
            <a:p>
              <a:pPr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68666" name="组合 68665"/>
          <p:cNvGrpSpPr>
            <a:grpSpLocks/>
          </p:cNvGrpSpPr>
          <p:nvPr/>
        </p:nvGrpSpPr>
        <p:grpSpPr bwMode="auto">
          <a:xfrm rot="-289267">
            <a:off x="6946900" y="427038"/>
            <a:ext cx="1903413" cy="3017837"/>
            <a:chOff x="2179" y="979"/>
            <a:chExt cx="1199" cy="1901"/>
          </a:xfrm>
        </p:grpSpPr>
        <p:grpSp>
          <p:nvGrpSpPr>
            <p:cNvPr id="40968" name="组合 68666"/>
            <p:cNvGrpSpPr>
              <a:grpSpLocks/>
            </p:cNvGrpSpPr>
            <p:nvPr/>
          </p:nvGrpSpPr>
          <p:grpSpPr bwMode="auto">
            <a:xfrm>
              <a:off x="2179" y="1587"/>
              <a:ext cx="1199" cy="1293"/>
              <a:chOff x="2179" y="1587"/>
              <a:chExt cx="1199" cy="1293"/>
            </a:xfrm>
          </p:grpSpPr>
          <p:sp>
            <p:nvSpPr>
              <p:cNvPr id="40970" name="文本框 68667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latin typeface="黑体" pitchFamily="2" charset="-122"/>
                    <a:ea typeface="黑体" pitchFamily="2" charset="-122"/>
                  </a:rPr>
                  <a:t>A</a:t>
                </a:r>
                <a:endParaRPr lang="en-US" altLang="zh-TW" sz="3600" b="1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40971" name="组合 68668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40972" name="文本框 68669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latin typeface="黑体" pitchFamily="2" charset="-122"/>
                      <a:ea typeface="黑体" pitchFamily="2" charset="-122"/>
                    </a:rPr>
                    <a:t>C</a:t>
                  </a:r>
                  <a:endParaRPr lang="en-US" altLang="zh-TW" sz="2400" b="1">
                    <a:solidFill>
                      <a:srgbClr val="FF00FF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0973" name="文本框 68670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latin typeface="黑体" pitchFamily="2" charset="-122"/>
                      <a:ea typeface="黑体" pitchFamily="2" charset="-122"/>
                    </a:rPr>
                    <a:t>U</a:t>
                  </a:r>
                </a:p>
              </p:txBody>
            </p:sp>
            <p:grpSp>
              <p:nvGrpSpPr>
                <p:cNvPr id="40974" name="组合 68671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0975" name="组合 68672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0979" name="组合 6867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0992" name="直接连接符 686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0993" name="直接连接符 6867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0980" name="组合 68676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0990" name="直接连接符 686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0991" name="直接连接符 686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0981" name="任意多边形 686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0982" name="组合 68680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0988" name="直接连接符 6868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0989" name="直接连接符 6868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0983" name="组合 68683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0986" name="直接连接符 6868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0987" name="直接连接符 6868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0984" name="任意多边形 6868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0985" name="任意多边形 686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0976" name="直接箭头连接符 6868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977" name="直接箭头连接符 6868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978" name="直接箭头连接符 6869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0969" name="文本框 68691"/>
            <p:cNvSpPr txBox="1">
              <a:spLocks noChangeArrowheads="1"/>
            </p:cNvSpPr>
            <p:nvPr/>
          </p:nvSpPr>
          <p:spPr bwMode="auto">
            <a:xfrm>
              <a:off x="2321" y="979"/>
              <a:ext cx="818" cy="52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24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天门冬氨酸</a:t>
              </a:r>
              <a:endParaRPr lang="en-US" altLang="zh-TW" sz="24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68693" name="文本框 68692"/>
          <p:cNvSpPr txBox="1">
            <a:spLocks noChangeArrowheads="1"/>
          </p:cNvSpPr>
          <p:nvPr/>
        </p:nvSpPr>
        <p:spPr bwMode="auto">
          <a:xfrm>
            <a:off x="603250" y="3767138"/>
            <a:ext cx="214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核糖体</a:t>
            </a:r>
            <a:endParaRPr lang="zh-TW" altLang="en-US" sz="2400">
              <a:latin typeface="Times New Roman" pitchFamily="18" charset="0"/>
            </a:endParaRPr>
          </a:p>
        </p:txBody>
      </p:sp>
      <p:sp>
        <p:nvSpPr>
          <p:cNvPr id="68694" name="文本框 68693"/>
          <p:cNvSpPr txBox="1">
            <a:spLocks noChangeArrowheads="1"/>
          </p:cNvSpPr>
          <p:nvPr/>
        </p:nvSpPr>
        <p:spPr bwMode="auto">
          <a:xfrm>
            <a:off x="0" y="6026150"/>
            <a:ext cx="9144000" cy="868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en-US" altLang="zh-TW" sz="2400" b="1">
                <a:latin typeface="黑体" pitchFamily="2" charset="-122"/>
                <a:ea typeface="黑体" pitchFamily="2" charset="-122"/>
              </a:rPr>
              <a:t>mRNA 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与核糖体结合。</a:t>
            </a:r>
            <a:endParaRPr lang="zh-TW" altLang="en-US" sz="2400" b="1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zh-TW" sz="2400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0967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68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nimBg="1"/>
      <p:bldP spid="68693" grpId="0"/>
      <p:bldP spid="68694" grpId="0" animBg="1"/>
      <p:bldP spid="6869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任意多边形 69633"/>
          <p:cNvSpPr/>
          <p:nvPr/>
        </p:nvSpPr>
        <p:spPr>
          <a:xfrm>
            <a:off x="0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1986" name="组合 69634"/>
          <p:cNvGrpSpPr>
            <a:grpSpLocks/>
          </p:cNvGrpSpPr>
          <p:nvPr/>
        </p:nvGrpSpPr>
        <p:grpSpPr bwMode="auto">
          <a:xfrm>
            <a:off x="1682750" y="4572000"/>
            <a:ext cx="6834188" cy="1079500"/>
            <a:chOff x="639" y="2880"/>
            <a:chExt cx="4305" cy="680"/>
          </a:xfrm>
        </p:grpSpPr>
        <p:sp>
          <p:nvSpPr>
            <p:cNvPr id="42042" name="矩形 69635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2043" name="组合 69636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2068" name="文本框 6963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69" name="直接连接符 6963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4" name="组合 69639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2066" name="文本框 6964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67" name="直接连接符 6964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5" name="组合 69642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2064" name="文本框 6964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2065" name="直接连接符 6964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6" name="组合 69645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2062" name="文本框 69646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63" name="直接连接符 6964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7" name="组合 69648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2060" name="文本框 69649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61" name="直接连接符 6965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8" name="组合 69651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2058" name="文本框 69652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2059" name="直接连接符 6965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49" name="组合 69654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2056" name="文本框 6965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57" name="直接连接符 6965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50" name="组合 69657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2054" name="文本框 6965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2055" name="直接连接符 6965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51" name="组合 69660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2052" name="文本框 6966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2053" name="直接连接符 6966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1987" name="组合 69663"/>
          <p:cNvGrpSpPr>
            <a:grpSpLocks/>
          </p:cNvGrpSpPr>
          <p:nvPr/>
        </p:nvGrpSpPr>
        <p:grpSpPr bwMode="auto">
          <a:xfrm>
            <a:off x="2051050" y="1700213"/>
            <a:ext cx="1898650" cy="2928937"/>
            <a:chOff x="924" y="980"/>
            <a:chExt cx="1189" cy="1916"/>
          </a:xfrm>
        </p:grpSpPr>
        <p:grpSp>
          <p:nvGrpSpPr>
            <p:cNvPr id="42017" name="组合 69664"/>
            <p:cNvGrpSpPr>
              <a:grpSpLocks/>
            </p:cNvGrpSpPr>
            <p:nvPr/>
          </p:nvGrpSpPr>
          <p:grpSpPr bwMode="auto">
            <a:xfrm>
              <a:off x="924" y="1587"/>
              <a:ext cx="1189" cy="1309"/>
              <a:chOff x="924" y="1587"/>
              <a:chExt cx="1189" cy="1309"/>
            </a:xfrm>
          </p:grpSpPr>
          <p:sp>
            <p:nvSpPr>
              <p:cNvPr id="42019" name="文本框 69665"/>
              <p:cNvSpPr txBox="1">
                <a:spLocks noChangeArrowheads="1"/>
              </p:cNvSpPr>
              <p:nvPr/>
            </p:nvSpPr>
            <p:spPr bwMode="auto">
              <a:xfrm>
                <a:off x="924" y="2476"/>
                <a:ext cx="381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2020" name="文本框 69666"/>
              <p:cNvSpPr txBox="1">
                <a:spLocks noChangeArrowheads="1"/>
              </p:cNvSpPr>
              <p:nvPr/>
            </p:nvSpPr>
            <p:spPr bwMode="auto">
              <a:xfrm>
                <a:off x="1351" y="2476"/>
                <a:ext cx="381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2021" name="文本框 69667"/>
              <p:cNvSpPr txBox="1">
                <a:spLocks noChangeArrowheads="1"/>
              </p:cNvSpPr>
              <p:nvPr/>
            </p:nvSpPr>
            <p:spPr bwMode="auto">
              <a:xfrm>
                <a:off x="1732" y="2476"/>
                <a:ext cx="381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grpSp>
            <p:nvGrpSpPr>
              <p:cNvPr id="42022" name="组合 69668"/>
              <p:cNvGrpSpPr>
                <a:grpSpLocks/>
              </p:cNvGrpSpPr>
              <p:nvPr/>
            </p:nvGrpSpPr>
            <p:grpSpPr bwMode="auto">
              <a:xfrm>
                <a:off x="1115" y="1587"/>
                <a:ext cx="808" cy="889"/>
                <a:chOff x="1115" y="1587"/>
                <a:chExt cx="808" cy="889"/>
              </a:xfrm>
            </p:grpSpPr>
            <p:grpSp>
              <p:nvGrpSpPr>
                <p:cNvPr id="42023" name="组合 69669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2027" name="组合 69670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2040" name="直接连接符 696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41" name="直接连接符 696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2028" name="组合 69673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2038" name="直接连接符 696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39" name="直接连接符 696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2029" name="任意多边形 6967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2030" name="组合 69677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2036" name="直接连接符 696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37" name="直接连接符 696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2031" name="组合 69680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2034" name="直接连接符 6968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35" name="直接连接符 696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2032" name="任意多边形 6968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2033" name="任意多边形 69684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2024" name="直接箭头连接符 69685"/>
                <p:cNvCxnSpPr>
                  <a:cxnSpLocks noChangeShapeType="1"/>
                  <a:stCxn id="42019" idx="0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2025" name="直接箭头连接符 69686"/>
                <p:cNvCxnSpPr>
                  <a:cxnSpLocks noChangeShapeType="1"/>
                  <a:stCxn id="42020" idx="0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2026" name="直接箭头连接符 69687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2018" name="文本框 69688"/>
            <p:cNvSpPr txBox="1">
              <a:spLocks noChangeArrowheads="1"/>
            </p:cNvSpPr>
            <p:nvPr/>
          </p:nvSpPr>
          <p:spPr bwMode="auto">
            <a:xfrm>
              <a:off x="1065" y="980"/>
              <a:ext cx="818" cy="118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3200" b="1">
                  <a:solidFill>
                    <a:srgbClr val="0000FF"/>
                  </a:solidFill>
                  <a:latin typeface="Times New Roman" pitchFamily="18" charset="0"/>
                </a:rPr>
                <a:t>亮氨酸</a:t>
              </a:r>
              <a:endParaRPr lang="en-US" altLang="zh-TW" sz="3200" b="1">
                <a:solidFill>
                  <a:srgbClr val="0000FF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3200" b="1">
                <a:solidFill>
                  <a:srgbClr val="0000FF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1988" name="组合 69689"/>
          <p:cNvGrpSpPr>
            <a:grpSpLocks/>
          </p:cNvGrpSpPr>
          <p:nvPr/>
        </p:nvGrpSpPr>
        <p:grpSpPr bwMode="auto">
          <a:xfrm rot="279327">
            <a:off x="4370388" y="1349375"/>
            <a:ext cx="2149475" cy="3092450"/>
            <a:chOff x="2177" y="978"/>
            <a:chExt cx="1200" cy="1888"/>
          </a:xfrm>
        </p:grpSpPr>
        <p:grpSp>
          <p:nvGrpSpPr>
            <p:cNvPr id="41991" name="组合 69690"/>
            <p:cNvGrpSpPr>
              <a:grpSpLocks/>
            </p:cNvGrpSpPr>
            <p:nvPr/>
          </p:nvGrpSpPr>
          <p:grpSpPr bwMode="auto">
            <a:xfrm>
              <a:off x="2177" y="1587"/>
              <a:ext cx="1200" cy="1279"/>
              <a:chOff x="2177" y="1587"/>
              <a:chExt cx="1200" cy="1279"/>
            </a:xfrm>
          </p:grpSpPr>
          <p:sp>
            <p:nvSpPr>
              <p:cNvPr id="41993" name="文本框 69691"/>
              <p:cNvSpPr txBox="1">
                <a:spLocks noChangeArrowheads="1"/>
              </p:cNvSpPr>
              <p:nvPr/>
            </p:nvSpPr>
            <p:spPr bwMode="auto">
              <a:xfrm>
                <a:off x="2996" y="2475"/>
                <a:ext cx="381" cy="3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1994" name="组合 69692"/>
              <p:cNvGrpSpPr>
                <a:grpSpLocks/>
              </p:cNvGrpSpPr>
              <p:nvPr/>
            </p:nvGrpSpPr>
            <p:grpSpPr bwMode="auto">
              <a:xfrm>
                <a:off x="2177" y="1587"/>
                <a:ext cx="962" cy="1279"/>
                <a:chOff x="2177" y="1587"/>
                <a:chExt cx="962" cy="1279"/>
              </a:xfrm>
            </p:grpSpPr>
            <p:sp>
              <p:nvSpPr>
                <p:cNvPr id="41995" name="文本框 69693"/>
                <p:cNvSpPr txBox="1">
                  <a:spLocks noChangeArrowheads="1"/>
                </p:cNvSpPr>
                <p:nvPr/>
              </p:nvSpPr>
              <p:spPr bwMode="auto">
                <a:xfrm>
                  <a:off x="2177" y="2475"/>
                  <a:ext cx="381" cy="3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ea typeface="PMingLiU" pitchFamily="18" charset="-120"/>
                    </a:rPr>
                    <a:t>C</a:t>
                  </a:r>
                  <a:endParaRPr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41996" name="文本框 69694"/>
                <p:cNvSpPr txBox="1">
                  <a:spLocks noChangeArrowheads="1"/>
                </p:cNvSpPr>
                <p:nvPr/>
              </p:nvSpPr>
              <p:spPr bwMode="auto">
                <a:xfrm>
                  <a:off x="2579" y="2475"/>
                  <a:ext cx="381" cy="3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41997" name="组合 69695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1998" name="组合 69696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2002" name="组合 696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2015" name="直接连接符 696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2016" name="直接连接符 696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2003" name="组合 69700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2013" name="直接连接符 697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2014" name="直接连接符 697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2004" name="任意多边形 69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2005" name="组合 69704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2011" name="直接连接符 6970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2012" name="直接连接符 697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2006" name="组合 69707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2009" name="直接连接符 697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2010" name="直接连接符 6970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2007" name="任意多边形 6971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2008" name="任意多边形 697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1999" name="直接箭头连接符 6971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000" name="直接箭头连接符 6971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001" name="直接箭头连接符 697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1992" name="文本框 69715"/>
            <p:cNvSpPr txBox="1">
              <a:spLocks noChangeArrowheads="1"/>
            </p:cNvSpPr>
            <p:nvPr/>
          </p:nvSpPr>
          <p:spPr bwMode="auto">
            <a:xfrm>
              <a:off x="2318" y="978"/>
              <a:ext cx="818" cy="65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黑体" pitchFamily="2" charset="-122"/>
                </a:rPr>
                <a:t>天门冬氨酸</a:t>
              </a:r>
              <a:endParaRPr lang="en-US" altLang="zh-TW" sz="3200" b="1">
                <a:solidFill>
                  <a:schemeClr val="bg1"/>
                </a:solidFill>
                <a:latin typeface="Times New Roman" pitchFamily="18" charset="0"/>
                <a:ea typeface="黑体" pitchFamily="2" charset="-122"/>
              </a:endParaRPr>
            </a:p>
          </p:txBody>
        </p:sp>
      </p:grpSp>
      <p:sp>
        <p:nvSpPr>
          <p:cNvPr id="41989" name="文本框 69716"/>
          <p:cNvSpPr txBox="1">
            <a:spLocks noChangeArrowheads="1"/>
          </p:cNvSpPr>
          <p:nvPr/>
        </p:nvSpPr>
        <p:spPr bwMode="auto">
          <a:xfrm>
            <a:off x="0" y="5989638"/>
            <a:ext cx="9144000" cy="10874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转运</a:t>
            </a:r>
            <a:r>
              <a:rPr lang="en-US" altLang="zh-CN" sz="2400" b="1">
                <a:latin typeface="Times New Roman" pitchFamily="18" charset="0"/>
              </a:rPr>
              <a:t>RNA</a:t>
            </a:r>
            <a:r>
              <a:rPr lang="zh-CN" altLang="en-US" sz="2400" b="1">
                <a:latin typeface="Times New Roman" pitchFamily="18" charset="0"/>
              </a:rPr>
              <a:t>上的反密码子与信使</a:t>
            </a:r>
            <a:r>
              <a:rPr lang="en-US" altLang="zh-CN" sz="2400" b="1">
                <a:latin typeface="Times New Roman" pitchFamily="18" charset="0"/>
              </a:rPr>
              <a:t>RNA</a:t>
            </a:r>
            <a:r>
              <a:rPr lang="zh-CN" altLang="en-US" sz="2400" b="1">
                <a:latin typeface="Times New Roman" pitchFamily="18" charset="0"/>
              </a:rPr>
              <a:t>上的密码子相结合。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en-US" sz="2400" b="1">
              <a:latin typeface="Times New Roman" pitchFamily="18" charset="0"/>
            </a:endParaRPr>
          </a:p>
        </p:txBody>
      </p:sp>
      <p:sp>
        <p:nvSpPr>
          <p:cNvPr id="41990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任意多边形 70657"/>
          <p:cNvSpPr/>
          <p:nvPr/>
        </p:nvSpPr>
        <p:spPr>
          <a:xfrm>
            <a:off x="1155700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3010" name="组合 70658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3092" name="矩形 70659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3093" name="组合 70660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3118" name="文本框 7066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19" name="直接连接符 7066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4" name="组合 70663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3116" name="文本框 7066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17" name="直接连接符 7066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5" name="组合 70666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3114" name="文本框 7066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115" name="直接连接符 7066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6" name="组合 70669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3112" name="文本框 70670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13" name="直接连接符 7067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7" name="组合 70672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3110" name="文本框 70673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11" name="直接连接符 7067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8" name="组合 70675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3108" name="文本框 70676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109" name="直接连接符 7067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099" name="组合 70678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3106" name="文本框 7067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07" name="直接连接符 7068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100" name="组合 70681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3104" name="文本框 7068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105" name="直接连接符 7068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101" name="组合 70684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3102" name="文本框 7068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103" name="直接连接符 7068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3011" name="组合 70687"/>
          <p:cNvGrpSpPr>
            <a:grpSpLocks/>
          </p:cNvGrpSpPr>
          <p:nvPr/>
        </p:nvGrpSpPr>
        <p:grpSpPr bwMode="auto">
          <a:xfrm>
            <a:off x="1466850" y="1555750"/>
            <a:ext cx="1887538" cy="3016250"/>
            <a:chOff x="924" y="980"/>
            <a:chExt cx="1189" cy="1900"/>
          </a:xfrm>
        </p:grpSpPr>
        <p:grpSp>
          <p:nvGrpSpPr>
            <p:cNvPr id="43067" name="组合 70688"/>
            <p:cNvGrpSpPr>
              <a:grpSpLocks/>
            </p:cNvGrpSpPr>
            <p:nvPr/>
          </p:nvGrpSpPr>
          <p:grpSpPr bwMode="auto">
            <a:xfrm>
              <a:off x="924" y="1587"/>
              <a:ext cx="1189" cy="1293"/>
              <a:chOff x="924" y="1587"/>
              <a:chExt cx="1189" cy="1293"/>
            </a:xfrm>
          </p:grpSpPr>
          <p:sp>
            <p:nvSpPr>
              <p:cNvPr id="43069" name="文本框 70689"/>
              <p:cNvSpPr txBox="1">
                <a:spLocks noChangeArrowheads="1"/>
              </p:cNvSpPr>
              <p:nvPr/>
            </p:nvSpPr>
            <p:spPr bwMode="auto">
              <a:xfrm>
                <a:off x="92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070" name="文本框 70690"/>
              <p:cNvSpPr txBox="1">
                <a:spLocks noChangeArrowheads="1"/>
              </p:cNvSpPr>
              <p:nvPr/>
            </p:nvSpPr>
            <p:spPr bwMode="auto">
              <a:xfrm>
                <a:off x="1351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071" name="文本框 70691"/>
              <p:cNvSpPr txBox="1">
                <a:spLocks noChangeArrowheads="1"/>
              </p:cNvSpPr>
              <p:nvPr/>
            </p:nvSpPr>
            <p:spPr bwMode="auto">
              <a:xfrm>
                <a:off x="1732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grpSp>
            <p:nvGrpSpPr>
              <p:cNvPr id="43072" name="组合 70692"/>
              <p:cNvGrpSpPr>
                <a:grpSpLocks/>
              </p:cNvGrpSpPr>
              <p:nvPr/>
            </p:nvGrpSpPr>
            <p:grpSpPr bwMode="auto">
              <a:xfrm>
                <a:off x="1115" y="1587"/>
                <a:ext cx="808" cy="889"/>
                <a:chOff x="1115" y="1587"/>
                <a:chExt cx="808" cy="889"/>
              </a:xfrm>
            </p:grpSpPr>
            <p:grpSp>
              <p:nvGrpSpPr>
                <p:cNvPr id="43073" name="组合 70693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3077" name="组合 70694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90" name="直接连接符 706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91" name="直接连接符 706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3078" name="组合 70697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88" name="直接连接符 706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89" name="直接连接符 706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3079" name="任意多边形 7070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3080" name="组合 70701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3086" name="直接连接符 707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87" name="直接连接符 707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3081" name="组合 70704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84" name="直接连接符 707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85" name="直接连接符 707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3082" name="任意多边形 7070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3083" name="任意多边形 70708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3074" name="直接箭头连接符 70709"/>
                <p:cNvCxnSpPr>
                  <a:cxnSpLocks noChangeShapeType="1"/>
                  <a:stCxn id="43069" idx="0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3075" name="直接箭头连接符 70710"/>
                <p:cNvCxnSpPr>
                  <a:cxnSpLocks noChangeShapeType="1"/>
                  <a:stCxn id="43070" idx="0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3076" name="直接箭头连接符 70711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3068" name="文本框 70712"/>
            <p:cNvSpPr txBox="1">
              <a:spLocks noChangeArrowheads="1"/>
            </p:cNvSpPr>
            <p:nvPr/>
          </p:nvSpPr>
          <p:spPr bwMode="auto">
            <a:xfrm>
              <a:off x="1065" y="980"/>
              <a:ext cx="818" cy="63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rgbClr val="0000FF"/>
                  </a:solidFill>
                  <a:latin typeface="Times New Roman" pitchFamily="18" charset="0"/>
                </a:rPr>
                <a:t>亮氨酸</a:t>
              </a:r>
              <a:endParaRPr lang="en-US" altLang="zh-TW" sz="2400">
                <a:solidFill>
                  <a:srgbClr val="0000FF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3012" name="组合 70713"/>
          <p:cNvGrpSpPr>
            <a:grpSpLocks/>
          </p:cNvGrpSpPr>
          <p:nvPr/>
        </p:nvGrpSpPr>
        <p:grpSpPr bwMode="auto">
          <a:xfrm>
            <a:off x="3459163" y="1555750"/>
            <a:ext cx="1903412" cy="3016250"/>
            <a:chOff x="2179" y="980"/>
            <a:chExt cx="1199" cy="1900"/>
          </a:xfrm>
        </p:grpSpPr>
        <p:grpSp>
          <p:nvGrpSpPr>
            <p:cNvPr id="43041" name="组合 70714"/>
            <p:cNvGrpSpPr>
              <a:grpSpLocks/>
            </p:cNvGrpSpPr>
            <p:nvPr/>
          </p:nvGrpSpPr>
          <p:grpSpPr bwMode="auto">
            <a:xfrm>
              <a:off x="2179" y="1587"/>
              <a:ext cx="1199" cy="1293"/>
              <a:chOff x="2179" y="1587"/>
              <a:chExt cx="1199" cy="1293"/>
            </a:xfrm>
          </p:grpSpPr>
          <p:sp>
            <p:nvSpPr>
              <p:cNvPr id="43043" name="文本框 70715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3044" name="组合 70716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43045" name="文本框 70717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ea typeface="PMingLiU" pitchFamily="18" charset="-120"/>
                    </a:rPr>
                    <a:t>C</a:t>
                  </a:r>
                  <a:endParaRPr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43046" name="文本框 70718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43047" name="组合 70719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3048" name="组合 70720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3052" name="组合 707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3065" name="直接连接符 7072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3066" name="直接连接符 707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3053" name="组合 70724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3063" name="直接连接符 707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3064" name="直接连接符 707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3054" name="任意多边形 707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3055" name="组合 70728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3061" name="直接连接符 7072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3062" name="直接连接符 707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3056" name="组合 70731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3059" name="直接连接符 707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3060" name="直接连接符 707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3057" name="任意多边形 7073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3058" name="任意多边形 707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3049" name="直接箭头连接符 7073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050" name="直接箭头连接符 70737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051" name="直接箭头连接符 707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3042" name="文本框 70739"/>
            <p:cNvSpPr txBox="1">
              <a:spLocks noChangeArrowheads="1"/>
            </p:cNvSpPr>
            <p:nvPr/>
          </p:nvSpPr>
          <p:spPr bwMode="auto">
            <a:xfrm>
              <a:off x="2321" y="980"/>
              <a:ext cx="818" cy="75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天门冬氨酸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</a:endParaRPr>
            </a:p>
            <a:p>
              <a:pPr algn="ctr" eaLnBrk="0" hangingPunct="0">
                <a:buClr>
                  <a:srgbClr val="000000"/>
                </a:buClr>
              </a:pP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3013" name="组合 70740"/>
          <p:cNvGrpSpPr>
            <a:grpSpLocks/>
          </p:cNvGrpSpPr>
          <p:nvPr/>
        </p:nvGrpSpPr>
        <p:grpSpPr bwMode="auto">
          <a:xfrm rot="456989">
            <a:off x="6196013" y="636588"/>
            <a:ext cx="1814512" cy="3040062"/>
            <a:chOff x="3473" y="980"/>
            <a:chExt cx="1143" cy="1915"/>
          </a:xfrm>
        </p:grpSpPr>
        <p:grpSp>
          <p:nvGrpSpPr>
            <p:cNvPr id="43016" name="组合 70741"/>
            <p:cNvGrpSpPr>
              <a:grpSpLocks/>
            </p:cNvGrpSpPr>
            <p:nvPr/>
          </p:nvGrpSpPr>
          <p:grpSpPr bwMode="auto">
            <a:xfrm>
              <a:off x="3473" y="1587"/>
              <a:ext cx="1143" cy="1308"/>
              <a:chOff x="3473" y="1587"/>
              <a:chExt cx="1143" cy="1308"/>
            </a:xfrm>
          </p:grpSpPr>
          <p:sp>
            <p:nvSpPr>
              <p:cNvPr id="43018" name="文本框 70742"/>
              <p:cNvSpPr txBox="1">
                <a:spLocks noChangeArrowheads="1"/>
              </p:cNvSpPr>
              <p:nvPr/>
            </p:nvSpPr>
            <p:spPr bwMode="auto">
              <a:xfrm>
                <a:off x="385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3019" name="文本框 70743"/>
              <p:cNvSpPr txBox="1">
                <a:spLocks noChangeArrowheads="1"/>
              </p:cNvSpPr>
              <p:nvPr/>
            </p:nvSpPr>
            <p:spPr bwMode="auto">
              <a:xfrm>
                <a:off x="3473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3020" name="文本框 70744"/>
              <p:cNvSpPr txBox="1">
                <a:spLocks noChangeArrowheads="1"/>
              </p:cNvSpPr>
              <p:nvPr/>
            </p:nvSpPr>
            <p:spPr bwMode="auto">
              <a:xfrm>
                <a:off x="4235" y="2491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3021" name="组合 70745"/>
              <p:cNvGrpSpPr>
                <a:grpSpLocks/>
              </p:cNvGrpSpPr>
              <p:nvPr/>
            </p:nvGrpSpPr>
            <p:grpSpPr bwMode="auto">
              <a:xfrm>
                <a:off x="3614" y="1587"/>
                <a:ext cx="808" cy="889"/>
                <a:chOff x="1115" y="1587"/>
                <a:chExt cx="808" cy="889"/>
              </a:xfrm>
            </p:grpSpPr>
            <p:grpSp>
              <p:nvGrpSpPr>
                <p:cNvPr id="43022" name="组合 70746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3026" name="组合 70747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39" name="直接连接符 707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40" name="直接连接符 707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3027" name="组合 70750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37" name="直接连接符 707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38" name="直接连接符 707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3028" name="任意多边形 7075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3029" name="组合 70754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3035" name="直接连接符 707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36" name="直接连接符 707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3030" name="组合 70757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3033" name="直接连接符 707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3034" name="直接连接符 707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3031" name="任意多边形 7076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3032" name="任意多边形 70761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3023" name="直接箭头连接符 7076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3024" name="直接箭头连接符 70763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3025" name="直接箭头连接符 70764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3017" name="文本框 70765"/>
            <p:cNvSpPr txBox="1">
              <a:spLocks noChangeArrowheads="1"/>
            </p:cNvSpPr>
            <p:nvPr/>
          </p:nvSpPr>
          <p:spPr bwMode="auto">
            <a:xfrm>
              <a:off x="3558" y="980"/>
              <a:ext cx="1058" cy="639"/>
            </a:xfrm>
            <a:prstGeom prst="rect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异亮氨酸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sp>
        <p:nvSpPr>
          <p:cNvPr id="43014" name="文本框 70766"/>
          <p:cNvSpPr txBox="1">
            <a:spLocks noChangeArrowheads="1"/>
          </p:cNvSpPr>
          <p:nvPr/>
        </p:nvSpPr>
        <p:spPr bwMode="auto">
          <a:xfrm>
            <a:off x="0" y="5953125"/>
            <a:ext cx="9144000" cy="10874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转运</a:t>
            </a:r>
            <a:r>
              <a:rPr lang="en-US" altLang="zh-CN" sz="2400" b="1">
                <a:latin typeface="Times New Roman" pitchFamily="18" charset="0"/>
              </a:rPr>
              <a:t>RNA</a:t>
            </a:r>
            <a:r>
              <a:rPr lang="zh-CN" altLang="en-US" sz="2400" b="1">
                <a:latin typeface="Times New Roman" pitchFamily="18" charset="0"/>
              </a:rPr>
              <a:t>上的反密码子与信使</a:t>
            </a:r>
            <a:r>
              <a:rPr lang="en-US" altLang="zh-CN" sz="2400" b="1">
                <a:latin typeface="Times New Roman" pitchFamily="18" charset="0"/>
              </a:rPr>
              <a:t>RNA</a:t>
            </a:r>
            <a:r>
              <a:rPr lang="zh-CN" altLang="en-US" sz="2400" b="1">
                <a:latin typeface="Times New Roman" pitchFamily="18" charset="0"/>
              </a:rPr>
              <a:t>上的密码子相结合。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endParaRPr lang="en-US" altLang="zh-TW" sz="2400" b="1">
              <a:latin typeface="Times New Roman" pitchFamily="18" charset="0"/>
            </a:endParaRPr>
          </a:p>
        </p:txBody>
      </p:sp>
      <p:sp>
        <p:nvSpPr>
          <p:cNvPr id="43015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任意多边形 71681"/>
          <p:cNvSpPr/>
          <p:nvPr/>
        </p:nvSpPr>
        <p:spPr>
          <a:xfrm>
            <a:off x="1155700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4034" name="组合 71682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4119" name="矩形 71683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4120" name="组合 71684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4145" name="文本框 7168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46" name="直接连接符 7168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1" name="组合 71687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4143" name="文本框 7168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44" name="直接连接符 7168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2" name="组合 71690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4141" name="文本框 7169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142" name="直接连接符 7169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3" name="组合 71693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4139" name="文本框 71694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40" name="直接连接符 7169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4" name="组合 71696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4137" name="文本框 71697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38" name="直接连接符 7169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5" name="组合 71699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4135" name="文本框 71700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136" name="直接连接符 7170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6" name="组合 71702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4133" name="文本框 7170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34" name="直接连接符 7170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7" name="组合 71705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4131" name="文本框 7170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132" name="直接连接符 7170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128" name="组合 71708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4129" name="文本框 7170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130" name="直接连接符 7171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4035" name="组合 71711"/>
          <p:cNvGrpSpPr>
            <a:grpSpLocks/>
          </p:cNvGrpSpPr>
          <p:nvPr/>
        </p:nvGrpSpPr>
        <p:grpSpPr bwMode="auto">
          <a:xfrm>
            <a:off x="1466850" y="1555750"/>
            <a:ext cx="1887538" cy="3016250"/>
            <a:chOff x="924" y="980"/>
            <a:chExt cx="1189" cy="1900"/>
          </a:xfrm>
        </p:grpSpPr>
        <p:grpSp>
          <p:nvGrpSpPr>
            <p:cNvPr id="44094" name="组合 71712"/>
            <p:cNvGrpSpPr>
              <a:grpSpLocks/>
            </p:cNvGrpSpPr>
            <p:nvPr/>
          </p:nvGrpSpPr>
          <p:grpSpPr bwMode="auto">
            <a:xfrm>
              <a:off x="924" y="1587"/>
              <a:ext cx="1189" cy="1293"/>
              <a:chOff x="924" y="1587"/>
              <a:chExt cx="1189" cy="1293"/>
            </a:xfrm>
          </p:grpSpPr>
          <p:sp>
            <p:nvSpPr>
              <p:cNvPr id="44096" name="文本框 71713"/>
              <p:cNvSpPr txBox="1">
                <a:spLocks noChangeArrowheads="1"/>
              </p:cNvSpPr>
              <p:nvPr/>
            </p:nvSpPr>
            <p:spPr bwMode="auto">
              <a:xfrm>
                <a:off x="92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097" name="文本框 71714"/>
              <p:cNvSpPr txBox="1">
                <a:spLocks noChangeArrowheads="1"/>
              </p:cNvSpPr>
              <p:nvPr/>
            </p:nvSpPr>
            <p:spPr bwMode="auto">
              <a:xfrm>
                <a:off x="1351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098" name="文本框 71715"/>
              <p:cNvSpPr txBox="1">
                <a:spLocks noChangeArrowheads="1"/>
              </p:cNvSpPr>
              <p:nvPr/>
            </p:nvSpPr>
            <p:spPr bwMode="auto">
              <a:xfrm>
                <a:off x="1732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grpSp>
            <p:nvGrpSpPr>
              <p:cNvPr id="44099" name="组合 71716"/>
              <p:cNvGrpSpPr>
                <a:grpSpLocks/>
              </p:cNvGrpSpPr>
              <p:nvPr/>
            </p:nvGrpSpPr>
            <p:grpSpPr bwMode="auto">
              <a:xfrm>
                <a:off x="1115" y="1587"/>
                <a:ext cx="808" cy="889"/>
                <a:chOff x="1115" y="1587"/>
                <a:chExt cx="808" cy="889"/>
              </a:xfrm>
            </p:grpSpPr>
            <p:grpSp>
              <p:nvGrpSpPr>
                <p:cNvPr id="44100" name="组合 71717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4104" name="组合 71718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117" name="直接连接符 717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118" name="直接连接符 717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4105" name="组合 71721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115" name="直接连接符 717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116" name="直接连接符 717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4106" name="任意多边形 7172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4107" name="组合 71725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4113" name="直接连接符 717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114" name="直接连接符 717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4108" name="组合 71728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111" name="直接连接符 717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112" name="直接连接符 717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4109" name="任意多边形 7173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4110" name="任意多边形 71732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4101" name="直接箭头连接符 71733"/>
                <p:cNvCxnSpPr>
                  <a:cxnSpLocks noChangeShapeType="1"/>
                  <a:stCxn id="44096" idx="0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4102" name="直接箭头连接符 71734"/>
                <p:cNvCxnSpPr>
                  <a:cxnSpLocks noChangeShapeType="1"/>
                  <a:stCxn id="44097" idx="0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4103" name="直接箭头连接符 71735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4095" name="文本框 71736"/>
            <p:cNvSpPr txBox="1">
              <a:spLocks noChangeArrowheads="1"/>
            </p:cNvSpPr>
            <p:nvPr/>
          </p:nvSpPr>
          <p:spPr bwMode="auto">
            <a:xfrm>
              <a:off x="1065" y="980"/>
              <a:ext cx="818" cy="63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rgbClr val="0000FF"/>
                  </a:solidFill>
                  <a:latin typeface="Times New Roman" pitchFamily="18" charset="0"/>
                </a:rPr>
                <a:t>亮氨酸</a:t>
              </a:r>
              <a:endParaRPr lang="en-US" altLang="zh-TW" sz="2400">
                <a:solidFill>
                  <a:srgbClr val="0000FF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4036" name="组合 71737"/>
          <p:cNvGrpSpPr>
            <a:grpSpLocks/>
          </p:cNvGrpSpPr>
          <p:nvPr/>
        </p:nvGrpSpPr>
        <p:grpSpPr bwMode="auto">
          <a:xfrm>
            <a:off x="3459163" y="1555750"/>
            <a:ext cx="1903412" cy="3016250"/>
            <a:chOff x="2179" y="980"/>
            <a:chExt cx="1199" cy="1900"/>
          </a:xfrm>
        </p:grpSpPr>
        <p:grpSp>
          <p:nvGrpSpPr>
            <p:cNvPr id="44068" name="组合 71738"/>
            <p:cNvGrpSpPr>
              <a:grpSpLocks/>
            </p:cNvGrpSpPr>
            <p:nvPr/>
          </p:nvGrpSpPr>
          <p:grpSpPr bwMode="auto">
            <a:xfrm>
              <a:off x="2179" y="1587"/>
              <a:ext cx="1199" cy="1293"/>
              <a:chOff x="2179" y="1587"/>
              <a:chExt cx="1199" cy="1293"/>
            </a:xfrm>
          </p:grpSpPr>
          <p:sp>
            <p:nvSpPr>
              <p:cNvPr id="44070" name="文本框 71739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4071" name="组合 71740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44072" name="文本框 71741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ea typeface="PMingLiU" pitchFamily="18" charset="-120"/>
                    </a:rPr>
                    <a:t>C</a:t>
                  </a:r>
                  <a:endParaRPr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44073" name="文本框 71742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44074" name="组合 71743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4075" name="组合 71744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4079" name="组合 7174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4092" name="直接连接符 717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4093" name="直接连接符 717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4080" name="组合 71748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4090" name="直接连接符 717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4091" name="直接连接符 717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4081" name="任意多边形 717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4082" name="组合 71752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4088" name="直接连接符 717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4089" name="直接连接符 717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4083" name="组合 71755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4086" name="直接连接符 717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4087" name="直接连接符 717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4084" name="任意多边形 7175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4085" name="任意多边形 717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4076" name="直接箭头连接符 7176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077" name="直接箭头连接符 7176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078" name="直接箭头连接符 717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4069" name="文本框 71763"/>
            <p:cNvSpPr txBox="1">
              <a:spLocks noChangeArrowheads="1"/>
            </p:cNvSpPr>
            <p:nvPr/>
          </p:nvSpPr>
          <p:spPr bwMode="auto">
            <a:xfrm>
              <a:off x="2321" y="980"/>
              <a:ext cx="818" cy="75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天门冬氨酸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</a:endParaRPr>
            </a:p>
            <a:p>
              <a:pPr algn="ctr" eaLnBrk="0" hangingPunct="0">
                <a:buClr>
                  <a:srgbClr val="000000"/>
                </a:buClr>
              </a:pP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4037" name="组合 71764"/>
          <p:cNvGrpSpPr>
            <a:grpSpLocks/>
          </p:cNvGrpSpPr>
          <p:nvPr/>
        </p:nvGrpSpPr>
        <p:grpSpPr bwMode="auto">
          <a:xfrm rot="765118">
            <a:off x="5800725" y="1250950"/>
            <a:ext cx="1814513" cy="3040063"/>
            <a:chOff x="3473" y="980"/>
            <a:chExt cx="1143" cy="1915"/>
          </a:xfrm>
        </p:grpSpPr>
        <p:grpSp>
          <p:nvGrpSpPr>
            <p:cNvPr id="44043" name="组合 71765"/>
            <p:cNvGrpSpPr>
              <a:grpSpLocks/>
            </p:cNvGrpSpPr>
            <p:nvPr/>
          </p:nvGrpSpPr>
          <p:grpSpPr bwMode="auto">
            <a:xfrm>
              <a:off x="3473" y="1587"/>
              <a:ext cx="1143" cy="1308"/>
              <a:chOff x="3473" y="1587"/>
              <a:chExt cx="1143" cy="1308"/>
            </a:xfrm>
          </p:grpSpPr>
          <p:sp>
            <p:nvSpPr>
              <p:cNvPr id="44045" name="文本框 71766"/>
              <p:cNvSpPr txBox="1">
                <a:spLocks noChangeArrowheads="1"/>
              </p:cNvSpPr>
              <p:nvPr/>
            </p:nvSpPr>
            <p:spPr bwMode="auto">
              <a:xfrm>
                <a:off x="385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4046" name="文本框 71767"/>
              <p:cNvSpPr txBox="1">
                <a:spLocks noChangeArrowheads="1"/>
              </p:cNvSpPr>
              <p:nvPr/>
            </p:nvSpPr>
            <p:spPr bwMode="auto">
              <a:xfrm>
                <a:off x="3473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4047" name="文本框 71768"/>
              <p:cNvSpPr txBox="1">
                <a:spLocks noChangeArrowheads="1"/>
              </p:cNvSpPr>
              <p:nvPr/>
            </p:nvSpPr>
            <p:spPr bwMode="auto">
              <a:xfrm>
                <a:off x="4235" y="2491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4048" name="组合 71769"/>
              <p:cNvGrpSpPr>
                <a:grpSpLocks/>
              </p:cNvGrpSpPr>
              <p:nvPr/>
            </p:nvGrpSpPr>
            <p:grpSpPr bwMode="auto">
              <a:xfrm>
                <a:off x="3614" y="1587"/>
                <a:ext cx="808" cy="889"/>
                <a:chOff x="1115" y="1587"/>
                <a:chExt cx="808" cy="889"/>
              </a:xfrm>
            </p:grpSpPr>
            <p:grpSp>
              <p:nvGrpSpPr>
                <p:cNvPr id="44049" name="组合 71770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4053" name="组合 71771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066" name="直接连接符 717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067" name="直接连接符 717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4054" name="组合 71774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064" name="直接连接符 717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065" name="直接连接符 717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4055" name="任意多边形 7177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4056" name="组合 71778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4062" name="直接连接符 717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063" name="直接连接符 7178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4057" name="组合 71781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4060" name="直接连接符 717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061" name="直接连接符 717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4058" name="任意多边形 7178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4059" name="任意多边形 71785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4050" name="直接箭头连接符 71786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4051" name="直接箭头连接符 7178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4052" name="直接箭头连接符 71788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4044" name="文本框 71789"/>
            <p:cNvSpPr txBox="1">
              <a:spLocks noChangeArrowheads="1"/>
            </p:cNvSpPr>
            <p:nvPr/>
          </p:nvSpPr>
          <p:spPr bwMode="auto">
            <a:xfrm>
              <a:off x="3557" y="980"/>
              <a:ext cx="1058" cy="294"/>
            </a:xfrm>
            <a:prstGeom prst="rect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异亮氨酸</a:t>
              </a:r>
              <a:endParaRPr lang="zh-TW" altLang="zh-TW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44038" name="矩形 71790"/>
          <p:cNvSpPr>
            <a:spLocks noChangeArrowheads="1"/>
          </p:cNvSpPr>
          <p:nvPr/>
        </p:nvSpPr>
        <p:spPr bwMode="auto">
          <a:xfrm>
            <a:off x="2989263" y="1895475"/>
            <a:ext cx="695325" cy="3175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4039" name="文本框 71791"/>
          <p:cNvSpPr txBox="1">
            <a:spLocks noChangeArrowheads="1"/>
          </p:cNvSpPr>
          <p:nvPr/>
        </p:nvSpPr>
        <p:spPr bwMode="auto">
          <a:xfrm>
            <a:off x="0" y="5953125"/>
            <a:ext cx="9144000" cy="904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两个相邻的氨基酸缩合反应，形成肽键。</a:t>
            </a:r>
            <a:endParaRPr lang="zh-TW" altLang="en-US" sz="2400" b="1">
              <a:latin typeface="Times New Roman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zh-TW" sz="2400" b="1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4040" name="右箭头 71792"/>
          <p:cNvSpPr>
            <a:spLocks noChangeArrowheads="1"/>
          </p:cNvSpPr>
          <p:nvPr/>
        </p:nvSpPr>
        <p:spPr bwMode="auto">
          <a:xfrm rot="7763571">
            <a:off x="3128963" y="993775"/>
            <a:ext cx="1085850" cy="717550"/>
          </a:xfrm>
          <a:prstGeom prst="rightArrow">
            <a:avLst>
              <a:gd name="adj1" fmla="val 50000"/>
              <a:gd name="adj2" fmla="val 3783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4041" name="文本框 71793"/>
          <p:cNvSpPr txBox="1">
            <a:spLocks noChangeArrowheads="1"/>
          </p:cNvSpPr>
          <p:nvPr/>
        </p:nvSpPr>
        <p:spPr bwMode="auto">
          <a:xfrm>
            <a:off x="3848100" y="581025"/>
            <a:ext cx="105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latin typeface="Times New Roman" pitchFamily="18" charset="0"/>
              </a:rPr>
              <a:t>肽键</a:t>
            </a:r>
          </a:p>
        </p:txBody>
      </p:sp>
      <p:sp>
        <p:nvSpPr>
          <p:cNvPr id="44042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任意多边形 72705"/>
          <p:cNvSpPr/>
          <p:nvPr/>
        </p:nvSpPr>
        <p:spPr>
          <a:xfrm>
            <a:off x="3071813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5058" name="组合 72706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5140" name="矩形 72707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5141" name="组合 72708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5166" name="文本框 7270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67" name="直接连接符 7271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2" name="组合 72711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5164" name="文本框 7271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65" name="直接连接符 7271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3" name="组合 72714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5162" name="文本框 7271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5163" name="直接连接符 7271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4" name="组合 72717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5160" name="文本框 72718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61" name="直接连接符 7271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5" name="组合 72720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5158" name="文本框 72721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59" name="直接连接符 7272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6" name="组合 72723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5156" name="文本框 72724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5157" name="直接连接符 7272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7" name="组合 72726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5154" name="文本框 7272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55" name="直接连接符 7272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8" name="组合 72729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5152" name="文本框 7273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153" name="直接连接符 7273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149" name="组合 72732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5150" name="文本框 7273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5151" name="直接连接符 7273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5059" name="组合 72735"/>
          <p:cNvGrpSpPr>
            <a:grpSpLocks/>
          </p:cNvGrpSpPr>
          <p:nvPr/>
        </p:nvGrpSpPr>
        <p:grpSpPr bwMode="auto">
          <a:xfrm rot="310041">
            <a:off x="1466850" y="2454275"/>
            <a:ext cx="1887538" cy="2052638"/>
            <a:chOff x="924" y="1587"/>
            <a:chExt cx="1189" cy="1293"/>
          </a:xfrm>
        </p:grpSpPr>
        <p:sp>
          <p:nvSpPr>
            <p:cNvPr id="45117" name="文本框 72736"/>
            <p:cNvSpPr txBox="1">
              <a:spLocks noChangeArrowheads="1"/>
            </p:cNvSpPr>
            <p:nvPr/>
          </p:nvSpPr>
          <p:spPr bwMode="auto">
            <a:xfrm>
              <a:off x="924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5118" name="文本框 72737"/>
            <p:cNvSpPr txBox="1">
              <a:spLocks noChangeArrowheads="1"/>
            </p:cNvSpPr>
            <p:nvPr/>
          </p:nvSpPr>
          <p:spPr bwMode="auto">
            <a:xfrm>
              <a:off x="1351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5119" name="文本框 72738"/>
            <p:cNvSpPr txBox="1">
              <a:spLocks noChangeArrowheads="1"/>
            </p:cNvSpPr>
            <p:nvPr/>
          </p:nvSpPr>
          <p:spPr bwMode="auto">
            <a:xfrm>
              <a:off x="1732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ea typeface="PMingLiU" pitchFamily="18" charset="-120"/>
                </a:rPr>
                <a:t>U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grpSp>
          <p:nvGrpSpPr>
            <p:cNvPr id="45120" name="组合 72739"/>
            <p:cNvGrpSpPr>
              <a:grpSpLocks/>
            </p:cNvGrpSpPr>
            <p:nvPr/>
          </p:nvGrpSpPr>
          <p:grpSpPr bwMode="auto">
            <a:xfrm>
              <a:off x="1115" y="1587"/>
              <a:ext cx="808" cy="889"/>
              <a:chOff x="1115" y="1587"/>
              <a:chExt cx="808" cy="889"/>
            </a:xfrm>
          </p:grpSpPr>
          <p:grpSp>
            <p:nvGrpSpPr>
              <p:cNvPr id="45121" name="组合 72740"/>
              <p:cNvGrpSpPr>
                <a:grpSpLocks/>
              </p:cNvGrpSpPr>
              <p:nvPr/>
            </p:nvGrpSpPr>
            <p:grpSpPr bwMode="auto">
              <a:xfrm>
                <a:off x="1239" y="1587"/>
                <a:ext cx="528" cy="720"/>
                <a:chOff x="2880" y="1296"/>
                <a:chExt cx="1711" cy="2112"/>
              </a:xfrm>
            </p:grpSpPr>
            <p:grpSp>
              <p:nvGrpSpPr>
                <p:cNvPr id="45125" name="组合 72741"/>
                <p:cNvGrpSpPr>
                  <a:grpSpLocks/>
                </p:cNvGrpSpPr>
                <p:nvPr/>
              </p:nvGrpSpPr>
              <p:grpSpPr bwMode="auto">
                <a:xfrm>
                  <a:off x="3223" y="1702"/>
                  <a:ext cx="364" cy="586"/>
                  <a:chOff x="1632" y="480"/>
                  <a:chExt cx="864" cy="1296"/>
                </a:xfrm>
              </p:grpSpPr>
              <p:sp>
                <p:nvSpPr>
                  <p:cNvPr id="45138" name="直接连接符 72742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139" name="直接连接符 72743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126" name="组合 72744"/>
                <p:cNvGrpSpPr>
                  <a:grpSpLocks/>
                </p:cNvGrpSpPr>
                <p:nvPr/>
              </p:nvGrpSpPr>
              <p:grpSpPr bwMode="auto">
                <a:xfrm flipV="1">
                  <a:off x="3223" y="2419"/>
                  <a:ext cx="364" cy="586"/>
                  <a:chOff x="1632" y="480"/>
                  <a:chExt cx="864" cy="1296"/>
                </a:xfrm>
              </p:grpSpPr>
              <p:sp>
                <p:nvSpPr>
                  <p:cNvPr id="45136" name="直接连接符 72745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137" name="直接连接符 72746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5127" name="任意多边形 72747"/>
                <p:cNvSpPr>
                  <a:spLocks noChangeArrowheads="1"/>
                </p:cNvSpPr>
                <p:nvPr/>
              </p:nvSpPr>
              <p:spPr bwMode="auto">
                <a:xfrm>
                  <a:off x="2880" y="2125"/>
                  <a:ext cx="367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45128" name="组合 72748"/>
                <p:cNvGrpSpPr>
                  <a:grpSpLocks/>
                </p:cNvGrpSpPr>
                <p:nvPr/>
              </p:nvGrpSpPr>
              <p:grpSpPr bwMode="auto">
                <a:xfrm flipH="1">
                  <a:off x="3696" y="1296"/>
                  <a:ext cx="467" cy="970"/>
                  <a:chOff x="1632" y="480"/>
                  <a:chExt cx="864" cy="1296"/>
                </a:xfrm>
              </p:grpSpPr>
              <p:sp>
                <p:nvSpPr>
                  <p:cNvPr id="45134" name="直接连接符 72749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135" name="直接连接符 72750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129" name="组合 72751"/>
                <p:cNvGrpSpPr>
                  <a:grpSpLocks/>
                </p:cNvGrpSpPr>
                <p:nvPr/>
              </p:nvGrpSpPr>
              <p:grpSpPr bwMode="auto">
                <a:xfrm flipH="1" flipV="1">
                  <a:off x="3709" y="2397"/>
                  <a:ext cx="364" cy="586"/>
                  <a:chOff x="1632" y="480"/>
                  <a:chExt cx="864" cy="1296"/>
                </a:xfrm>
              </p:grpSpPr>
              <p:sp>
                <p:nvSpPr>
                  <p:cNvPr id="45132" name="直接连接符 72752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133" name="直接连接符 72753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5130" name="任意多边形 72754"/>
                <p:cNvSpPr>
                  <a:spLocks noChangeArrowheads="1"/>
                </p:cNvSpPr>
                <p:nvPr/>
              </p:nvSpPr>
              <p:spPr bwMode="auto">
                <a:xfrm flipH="1">
                  <a:off x="4128" y="2064"/>
                  <a:ext cx="463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sp>
              <p:nvSpPr>
                <p:cNvPr id="45131" name="任意多边形 72755"/>
                <p:cNvSpPr>
                  <a:spLocks noChangeArrowheads="1"/>
                </p:cNvSpPr>
                <p:nvPr/>
              </p:nvSpPr>
              <p:spPr bwMode="auto">
                <a:xfrm>
                  <a:off x="3360" y="2880"/>
                  <a:ext cx="670" cy="528"/>
                </a:xfrm>
                <a:custGeom>
                  <a:avLst/>
                  <a:gdLst>
                    <a:gd name="T0" fmla="*/ 0 w 1040"/>
                    <a:gd name="T1" fmla="*/ 0 h 816"/>
                    <a:gd name="T2" fmla="*/ 1040 w 1040"/>
                    <a:gd name="T3" fmla="*/ 816 h 816"/>
                  </a:gdLst>
                  <a:ahLst/>
                  <a:cxnLst/>
                  <a:rect l="T0" t="T1" r="T2" b="T3"/>
                  <a:pathLst>
                    <a:path w="1040" h="816">
                      <a:moveTo>
                        <a:pt x="344" y="48"/>
                      </a:moveTo>
                      <a:cubicBezTo>
                        <a:pt x="316" y="100"/>
                        <a:pt x="288" y="152"/>
                        <a:pt x="248" y="192"/>
                      </a:cubicBezTo>
                      <a:cubicBezTo>
                        <a:pt x="208" y="232"/>
                        <a:pt x="144" y="232"/>
                        <a:pt x="104" y="288"/>
                      </a:cubicBezTo>
                      <a:cubicBezTo>
                        <a:pt x="64" y="344"/>
                        <a:pt x="0" y="448"/>
                        <a:pt x="8" y="528"/>
                      </a:cubicBezTo>
                      <a:cubicBezTo>
                        <a:pt x="16" y="608"/>
                        <a:pt x="64" y="720"/>
                        <a:pt x="152" y="768"/>
                      </a:cubicBezTo>
                      <a:cubicBezTo>
                        <a:pt x="240" y="816"/>
                        <a:pt x="424" y="816"/>
                        <a:pt x="536" y="816"/>
                      </a:cubicBezTo>
                      <a:cubicBezTo>
                        <a:pt x="648" y="816"/>
                        <a:pt x="744" y="808"/>
                        <a:pt x="824" y="768"/>
                      </a:cubicBezTo>
                      <a:cubicBezTo>
                        <a:pt x="904" y="728"/>
                        <a:pt x="992" y="640"/>
                        <a:pt x="1016" y="576"/>
                      </a:cubicBezTo>
                      <a:cubicBezTo>
                        <a:pt x="1040" y="512"/>
                        <a:pt x="1008" y="440"/>
                        <a:pt x="968" y="384"/>
                      </a:cubicBezTo>
                      <a:cubicBezTo>
                        <a:pt x="928" y="328"/>
                        <a:pt x="840" y="280"/>
                        <a:pt x="776" y="240"/>
                      </a:cubicBezTo>
                      <a:cubicBezTo>
                        <a:pt x="712" y="200"/>
                        <a:pt x="624" y="184"/>
                        <a:pt x="584" y="144"/>
                      </a:cubicBezTo>
                      <a:cubicBezTo>
                        <a:pt x="544" y="104"/>
                        <a:pt x="544" y="24"/>
                        <a:pt x="536" y="0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</p:grpSp>
          <p:cxnSp>
            <p:nvCxnSpPr>
              <p:cNvPr id="45122" name="直接箭头连接符 72756"/>
              <p:cNvCxnSpPr>
                <a:cxnSpLocks noChangeShapeType="1"/>
                <a:stCxn id="45117" idx="0"/>
              </p:cNvCxnSpPr>
              <p:nvPr/>
            </p:nvCxnSpPr>
            <p:spPr bwMode="auto">
              <a:xfrm flipV="1">
                <a:off x="1115" y="2296"/>
                <a:ext cx="293" cy="18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5123" name="直接箭头连接符 72757"/>
              <p:cNvCxnSpPr>
                <a:cxnSpLocks noChangeShapeType="1"/>
                <a:stCxn id="45118" idx="0"/>
              </p:cNvCxnSpPr>
              <p:nvPr/>
            </p:nvCxnSpPr>
            <p:spPr bwMode="auto">
              <a:xfrm flipH="1" flipV="1">
                <a:off x="1494" y="2316"/>
                <a:ext cx="48" cy="16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5124" name="直接箭头连接符 72758"/>
              <p:cNvCxnSpPr>
                <a:cxnSpLocks noChangeShapeType="1"/>
              </p:cNvCxnSpPr>
              <p:nvPr/>
            </p:nvCxnSpPr>
            <p:spPr bwMode="auto">
              <a:xfrm>
                <a:off x="1598" y="2254"/>
                <a:ext cx="325" cy="222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45060" name="文本框 72759"/>
          <p:cNvSpPr txBox="1">
            <a:spLocks noChangeArrowheads="1"/>
          </p:cNvSpPr>
          <p:nvPr/>
        </p:nvSpPr>
        <p:spPr bwMode="auto">
          <a:xfrm>
            <a:off x="1690688" y="1350963"/>
            <a:ext cx="1298575" cy="1014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</a:rPr>
              <a:t>亮氨酸</a:t>
            </a:r>
            <a:endParaRPr lang="en-US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endParaRPr lang="zh-TW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45061" name="组合 72760"/>
          <p:cNvGrpSpPr>
            <a:grpSpLocks/>
          </p:cNvGrpSpPr>
          <p:nvPr/>
        </p:nvGrpSpPr>
        <p:grpSpPr bwMode="auto">
          <a:xfrm>
            <a:off x="3459163" y="1555750"/>
            <a:ext cx="1903412" cy="3016250"/>
            <a:chOff x="2179" y="980"/>
            <a:chExt cx="1199" cy="1900"/>
          </a:xfrm>
        </p:grpSpPr>
        <p:grpSp>
          <p:nvGrpSpPr>
            <p:cNvPr id="45091" name="组合 72761"/>
            <p:cNvGrpSpPr>
              <a:grpSpLocks/>
            </p:cNvGrpSpPr>
            <p:nvPr/>
          </p:nvGrpSpPr>
          <p:grpSpPr bwMode="auto">
            <a:xfrm>
              <a:off x="2179" y="1587"/>
              <a:ext cx="1199" cy="1293"/>
              <a:chOff x="2179" y="1587"/>
              <a:chExt cx="1199" cy="1293"/>
            </a:xfrm>
          </p:grpSpPr>
          <p:sp>
            <p:nvSpPr>
              <p:cNvPr id="45093" name="文本框 72762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5094" name="组合 72763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45095" name="文本框 72764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ea typeface="PMingLiU" pitchFamily="18" charset="-120"/>
                    </a:rPr>
                    <a:t>C</a:t>
                  </a:r>
                  <a:endParaRPr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45096" name="文本框 72765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45097" name="组合 72766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5098" name="组合 72767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5102" name="组合 727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5115" name="直接连接符 7276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5116" name="直接连接符 727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5103" name="组合 72771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5113" name="直接连接符 727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5114" name="直接连接符 727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5104" name="任意多边形 727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5105" name="组合 72775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5111" name="直接连接符 7277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5112" name="直接连接符 727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5106" name="组合 72778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5109" name="直接连接符 7277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5110" name="直接连接符 7278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5107" name="任意多边形 7278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08" name="任意多边形 727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5099" name="直接箭头连接符 7278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5100" name="直接箭头连接符 7278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5101" name="直接箭头连接符 7278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5092" name="文本框 72786"/>
            <p:cNvSpPr txBox="1">
              <a:spLocks noChangeArrowheads="1"/>
            </p:cNvSpPr>
            <p:nvPr/>
          </p:nvSpPr>
          <p:spPr bwMode="auto">
            <a:xfrm>
              <a:off x="2321" y="980"/>
              <a:ext cx="818" cy="75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天门冬氨酸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</a:endParaRPr>
            </a:p>
            <a:p>
              <a:pPr algn="ctr" eaLnBrk="0" hangingPunct="0">
                <a:buClr>
                  <a:srgbClr val="000000"/>
                </a:buClr>
              </a:pP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5062" name="组合 72787"/>
          <p:cNvGrpSpPr>
            <a:grpSpLocks/>
          </p:cNvGrpSpPr>
          <p:nvPr/>
        </p:nvGrpSpPr>
        <p:grpSpPr bwMode="auto">
          <a:xfrm>
            <a:off x="5429250" y="1555750"/>
            <a:ext cx="1814513" cy="3040063"/>
            <a:chOff x="3473" y="980"/>
            <a:chExt cx="1143" cy="1915"/>
          </a:xfrm>
        </p:grpSpPr>
        <p:grpSp>
          <p:nvGrpSpPr>
            <p:cNvPr id="45066" name="组合 72788"/>
            <p:cNvGrpSpPr>
              <a:grpSpLocks/>
            </p:cNvGrpSpPr>
            <p:nvPr/>
          </p:nvGrpSpPr>
          <p:grpSpPr bwMode="auto">
            <a:xfrm>
              <a:off x="3473" y="1587"/>
              <a:ext cx="1143" cy="1308"/>
              <a:chOff x="3473" y="1587"/>
              <a:chExt cx="1143" cy="1308"/>
            </a:xfrm>
          </p:grpSpPr>
          <p:sp>
            <p:nvSpPr>
              <p:cNvPr id="45068" name="文本框 72789"/>
              <p:cNvSpPr txBox="1">
                <a:spLocks noChangeArrowheads="1"/>
              </p:cNvSpPr>
              <p:nvPr/>
            </p:nvSpPr>
            <p:spPr bwMode="auto">
              <a:xfrm>
                <a:off x="385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5069" name="文本框 72790"/>
              <p:cNvSpPr txBox="1">
                <a:spLocks noChangeArrowheads="1"/>
              </p:cNvSpPr>
              <p:nvPr/>
            </p:nvSpPr>
            <p:spPr bwMode="auto">
              <a:xfrm>
                <a:off x="3473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5070" name="文本框 72791"/>
              <p:cNvSpPr txBox="1">
                <a:spLocks noChangeArrowheads="1"/>
              </p:cNvSpPr>
              <p:nvPr/>
            </p:nvSpPr>
            <p:spPr bwMode="auto">
              <a:xfrm>
                <a:off x="4235" y="2491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5071" name="组合 72792"/>
              <p:cNvGrpSpPr>
                <a:grpSpLocks/>
              </p:cNvGrpSpPr>
              <p:nvPr/>
            </p:nvGrpSpPr>
            <p:grpSpPr bwMode="auto">
              <a:xfrm>
                <a:off x="3614" y="1587"/>
                <a:ext cx="808" cy="889"/>
                <a:chOff x="1115" y="1587"/>
                <a:chExt cx="808" cy="889"/>
              </a:xfrm>
            </p:grpSpPr>
            <p:grpSp>
              <p:nvGrpSpPr>
                <p:cNvPr id="45072" name="组合 72793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5076" name="组合 72794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5089" name="直接连接符 727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5090" name="直接连接符 727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5077" name="组合 72797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5087" name="直接连接符 727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5088" name="直接连接符 727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5078" name="任意多边形 7280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5079" name="组合 72801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5085" name="直接连接符 728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5086" name="直接连接符 728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5080" name="组合 72804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5083" name="直接连接符 728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5084" name="直接连接符 728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5081" name="任意多边形 7280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5082" name="任意多边形 72808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5073" name="直接箭头连接符 72809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5074" name="直接箭头连接符 72810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5075" name="直接箭头连接符 72811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5067" name="文本框 72812"/>
            <p:cNvSpPr txBox="1">
              <a:spLocks noChangeArrowheads="1"/>
            </p:cNvSpPr>
            <p:nvPr/>
          </p:nvSpPr>
          <p:spPr bwMode="auto">
            <a:xfrm>
              <a:off x="3558" y="980"/>
              <a:ext cx="1058" cy="639"/>
            </a:xfrm>
            <a:prstGeom prst="rect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异亮氨酸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sp>
        <p:nvSpPr>
          <p:cNvPr id="45063" name="矩形 72813"/>
          <p:cNvSpPr>
            <a:spLocks noChangeArrowheads="1"/>
          </p:cNvSpPr>
          <p:nvPr/>
        </p:nvSpPr>
        <p:spPr bwMode="auto">
          <a:xfrm>
            <a:off x="2989263" y="1895475"/>
            <a:ext cx="695325" cy="3175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5064" name="文本框 72814"/>
          <p:cNvSpPr txBox="1">
            <a:spLocks noChangeArrowheads="1"/>
          </p:cNvSpPr>
          <p:nvPr/>
        </p:nvSpPr>
        <p:spPr bwMode="auto">
          <a:xfrm>
            <a:off x="0" y="5953125"/>
            <a:ext cx="9144000" cy="904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核糖体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 </a:t>
            </a:r>
            <a:r>
              <a:rPr lang="zh-CN" altLang="en-US" sz="2400" b="1">
                <a:latin typeface="Times New Roman" pitchFamily="18" charset="0"/>
              </a:rPr>
              <a:t>沿着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 </a:t>
            </a:r>
            <a:r>
              <a:rPr lang="en-US" altLang="zh-TW" sz="2400" b="1">
                <a:latin typeface="Times New Roman" pitchFamily="18" charset="0"/>
                <a:ea typeface="PMingLiU" pitchFamily="18" charset="-120"/>
              </a:rPr>
              <a:t>mRNA</a:t>
            </a:r>
            <a:r>
              <a:rPr lang="zh-CN" altLang="en-US" sz="2400" b="1">
                <a:latin typeface="Times New Roman" pitchFamily="18" charset="0"/>
              </a:rPr>
              <a:t>移动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。</a:t>
            </a:r>
            <a:r>
              <a:rPr lang="zh-CN" altLang="en-US" sz="2400" b="1">
                <a:latin typeface="Times New Roman" pitchFamily="18" charset="0"/>
              </a:rPr>
              <a:t>又一个转运</a:t>
            </a:r>
            <a:r>
              <a:rPr lang="en-US" altLang="zh-CN" sz="2400" b="1">
                <a:latin typeface="Times New Roman" pitchFamily="18" charset="0"/>
              </a:rPr>
              <a:t>RNA</a:t>
            </a:r>
            <a:r>
              <a:rPr lang="zh-CN" altLang="en-US" sz="2400" b="1">
                <a:latin typeface="Times New Roman" pitchFamily="18" charset="0"/>
              </a:rPr>
              <a:t>（</a:t>
            </a:r>
            <a:r>
              <a:rPr lang="en-US" altLang="zh-TW" sz="2400" b="1">
                <a:latin typeface="Times New Roman" pitchFamily="18" charset="0"/>
                <a:ea typeface="PMingLiU" pitchFamily="18" charset="-120"/>
              </a:rPr>
              <a:t> tRNA）</a:t>
            </a:r>
            <a:r>
              <a:rPr lang="zh-CN" altLang="en-US" sz="2400" b="1">
                <a:latin typeface="Times New Roman" pitchFamily="18" charset="0"/>
              </a:rPr>
              <a:t>连接到密码子上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。 </a:t>
            </a:r>
            <a:r>
              <a:rPr lang="zh-CN" altLang="en-US" sz="2400" b="1">
                <a:latin typeface="Times New Roman" pitchFamily="18" charset="0"/>
              </a:rPr>
              <a:t>第一个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 </a:t>
            </a:r>
            <a:r>
              <a:rPr lang="en-US" altLang="zh-TW" sz="2400" b="1">
                <a:latin typeface="Times New Roman" pitchFamily="18" charset="0"/>
                <a:ea typeface="PMingLiU" pitchFamily="18" charset="-120"/>
              </a:rPr>
              <a:t>tRNA  </a:t>
            </a:r>
            <a:r>
              <a:rPr lang="zh-CN" altLang="en-US" sz="2400" b="1">
                <a:latin typeface="Times New Roman" pitchFamily="18" charset="0"/>
              </a:rPr>
              <a:t>释放到细胞质中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。</a:t>
            </a:r>
          </a:p>
        </p:txBody>
      </p:sp>
      <p:sp>
        <p:nvSpPr>
          <p:cNvPr id="45065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任意多边形 73729"/>
          <p:cNvSpPr/>
          <p:nvPr/>
        </p:nvSpPr>
        <p:spPr>
          <a:xfrm>
            <a:off x="3071813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6082" name="组合 73730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6166" name="矩形 73731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6167" name="组合 73732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6192" name="文本框 7373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93" name="直接连接符 7373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68" name="组合 73735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6190" name="文本框 7373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91" name="直接连接符 7373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69" name="组合 73738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6188" name="文本框 7373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6189" name="直接连接符 7374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0" name="组合 73741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6186" name="文本框 73742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87" name="直接连接符 7374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1" name="组合 73744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6184" name="文本框 73745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85" name="直接连接符 7374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2" name="组合 73747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6182" name="文本框 73748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6183" name="直接连接符 7374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3" name="组合 73750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6180" name="文本框 7375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81" name="直接连接符 7375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4" name="组合 73753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6178" name="文本框 7375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179" name="直接连接符 7375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175" name="组合 73756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6176" name="文本框 73757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6177" name="直接连接符 7375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6083" name="组合 73759"/>
          <p:cNvGrpSpPr>
            <a:grpSpLocks/>
          </p:cNvGrpSpPr>
          <p:nvPr/>
        </p:nvGrpSpPr>
        <p:grpSpPr bwMode="auto">
          <a:xfrm rot="582784">
            <a:off x="992188" y="2508250"/>
            <a:ext cx="1887537" cy="2052638"/>
            <a:chOff x="924" y="1587"/>
            <a:chExt cx="1189" cy="1293"/>
          </a:xfrm>
        </p:grpSpPr>
        <p:sp>
          <p:nvSpPr>
            <p:cNvPr id="46143" name="文本框 73760"/>
            <p:cNvSpPr txBox="1">
              <a:spLocks noChangeArrowheads="1"/>
            </p:cNvSpPr>
            <p:nvPr/>
          </p:nvSpPr>
          <p:spPr bwMode="auto">
            <a:xfrm>
              <a:off x="924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6144" name="文本框 73761"/>
            <p:cNvSpPr txBox="1">
              <a:spLocks noChangeArrowheads="1"/>
            </p:cNvSpPr>
            <p:nvPr/>
          </p:nvSpPr>
          <p:spPr bwMode="auto">
            <a:xfrm>
              <a:off x="1351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6145" name="文本框 73762"/>
            <p:cNvSpPr txBox="1">
              <a:spLocks noChangeArrowheads="1"/>
            </p:cNvSpPr>
            <p:nvPr/>
          </p:nvSpPr>
          <p:spPr bwMode="auto">
            <a:xfrm>
              <a:off x="1732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ea typeface="PMingLiU" pitchFamily="18" charset="-120"/>
                </a:rPr>
                <a:t>U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grpSp>
          <p:nvGrpSpPr>
            <p:cNvPr id="46146" name="组合 73763"/>
            <p:cNvGrpSpPr>
              <a:grpSpLocks/>
            </p:cNvGrpSpPr>
            <p:nvPr/>
          </p:nvGrpSpPr>
          <p:grpSpPr bwMode="auto">
            <a:xfrm>
              <a:off x="1115" y="1587"/>
              <a:ext cx="808" cy="889"/>
              <a:chOff x="1115" y="1587"/>
              <a:chExt cx="808" cy="889"/>
            </a:xfrm>
          </p:grpSpPr>
          <p:grpSp>
            <p:nvGrpSpPr>
              <p:cNvPr id="46147" name="组合 73764"/>
              <p:cNvGrpSpPr>
                <a:grpSpLocks/>
              </p:cNvGrpSpPr>
              <p:nvPr/>
            </p:nvGrpSpPr>
            <p:grpSpPr bwMode="auto">
              <a:xfrm>
                <a:off x="1239" y="1587"/>
                <a:ext cx="528" cy="720"/>
                <a:chOff x="2880" y="1296"/>
                <a:chExt cx="1711" cy="2112"/>
              </a:xfrm>
            </p:grpSpPr>
            <p:grpSp>
              <p:nvGrpSpPr>
                <p:cNvPr id="46151" name="组合 73765"/>
                <p:cNvGrpSpPr>
                  <a:grpSpLocks/>
                </p:cNvGrpSpPr>
                <p:nvPr/>
              </p:nvGrpSpPr>
              <p:grpSpPr bwMode="auto">
                <a:xfrm>
                  <a:off x="3223" y="1702"/>
                  <a:ext cx="364" cy="586"/>
                  <a:chOff x="1632" y="480"/>
                  <a:chExt cx="864" cy="1296"/>
                </a:xfrm>
              </p:grpSpPr>
              <p:sp>
                <p:nvSpPr>
                  <p:cNvPr id="46164" name="直接连接符 73766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165" name="直接连接符 73767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6152" name="组合 73768"/>
                <p:cNvGrpSpPr>
                  <a:grpSpLocks/>
                </p:cNvGrpSpPr>
                <p:nvPr/>
              </p:nvGrpSpPr>
              <p:grpSpPr bwMode="auto">
                <a:xfrm flipV="1">
                  <a:off x="3223" y="2419"/>
                  <a:ext cx="364" cy="586"/>
                  <a:chOff x="1632" y="480"/>
                  <a:chExt cx="864" cy="1296"/>
                </a:xfrm>
              </p:grpSpPr>
              <p:sp>
                <p:nvSpPr>
                  <p:cNvPr id="46162" name="直接连接符 73769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163" name="直接连接符 73770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6153" name="任意多边形 73771"/>
                <p:cNvSpPr>
                  <a:spLocks noChangeArrowheads="1"/>
                </p:cNvSpPr>
                <p:nvPr/>
              </p:nvSpPr>
              <p:spPr bwMode="auto">
                <a:xfrm>
                  <a:off x="2880" y="2125"/>
                  <a:ext cx="367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46154" name="组合 73772"/>
                <p:cNvGrpSpPr>
                  <a:grpSpLocks/>
                </p:cNvGrpSpPr>
                <p:nvPr/>
              </p:nvGrpSpPr>
              <p:grpSpPr bwMode="auto">
                <a:xfrm flipH="1">
                  <a:off x="3696" y="1296"/>
                  <a:ext cx="467" cy="970"/>
                  <a:chOff x="1632" y="480"/>
                  <a:chExt cx="864" cy="1296"/>
                </a:xfrm>
              </p:grpSpPr>
              <p:sp>
                <p:nvSpPr>
                  <p:cNvPr id="46160" name="直接连接符 73773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161" name="直接连接符 73774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6155" name="组合 73775"/>
                <p:cNvGrpSpPr>
                  <a:grpSpLocks/>
                </p:cNvGrpSpPr>
                <p:nvPr/>
              </p:nvGrpSpPr>
              <p:grpSpPr bwMode="auto">
                <a:xfrm flipH="1" flipV="1">
                  <a:off x="3709" y="2397"/>
                  <a:ext cx="364" cy="586"/>
                  <a:chOff x="1632" y="480"/>
                  <a:chExt cx="864" cy="1296"/>
                </a:xfrm>
              </p:grpSpPr>
              <p:sp>
                <p:nvSpPr>
                  <p:cNvPr id="46158" name="直接连接符 73776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159" name="直接连接符 73777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6156" name="任意多边形 73778"/>
                <p:cNvSpPr>
                  <a:spLocks noChangeArrowheads="1"/>
                </p:cNvSpPr>
                <p:nvPr/>
              </p:nvSpPr>
              <p:spPr bwMode="auto">
                <a:xfrm flipH="1">
                  <a:off x="4128" y="2064"/>
                  <a:ext cx="463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sp>
              <p:nvSpPr>
                <p:cNvPr id="46157" name="任意多边形 73779"/>
                <p:cNvSpPr>
                  <a:spLocks noChangeArrowheads="1"/>
                </p:cNvSpPr>
                <p:nvPr/>
              </p:nvSpPr>
              <p:spPr bwMode="auto">
                <a:xfrm>
                  <a:off x="3360" y="2880"/>
                  <a:ext cx="670" cy="528"/>
                </a:xfrm>
                <a:custGeom>
                  <a:avLst/>
                  <a:gdLst>
                    <a:gd name="T0" fmla="*/ 0 w 1040"/>
                    <a:gd name="T1" fmla="*/ 0 h 816"/>
                    <a:gd name="T2" fmla="*/ 1040 w 1040"/>
                    <a:gd name="T3" fmla="*/ 816 h 816"/>
                  </a:gdLst>
                  <a:ahLst/>
                  <a:cxnLst/>
                  <a:rect l="T0" t="T1" r="T2" b="T3"/>
                  <a:pathLst>
                    <a:path w="1040" h="816">
                      <a:moveTo>
                        <a:pt x="344" y="48"/>
                      </a:moveTo>
                      <a:cubicBezTo>
                        <a:pt x="316" y="100"/>
                        <a:pt x="288" y="152"/>
                        <a:pt x="248" y="192"/>
                      </a:cubicBezTo>
                      <a:cubicBezTo>
                        <a:pt x="208" y="232"/>
                        <a:pt x="144" y="232"/>
                        <a:pt x="104" y="288"/>
                      </a:cubicBezTo>
                      <a:cubicBezTo>
                        <a:pt x="64" y="344"/>
                        <a:pt x="0" y="448"/>
                        <a:pt x="8" y="528"/>
                      </a:cubicBezTo>
                      <a:cubicBezTo>
                        <a:pt x="16" y="608"/>
                        <a:pt x="64" y="720"/>
                        <a:pt x="152" y="768"/>
                      </a:cubicBezTo>
                      <a:cubicBezTo>
                        <a:pt x="240" y="816"/>
                        <a:pt x="424" y="816"/>
                        <a:pt x="536" y="816"/>
                      </a:cubicBezTo>
                      <a:cubicBezTo>
                        <a:pt x="648" y="816"/>
                        <a:pt x="744" y="808"/>
                        <a:pt x="824" y="768"/>
                      </a:cubicBezTo>
                      <a:cubicBezTo>
                        <a:pt x="904" y="728"/>
                        <a:pt x="992" y="640"/>
                        <a:pt x="1016" y="576"/>
                      </a:cubicBezTo>
                      <a:cubicBezTo>
                        <a:pt x="1040" y="512"/>
                        <a:pt x="1008" y="440"/>
                        <a:pt x="968" y="384"/>
                      </a:cubicBezTo>
                      <a:cubicBezTo>
                        <a:pt x="928" y="328"/>
                        <a:pt x="840" y="280"/>
                        <a:pt x="776" y="240"/>
                      </a:cubicBezTo>
                      <a:cubicBezTo>
                        <a:pt x="712" y="200"/>
                        <a:pt x="624" y="184"/>
                        <a:pt x="584" y="144"/>
                      </a:cubicBezTo>
                      <a:cubicBezTo>
                        <a:pt x="544" y="104"/>
                        <a:pt x="544" y="24"/>
                        <a:pt x="536" y="0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</p:grpSp>
          <p:cxnSp>
            <p:nvCxnSpPr>
              <p:cNvPr id="46148" name="直接箭头连接符 73780"/>
              <p:cNvCxnSpPr>
                <a:cxnSpLocks noChangeShapeType="1"/>
                <a:stCxn id="46143" idx="0"/>
              </p:cNvCxnSpPr>
              <p:nvPr/>
            </p:nvCxnSpPr>
            <p:spPr bwMode="auto">
              <a:xfrm flipV="1">
                <a:off x="1115" y="2296"/>
                <a:ext cx="293" cy="18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6149" name="直接箭头连接符 73781"/>
              <p:cNvCxnSpPr>
                <a:cxnSpLocks noChangeShapeType="1"/>
                <a:stCxn id="46144" idx="0"/>
              </p:cNvCxnSpPr>
              <p:nvPr/>
            </p:nvCxnSpPr>
            <p:spPr bwMode="auto">
              <a:xfrm flipH="1" flipV="1">
                <a:off x="1494" y="2316"/>
                <a:ext cx="48" cy="16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6150" name="直接箭头连接符 73782"/>
              <p:cNvCxnSpPr>
                <a:cxnSpLocks noChangeShapeType="1"/>
              </p:cNvCxnSpPr>
              <p:nvPr/>
            </p:nvCxnSpPr>
            <p:spPr bwMode="auto">
              <a:xfrm>
                <a:off x="1598" y="2254"/>
                <a:ext cx="325" cy="222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46084" name="文本框 73783"/>
          <p:cNvSpPr txBox="1">
            <a:spLocks noChangeArrowheads="1"/>
          </p:cNvSpPr>
          <p:nvPr/>
        </p:nvSpPr>
        <p:spPr bwMode="auto">
          <a:xfrm>
            <a:off x="1690688" y="1350963"/>
            <a:ext cx="1298575" cy="1014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</a:rPr>
              <a:t>亮氨酸</a:t>
            </a:r>
            <a:endParaRPr lang="en-US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endParaRPr lang="zh-TW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46085" name="组合 73784"/>
          <p:cNvGrpSpPr>
            <a:grpSpLocks/>
          </p:cNvGrpSpPr>
          <p:nvPr/>
        </p:nvGrpSpPr>
        <p:grpSpPr bwMode="auto">
          <a:xfrm>
            <a:off x="3459163" y="1555750"/>
            <a:ext cx="1903412" cy="3016250"/>
            <a:chOff x="2179" y="980"/>
            <a:chExt cx="1199" cy="1900"/>
          </a:xfrm>
        </p:grpSpPr>
        <p:grpSp>
          <p:nvGrpSpPr>
            <p:cNvPr id="46117" name="组合 73785"/>
            <p:cNvGrpSpPr>
              <a:grpSpLocks/>
            </p:cNvGrpSpPr>
            <p:nvPr/>
          </p:nvGrpSpPr>
          <p:grpSpPr bwMode="auto">
            <a:xfrm>
              <a:off x="2179" y="1587"/>
              <a:ext cx="1199" cy="1293"/>
              <a:chOff x="2179" y="1587"/>
              <a:chExt cx="1199" cy="1293"/>
            </a:xfrm>
          </p:grpSpPr>
          <p:sp>
            <p:nvSpPr>
              <p:cNvPr id="46119" name="文本框 73786"/>
              <p:cNvSpPr txBox="1">
                <a:spLocks noChangeArrowheads="1"/>
              </p:cNvSpPr>
              <p:nvPr/>
            </p:nvSpPr>
            <p:spPr bwMode="auto">
              <a:xfrm>
                <a:off x="2997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6120" name="组合 73787"/>
              <p:cNvGrpSpPr>
                <a:grpSpLocks/>
              </p:cNvGrpSpPr>
              <p:nvPr/>
            </p:nvGrpSpPr>
            <p:grpSpPr bwMode="auto">
              <a:xfrm>
                <a:off x="2179" y="1587"/>
                <a:ext cx="960" cy="1293"/>
                <a:chOff x="2179" y="1587"/>
                <a:chExt cx="960" cy="1293"/>
              </a:xfrm>
            </p:grpSpPr>
            <p:sp>
              <p:nvSpPr>
                <p:cNvPr id="46121" name="文本框 73788"/>
                <p:cNvSpPr txBox="1">
                  <a:spLocks noChangeArrowheads="1"/>
                </p:cNvSpPr>
                <p:nvPr/>
              </p:nvSpPr>
              <p:spPr bwMode="auto">
                <a:xfrm>
                  <a:off x="2179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solidFill>
                        <a:srgbClr val="FF00FF"/>
                      </a:solidFill>
                      <a:ea typeface="PMingLiU" pitchFamily="18" charset="-120"/>
                    </a:rPr>
                    <a:t>C</a:t>
                  </a:r>
                  <a:endParaRPr lang="en-US" altLang="zh-TW" sz="2400">
                    <a:solidFill>
                      <a:srgbClr val="FF00FF"/>
                    </a:solidFill>
                    <a:latin typeface="Times New Roman" pitchFamily="18" charset="0"/>
                    <a:ea typeface="PMingLiU" pitchFamily="18" charset="-120"/>
                  </a:endParaRPr>
                </a:p>
              </p:txBody>
            </p:sp>
            <p:sp>
              <p:nvSpPr>
                <p:cNvPr id="46122" name="文本框 73789"/>
                <p:cNvSpPr txBox="1">
                  <a:spLocks noChangeArrowheads="1"/>
                </p:cNvSpPr>
                <p:nvPr/>
              </p:nvSpPr>
              <p:spPr bwMode="auto">
                <a:xfrm>
                  <a:off x="2580" y="2476"/>
                  <a:ext cx="381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>
                      <a:srgbClr val="000000"/>
                    </a:buClr>
                  </a:pPr>
                  <a:r>
                    <a:rPr lang="en-US" altLang="zh-TW" sz="3600" b="1">
                      <a:ea typeface="PMingLiU" pitchFamily="18" charset="-120"/>
                    </a:rPr>
                    <a:t>U</a:t>
                  </a:r>
                </a:p>
              </p:txBody>
            </p:sp>
            <p:grpSp>
              <p:nvGrpSpPr>
                <p:cNvPr id="46123" name="组合 73790"/>
                <p:cNvGrpSpPr>
                  <a:grpSpLocks/>
                </p:cNvGrpSpPr>
                <p:nvPr/>
              </p:nvGrpSpPr>
              <p:grpSpPr bwMode="auto">
                <a:xfrm>
                  <a:off x="2331" y="1587"/>
                  <a:ext cx="808" cy="889"/>
                  <a:chOff x="1115" y="1587"/>
                  <a:chExt cx="808" cy="889"/>
                </a:xfrm>
              </p:grpSpPr>
              <p:grpSp>
                <p:nvGrpSpPr>
                  <p:cNvPr id="46124" name="组合 73791"/>
                  <p:cNvGrpSpPr>
                    <a:grpSpLocks/>
                  </p:cNvGrpSpPr>
                  <p:nvPr/>
                </p:nvGrpSpPr>
                <p:grpSpPr bwMode="auto">
                  <a:xfrm>
                    <a:off x="1239" y="1587"/>
                    <a:ext cx="528" cy="720"/>
                    <a:chOff x="2880" y="1296"/>
                    <a:chExt cx="1711" cy="2112"/>
                  </a:xfrm>
                </p:grpSpPr>
                <p:grpSp>
                  <p:nvGrpSpPr>
                    <p:cNvPr id="46128" name="组合 7379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23" y="1702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6141" name="直接连接符 7379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6142" name="直接连接符 73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6129" name="组合 73795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223" y="2419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6139" name="直接连接符 73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6140" name="直接连接符 73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6130" name="任意多边形 737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2125"/>
                      <a:ext cx="367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46131" name="组合 73799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3696" y="1296"/>
                      <a:ext cx="467" cy="970"/>
                      <a:chOff x="1632" y="480"/>
                      <a:chExt cx="864" cy="1296"/>
                    </a:xfrm>
                  </p:grpSpPr>
                  <p:sp>
                    <p:nvSpPr>
                      <p:cNvPr id="46137" name="直接连接符 73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6138" name="直接连接符 73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6132" name="组合 73802"/>
                    <p:cNvGrpSpPr>
                      <a:grpSpLocks/>
                    </p:cNvGrpSpPr>
                    <p:nvPr/>
                  </p:nvGrpSpPr>
                  <p:grpSpPr bwMode="auto">
                    <a:xfrm flipH="1" flipV="1">
                      <a:off x="3709" y="2397"/>
                      <a:ext cx="364" cy="586"/>
                      <a:chOff x="1632" y="480"/>
                      <a:chExt cx="864" cy="1296"/>
                    </a:xfrm>
                  </p:grpSpPr>
                  <p:sp>
                    <p:nvSpPr>
                      <p:cNvPr id="46135" name="直接连接符 738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96" y="480"/>
                        <a:ext cx="0" cy="1296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6136" name="直接连接符 7380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32" y="1776"/>
                        <a:ext cx="86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33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46133" name="任意多边形 73805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4128" y="2064"/>
                      <a:ext cx="463" cy="496"/>
                    </a:xfrm>
                    <a:custGeom>
                      <a:avLst/>
                      <a:gdLst>
                        <a:gd name="T0" fmla="*/ 0 w 872"/>
                        <a:gd name="T1" fmla="*/ 0 h 1096"/>
                        <a:gd name="T2" fmla="*/ 872 w 872"/>
                        <a:gd name="T3" fmla="*/ 1096 h 1096"/>
                      </a:gdLst>
                      <a:ahLst/>
                      <a:cxnLst/>
                      <a:rect l="T0" t="T1" r="T2" b="T3"/>
                      <a:pathLst>
                        <a:path w="872" h="1096">
                          <a:moveTo>
                            <a:pt x="864" y="360"/>
                          </a:moveTo>
                          <a:cubicBezTo>
                            <a:pt x="812" y="336"/>
                            <a:pt x="760" y="312"/>
                            <a:pt x="720" y="264"/>
                          </a:cubicBezTo>
                          <a:cubicBezTo>
                            <a:pt x="680" y="216"/>
                            <a:pt x="688" y="112"/>
                            <a:pt x="624" y="72"/>
                          </a:cubicBezTo>
                          <a:cubicBezTo>
                            <a:pt x="560" y="32"/>
                            <a:pt x="424" y="0"/>
                            <a:pt x="336" y="24"/>
                          </a:cubicBezTo>
                          <a:cubicBezTo>
                            <a:pt x="248" y="48"/>
                            <a:pt x="152" y="136"/>
                            <a:pt x="96" y="216"/>
                          </a:cubicBezTo>
                          <a:cubicBezTo>
                            <a:pt x="40" y="296"/>
                            <a:pt x="0" y="384"/>
                            <a:pt x="0" y="504"/>
                          </a:cubicBezTo>
                          <a:cubicBezTo>
                            <a:pt x="0" y="624"/>
                            <a:pt x="8" y="840"/>
                            <a:pt x="96" y="936"/>
                          </a:cubicBezTo>
                          <a:cubicBezTo>
                            <a:pt x="184" y="1032"/>
                            <a:pt x="408" y="1096"/>
                            <a:pt x="528" y="1080"/>
                          </a:cubicBezTo>
                          <a:cubicBezTo>
                            <a:pt x="648" y="1064"/>
                            <a:pt x="760" y="904"/>
                            <a:pt x="816" y="840"/>
                          </a:cubicBezTo>
                          <a:cubicBezTo>
                            <a:pt x="872" y="776"/>
                            <a:pt x="840" y="728"/>
                            <a:pt x="864" y="696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6134" name="任意多边形 738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0" y="2880"/>
                      <a:ext cx="670" cy="528"/>
                    </a:xfrm>
                    <a:custGeom>
                      <a:avLst/>
                      <a:gdLst>
                        <a:gd name="T0" fmla="*/ 0 w 1040"/>
                        <a:gd name="T1" fmla="*/ 0 h 816"/>
                        <a:gd name="T2" fmla="*/ 1040 w 1040"/>
                        <a:gd name="T3" fmla="*/ 816 h 816"/>
                      </a:gdLst>
                      <a:ahLst/>
                      <a:cxnLst/>
                      <a:rect l="T0" t="T1" r="T2" b="T3"/>
                      <a:pathLst>
                        <a:path w="1040" h="816">
                          <a:moveTo>
                            <a:pt x="344" y="48"/>
                          </a:moveTo>
                          <a:cubicBezTo>
                            <a:pt x="316" y="100"/>
                            <a:pt x="288" y="152"/>
                            <a:pt x="248" y="192"/>
                          </a:cubicBezTo>
                          <a:cubicBezTo>
                            <a:pt x="208" y="232"/>
                            <a:pt x="144" y="232"/>
                            <a:pt x="104" y="288"/>
                          </a:cubicBezTo>
                          <a:cubicBezTo>
                            <a:pt x="64" y="344"/>
                            <a:pt x="0" y="448"/>
                            <a:pt x="8" y="528"/>
                          </a:cubicBezTo>
                          <a:cubicBezTo>
                            <a:pt x="16" y="608"/>
                            <a:pt x="64" y="720"/>
                            <a:pt x="152" y="768"/>
                          </a:cubicBezTo>
                          <a:cubicBezTo>
                            <a:pt x="240" y="816"/>
                            <a:pt x="424" y="816"/>
                            <a:pt x="536" y="816"/>
                          </a:cubicBezTo>
                          <a:cubicBezTo>
                            <a:pt x="648" y="816"/>
                            <a:pt x="744" y="808"/>
                            <a:pt x="824" y="768"/>
                          </a:cubicBezTo>
                          <a:cubicBezTo>
                            <a:pt x="904" y="728"/>
                            <a:pt x="992" y="640"/>
                            <a:pt x="1016" y="576"/>
                          </a:cubicBezTo>
                          <a:cubicBezTo>
                            <a:pt x="1040" y="512"/>
                            <a:pt x="1008" y="440"/>
                            <a:pt x="968" y="384"/>
                          </a:cubicBezTo>
                          <a:cubicBezTo>
                            <a:pt x="928" y="328"/>
                            <a:pt x="840" y="280"/>
                            <a:pt x="776" y="240"/>
                          </a:cubicBezTo>
                          <a:cubicBezTo>
                            <a:pt x="712" y="200"/>
                            <a:pt x="624" y="184"/>
                            <a:pt x="584" y="144"/>
                          </a:cubicBezTo>
                          <a:cubicBezTo>
                            <a:pt x="544" y="104"/>
                            <a:pt x="544" y="24"/>
                            <a:pt x="536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Calibri" pitchFamily="34" charset="0"/>
                      </a:endParaRPr>
                    </a:p>
                  </p:txBody>
                </p:sp>
              </p:grpSp>
              <p:cxnSp>
                <p:nvCxnSpPr>
                  <p:cNvPr id="46125" name="直接箭头连接符 7380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115" y="2296"/>
                    <a:ext cx="293" cy="180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126" name="直接箭头连接符 73808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494" y="2316"/>
                    <a:ext cx="48" cy="16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127" name="直接箭头连接符 738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598" y="2254"/>
                    <a:ext cx="325" cy="222"/>
                  </a:xfrm>
                  <a:prstGeom prst="straightConnector1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</p:grpSp>
        <p:sp>
          <p:nvSpPr>
            <p:cNvPr id="46118" name="文本框 73810"/>
            <p:cNvSpPr txBox="1">
              <a:spLocks noChangeArrowheads="1"/>
            </p:cNvSpPr>
            <p:nvPr/>
          </p:nvSpPr>
          <p:spPr bwMode="auto">
            <a:xfrm>
              <a:off x="2321" y="980"/>
              <a:ext cx="818" cy="52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天门冬氨酸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grpSp>
        <p:nvGrpSpPr>
          <p:cNvPr id="46086" name="组合 73811"/>
          <p:cNvGrpSpPr>
            <a:grpSpLocks/>
          </p:cNvGrpSpPr>
          <p:nvPr/>
        </p:nvGrpSpPr>
        <p:grpSpPr bwMode="auto">
          <a:xfrm>
            <a:off x="5429250" y="1555750"/>
            <a:ext cx="1814513" cy="3040063"/>
            <a:chOff x="3473" y="980"/>
            <a:chExt cx="1143" cy="1915"/>
          </a:xfrm>
        </p:grpSpPr>
        <p:grpSp>
          <p:nvGrpSpPr>
            <p:cNvPr id="46092" name="组合 73812"/>
            <p:cNvGrpSpPr>
              <a:grpSpLocks/>
            </p:cNvGrpSpPr>
            <p:nvPr/>
          </p:nvGrpSpPr>
          <p:grpSpPr bwMode="auto">
            <a:xfrm>
              <a:off x="3473" y="1587"/>
              <a:ext cx="1143" cy="1308"/>
              <a:chOff x="3473" y="1587"/>
              <a:chExt cx="1143" cy="1308"/>
            </a:xfrm>
          </p:grpSpPr>
          <p:sp>
            <p:nvSpPr>
              <p:cNvPr id="46094" name="文本框 73813"/>
              <p:cNvSpPr txBox="1">
                <a:spLocks noChangeArrowheads="1"/>
              </p:cNvSpPr>
              <p:nvPr/>
            </p:nvSpPr>
            <p:spPr bwMode="auto">
              <a:xfrm>
                <a:off x="385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6095" name="文本框 73814"/>
              <p:cNvSpPr txBox="1">
                <a:spLocks noChangeArrowheads="1"/>
              </p:cNvSpPr>
              <p:nvPr/>
            </p:nvSpPr>
            <p:spPr bwMode="auto">
              <a:xfrm>
                <a:off x="3473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6096" name="文本框 73815"/>
              <p:cNvSpPr txBox="1">
                <a:spLocks noChangeArrowheads="1"/>
              </p:cNvSpPr>
              <p:nvPr/>
            </p:nvSpPr>
            <p:spPr bwMode="auto">
              <a:xfrm>
                <a:off x="4235" y="2491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6097" name="组合 73816"/>
              <p:cNvGrpSpPr>
                <a:grpSpLocks/>
              </p:cNvGrpSpPr>
              <p:nvPr/>
            </p:nvGrpSpPr>
            <p:grpSpPr bwMode="auto">
              <a:xfrm>
                <a:off x="3614" y="1587"/>
                <a:ext cx="808" cy="889"/>
                <a:chOff x="1115" y="1587"/>
                <a:chExt cx="808" cy="889"/>
              </a:xfrm>
            </p:grpSpPr>
            <p:grpSp>
              <p:nvGrpSpPr>
                <p:cNvPr id="46098" name="组合 73817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6102" name="组合 73818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6115" name="直接连接符 738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6116" name="直接连接符 738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6103" name="组合 73821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6113" name="直接连接符 738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6114" name="直接连接符 738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6104" name="任意多边形 7382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6105" name="组合 73825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6111" name="直接连接符 738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6112" name="直接连接符 738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6106" name="组合 73828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6109" name="直接连接符 738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6110" name="直接连接符 738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6107" name="任意多边形 7383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6108" name="任意多边形 73832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6099" name="直接箭头连接符 73833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6100" name="直接箭头连接符 73834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6101" name="直接箭头连接符 73835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6093" name="文本框 73836"/>
            <p:cNvSpPr txBox="1">
              <a:spLocks noChangeArrowheads="1"/>
            </p:cNvSpPr>
            <p:nvPr/>
          </p:nvSpPr>
          <p:spPr bwMode="auto">
            <a:xfrm>
              <a:off x="3558" y="980"/>
              <a:ext cx="1058" cy="639"/>
            </a:xfrm>
            <a:prstGeom prst="rect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异亮氨酸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sp>
        <p:nvSpPr>
          <p:cNvPr id="46087" name="矩形 73837"/>
          <p:cNvSpPr>
            <a:spLocks noChangeArrowheads="1"/>
          </p:cNvSpPr>
          <p:nvPr/>
        </p:nvSpPr>
        <p:spPr bwMode="auto">
          <a:xfrm>
            <a:off x="2989263" y="1895475"/>
            <a:ext cx="695325" cy="3175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6088" name="矩形 73838"/>
          <p:cNvSpPr>
            <a:spLocks noChangeArrowheads="1"/>
          </p:cNvSpPr>
          <p:nvPr/>
        </p:nvSpPr>
        <p:spPr bwMode="auto">
          <a:xfrm>
            <a:off x="4983163" y="1908175"/>
            <a:ext cx="581025" cy="3048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6089" name="文本框 73839"/>
          <p:cNvSpPr txBox="1">
            <a:spLocks noChangeArrowheads="1"/>
          </p:cNvSpPr>
          <p:nvPr/>
        </p:nvSpPr>
        <p:spPr bwMode="auto">
          <a:xfrm>
            <a:off x="0" y="5953125"/>
            <a:ext cx="9144000" cy="10874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后一氨基酸通过缩合反应与前一个氨基酸连接起来。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zh-TW" sz="2400" b="1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6090" name="右箭头 73840"/>
          <p:cNvSpPr>
            <a:spLocks noChangeArrowheads="1"/>
          </p:cNvSpPr>
          <p:nvPr/>
        </p:nvSpPr>
        <p:spPr bwMode="auto">
          <a:xfrm rot="7763571">
            <a:off x="5132388" y="993775"/>
            <a:ext cx="1085850" cy="717550"/>
          </a:xfrm>
          <a:prstGeom prst="rightArrow">
            <a:avLst>
              <a:gd name="adj1" fmla="val 50000"/>
              <a:gd name="adj2" fmla="val 3783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6091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矩形 74753"/>
          <p:cNvSpPr>
            <a:spLocks noChangeArrowheads="1"/>
          </p:cNvSpPr>
          <p:nvPr/>
        </p:nvSpPr>
        <p:spPr bwMode="auto">
          <a:xfrm>
            <a:off x="4983163" y="1908175"/>
            <a:ext cx="581025" cy="3048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4755" name="任意多边形 74754"/>
          <p:cNvSpPr/>
          <p:nvPr/>
        </p:nvSpPr>
        <p:spPr>
          <a:xfrm>
            <a:off x="5005388" y="2570163"/>
            <a:ext cx="4368800" cy="3856037"/>
          </a:xfrm>
          <a:custGeom>
            <a:avLst/>
            <a:gdLst/>
            <a:ahLst/>
            <a:cxnLst/>
            <a:rect l="0" t="0" r="0" b="0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47107" name="组合 74755"/>
          <p:cNvGrpSpPr>
            <a:grpSpLocks/>
          </p:cNvGrpSpPr>
          <p:nvPr/>
        </p:nvGrpSpPr>
        <p:grpSpPr bwMode="auto">
          <a:xfrm>
            <a:off x="1014413" y="4572000"/>
            <a:ext cx="6834187" cy="1079500"/>
            <a:chOff x="639" y="2880"/>
            <a:chExt cx="4305" cy="680"/>
          </a:xfrm>
        </p:grpSpPr>
        <p:sp>
          <p:nvSpPr>
            <p:cNvPr id="47188" name="矩形 74756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7189" name="组合 74757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7214" name="文本框 7475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15" name="直接连接符 7475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0" name="组合 74760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7212" name="文本框 74761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13" name="直接连接符 7476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1" name="组合 74763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7210" name="文本框 74764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7211" name="直接连接符 7476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2" name="组合 74766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7208" name="文本框 74767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09" name="直接连接符 7476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3" name="组合 74769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7206" name="文本框 74770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07" name="直接连接符 7477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4" name="组合 74772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7204" name="文本框 74773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7205" name="直接连接符 7477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5" name="组合 74775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7202" name="文本框 7477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03" name="直接连接符 7477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6" name="组合 74778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7200" name="文本框 74779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201" name="直接连接符 74780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97" name="组合 74781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7198" name="文本框 7478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7199" name="直接连接符 7478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108" name="组合 74784"/>
          <p:cNvGrpSpPr>
            <a:grpSpLocks/>
          </p:cNvGrpSpPr>
          <p:nvPr/>
        </p:nvGrpSpPr>
        <p:grpSpPr bwMode="auto">
          <a:xfrm rot="945774">
            <a:off x="638175" y="2409825"/>
            <a:ext cx="1887538" cy="2052638"/>
            <a:chOff x="924" y="1587"/>
            <a:chExt cx="1189" cy="1293"/>
          </a:xfrm>
        </p:grpSpPr>
        <p:sp>
          <p:nvSpPr>
            <p:cNvPr id="47165" name="文本框 74785"/>
            <p:cNvSpPr txBox="1">
              <a:spLocks noChangeArrowheads="1"/>
            </p:cNvSpPr>
            <p:nvPr/>
          </p:nvSpPr>
          <p:spPr bwMode="auto">
            <a:xfrm>
              <a:off x="924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7166" name="文本框 74786"/>
            <p:cNvSpPr txBox="1">
              <a:spLocks noChangeArrowheads="1"/>
            </p:cNvSpPr>
            <p:nvPr/>
          </p:nvSpPr>
          <p:spPr bwMode="auto">
            <a:xfrm>
              <a:off x="1351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7167" name="文本框 74787"/>
            <p:cNvSpPr txBox="1">
              <a:spLocks noChangeArrowheads="1"/>
            </p:cNvSpPr>
            <p:nvPr/>
          </p:nvSpPr>
          <p:spPr bwMode="auto">
            <a:xfrm>
              <a:off x="1732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ea typeface="PMingLiU" pitchFamily="18" charset="-120"/>
                </a:rPr>
                <a:t>U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grpSp>
          <p:nvGrpSpPr>
            <p:cNvPr id="47168" name="组合 74788"/>
            <p:cNvGrpSpPr>
              <a:grpSpLocks/>
            </p:cNvGrpSpPr>
            <p:nvPr/>
          </p:nvGrpSpPr>
          <p:grpSpPr bwMode="auto">
            <a:xfrm>
              <a:off x="1115" y="1587"/>
              <a:ext cx="808" cy="889"/>
              <a:chOff x="1115" y="1587"/>
              <a:chExt cx="808" cy="889"/>
            </a:xfrm>
          </p:grpSpPr>
          <p:grpSp>
            <p:nvGrpSpPr>
              <p:cNvPr id="47169" name="组合 74789"/>
              <p:cNvGrpSpPr>
                <a:grpSpLocks/>
              </p:cNvGrpSpPr>
              <p:nvPr/>
            </p:nvGrpSpPr>
            <p:grpSpPr bwMode="auto">
              <a:xfrm>
                <a:off x="1239" y="1587"/>
                <a:ext cx="528" cy="720"/>
                <a:chOff x="2880" y="1296"/>
                <a:chExt cx="1711" cy="2112"/>
              </a:xfrm>
            </p:grpSpPr>
            <p:grpSp>
              <p:nvGrpSpPr>
                <p:cNvPr id="47173" name="组合 74790"/>
                <p:cNvGrpSpPr>
                  <a:grpSpLocks/>
                </p:cNvGrpSpPr>
                <p:nvPr/>
              </p:nvGrpSpPr>
              <p:grpSpPr bwMode="auto">
                <a:xfrm>
                  <a:off x="3223" y="1702"/>
                  <a:ext cx="364" cy="586"/>
                  <a:chOff x="1632" y="480"/>
                  <a:chExt cx="864" cy="1296"/>
                </a:xfrm>
              </p:grpSpPr>
              <p:sp>
                <p:nvSpPr>
                  <p:cNvPr id="47186" name="直接连接符 74791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87" name="直接连接符 74792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174" name="组合 74793"/>
                <p:cNvGrpSpPr>
                  <a:grpSpLocks/>
                </p:cNvGrpSpPr>
                <p:nvPr/>
              </p:nvGrpSpPr>
              <p:grpSpPr bwMode="auto">
                <a:xfrm flipV="1">
                  <a:off x="3223" y="2419"/>
                  <a:ext cx="364" cy="586"/>
                  <a:chOff x="1632" y="480"/>
                  <a:chExt cx="864" cy="1296"/>
                </a:xfrm>
              </p:grpSpPr>
              <p:sp>
                <p:nvSpPr>
                  <p:cNvPr id="47184" name="直接连接符 74794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85" name="直接连接符 74795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7175" name="任意多边形 74796"/>
                <p:cNvSpPr>
                  <a:spLocks noChangeArrowheads="1"/>
                </p:cNvSpPr>
                <p:nvPr/>
              </p:nvSpPr>
              <p:spPr bwMode="auto">
                <a:xfrm>
                  <a:off x="2880" y="2125"/>
                  <a:ext cx="367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47176" name="组合 74797"/>
                <p:cNvGrpSpPr>
                  <a:grpSpLocks/>
                </p:cNvGrpSpPr>
                <p:nvPr/>
              </p:nvGrpSpPr>
              <p:grpSpPr bwMode="auto">
                <a:xfrm flipH="1">
                  <a:off x="3696" y="1296"/>
                  <a:ext cx="467" cy="970"/>
                  <a:chOff x="1632" y="480"/>
                  <a:chExt cx="864" cy="1296"/>
                </a:xfrm>
              </p:grpSpPr>
              <p:sp>
                <p:nvSpPr>
                  <p:cNvPr id="47182" name="直接连接符 74798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83" name="直接连接符 74799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177" name="组合 74800"/>
                <p:cNvGrpSpPr>
                  <a:grpSpLocks/>
                </p:cNvGrpSpPr>
                <p:nvPr/>
              </p:nvGrpSpPr>
              <p:grpSpPr bwMode="auto">
                <a:xfrm flipH="1" flipV="1">
                  <a:off x="3709" y="2397"/>
                  <a:ext cx="364" cy="586"/>
                  <a:chOff x="1632" y="480"/>
                  <a:chExt cx="864" cy="1296"/>
                </a:xfrm>
              </p:grpSpPr>
              <p:sp>
                <p:nvSpPr>
                  <p:cNvPr id="47180" name="直接连接符 74801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81" name="直接连接符 74802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7178" name="任意多边形 74803"/>
                <p:cNvSpPr>
                  <a:spLocks noChangeArrowheads="1"/>
                </p:cNvSpPr>
                <p:nvPr/>
              </p:nvSpPr>
              <p:spPr bwMode="auto">
                <a:xfrm flipH="1">
                  <a:off x="4128" y="2064"/>
                  <a:ext cx="463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sp>
              <p:nvSpPr>
                <p:cNvPr id="47179" name="任意多边形 74804"/>
                <p:cNvSpPr>
                  <a:spLocks noChangeArrowheads="1"/>
                </p:cNvSpPr>
                <p:nvPr/>
              </p:nvSpPr>
              <p:spPr bwMode="auto">
                <a:xfrm>
                  <a:off x="3360" y="2880"/>
                  <a:ext cx="670" cy="528"/>
                </a:xfrm>
                <a:custGeom>
                  <a:avLst/>
                  <a:gdLst>
                    <a:gd name="T0" fmla="*/ 0 w 1040"/>
                    <a:gd name="T1" fmla="*/ 0 h 816"/>
                    <a:gd name="T2" fmla="*/ 1040 w 1040"/>
                    <a:gd name="T3" fmla="*/ 816 h 816"/>
                  </a:gdLst>
                  <a:ahLst/>
                  <a:cxnLst/>
                  <a:rect l="T0" t="T1" r="T2" b="T3"/>
                  <a:pathLst>
                    <a:path w="1040" h="816">
                      <a:moveTo>
                        <a:pt x="344" y="48"/>
                      </a:moveTo>
                      <a:cubicBezTo>
                        <a:pt x="316" y="100"/>
                        <a:pt x="288" y="152"/>
                        <a:pt x="248" y="192"/>
                      </a:cubicBezTo>
                      <a:cubicBezTo>
                        <a:pt x="208" y="232"/>
                        <a:pt x="144" y="232"/>
                        <a:pt x="104" y="288"/>
                      </a:cubicBezTo>
                      <a:cubicBezTo>
                        <a:pt x="64" y="344"/>
                        <a:pt x="0" y="448"/>
                        <a:pt x="8" y="528"/>
                      </a:cubicBezTo>
                      <a:cubicBezTo>
                        <a:pt x="16" y="608"/>
                        <a:pt x="64" y="720"/>
                        <a:pt x="152" y="768"/>
                      </a:cubicBezTo>
                      <a:cubicBezTo>
                        <a:pt x="240" y="816"/>
                        <a:pt x="424" y="816"/>
                        <a:pt x="536" y="816"/>
                      </a:cubicBezTo>
                      <a:cubicBezTo>
                        <a:pt x="648" y="816"/>
                        <a:pt x="744" y="808"/>
                        <a:pt x="824" y="768"/>
                      </a:cubicBezTo>
                      <a:cubicBezTo>
                        <a:pt x="904" y="728"/>
                        <a:pt x="992" y="640"/>
                        <a:pt x="1016" y="576"/>
                      </a:cubicBezTo>
                      <a:cubicBezTo>
                        <a:pt x="1040" y="512"/>
                        <a:pt x="1008" y="440"/>
                        <a:pt x="968" y="384"/>
                      </a:cubicBezTo>
                      <a:cubicBezTo>
                        <a:pt x="928" y="328"/>
                        <a:pt x="840" y="280"/>
                        <a:pt x="776" y="240"/>
                      </a:cubicBezTo>
                      <a:cubicBezTo>
                        <a:pt x="712" y="200"/>
                        <a:pt x="624" y="184"/>
                        <a:pt x="584" y="144"/>
                      </a:cubicBezTo>
                      <a:cubicBezTo>
                        <a:pt x="544" y="104"/>
                        <a:pt x="544" y="24"/>
                        <a:pt x="536" y="0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</p:grpSp>
          <p:cxnSp>
            <p:nvCxnSpPr>
              <p:cNvPr id="47170" name="直接箭头连接符 74805"/>
              <p:cNvCxnSpPr>
                <a:cxnSpLocks noChangeShapeType="1"/>
                <a:stCxn id="47165" idx="0"/>
              </p:cNvCxnSpPr>
              <p:nvPr/>
            </p:nvCxnSpPr>
            <p:spPr bwMode="auto">
              <a:xfrm flipV="1">
                <a:off x="1115" y="2296"/>
                <a:ext cx="293" cy="18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7171" name="直接箭头连接符 74806"/>
              <p:cNvCxnSpPr>
                <a:cxnSpLocks noChangeShapeType="1"/>
                <a:stCxn id="47166" idx="0"/>
              </p:cNvCxnSpPr>
              <p:nvPr/>
            </p:nvCxnSpPr>
            <p:spPr bwMode="auto">
              <a:xfrm flipH="1" flipV="1">
                <a:off x="1494" y="2316"/>
                <a:ext cx="48" cy="16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7172" name="直接箭头连接符 74807"/>
              <p:cNvCxnSpPr>
                <a:cxnSpLocks noChangeShapeType="1"/>
              </p:cNvCxnSpPr>
              <p:nvPr/>
            </p:nvCxnSpPr>
            <p:spPr bwMode="auto">
              <a:xfrm>
                <a:off x="1598" y="2254"/>
                <a:ext cx="325" cy="222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47109" name="文本框 74808"/>
          <p:cNvSpPr txBox="1">
            <a:spLocks noChangeArrowheads="1"/>
          </p:cNvSpPr>
          <p:nvPr/>
        </p:nvSpPr>
        <p:spPr bwMode="auto">
          <a:xfrm>
            <a:off x="1690688" y="1350963"/>
            <a:ext cx="1298575" cy="1014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</a:rPr>
              <a:t>亮氨酸</a:t>
            </a:r>
            <a:endParaRPr lang="en-US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endParaRPr lang="zh-TW" altLang="zh-TW" sz="2400">
              <a:solidFill>
                <a:schemeClr val="bg1"/>
              </a:solidFill>
              <a:latin typeface="Times New Roman" pitchFamily="18" charset="0"/>
              <a:ea typeface="PMingLiU" pitchFamily="18" charset="-120"/>
            </a:endParaRPr>
          </a:p>
        </p:txBody>
      </p:sp>
      <p:grpSp>
        <p:nvGrpSpPr>
          <p:cNvPr id="47110" name="组合 74809"/>
          <p:cNvGrpSpPr>
            <a:grpSpLocks/>
          </p:cNvGrpSpPr>
          <p:nvPr/>
        </p:nvGrpSpPr>
        <p:grpSpPr bwMode="auto">
          <a:xfrm rot="329175">
            <a:off x="3101975" y="2738438"/>
            <a:ext cx="1903413" cy="2052637"/>
            <a:chOff x="2179" y="1587"/>
            <a:chExt cx="1199" cy="1293"/>
          </a:xfrm>
        </p:grpSpPr>
        <p:sp>
          <p:nvSpPr>
            <p:cNvPr id="47141" name="文本框 74810"/>
            <p:cNvSpPr txBox="1">
              <a:spLocks noChangeArrowheads="1"/>
            </p:cNvSpPr>
            <p:nvPr/>
          </p:nvSpPr>
          <p:spPr bwMode="auto">
            <a:xfrm>
              <a:off x="2997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grpSp>
          <p:nvGrpSpPr>
            <p:cNvPr id="47142" name="组合 74811"/>
            <p:cNvGrpSpPr>
              <a:grpSpLocks/>
            </p:cNvGrpSpPr>
            <p:nvPr/>
          </p:nvGrpSpPr>
          <p:grpSpPr bwMode="auto">
            <a:xfrm>
              <a:off x="2179" y="1587"/>
              <a:ext cx="960" cy="1293"/>
              <a:chOff x="2179" y="1587"/>
              <a:chExt cx="960" cy="1293"/>
            </a:xfrm>
          </p:grpSpPr>
          <p:sp>
            <p:nvSpPr>
              <p:cNvPr id="47143" name="文本框 74812"/>
              <p:cNvSpPr txBox="1">
                <a:spLocks noChangeArrowheads="1"/>
              </p:cNvSpPr>
              <p:nvPr/>
            </p:nvSpPr>
            <p:spPr bwMode="auto">
              <a:xfrm>
                <a:off x="2179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solidFill>
                    <a:srgbClr val="FF00FF"/>
                  </a:solidFill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144" name="文本框 74813"/>
              <p:cNvSpPr txBox="1">
                <a:spLocks noChangeArrowheads="1"/>
              </p:cNvSpPr>
              <p:nvPr/>
            </p:nvSpPr>
            <p:spPr bwMode="auto">
              <a:xfrm>
                <a:off x="2580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</a:p>
            </p:txBody>
          </p:sp>
          <p:grpSp>
            <p:nvGrpSpPr>
              <p:cNvPr id="47145" name="组合 74814"/>
              <p:cNvGrpSpPr>
                <a:grpSpLocks/>
              </p:cNvGrpSpPr>
              <p:nvPr/>
            </p:nvGrpSpPr>
            <p:grpSpPr bwMode="auto">
              <a:xfrm>
                <a:off x="2331" y="1587"/>
                <a:ext cx="808" cy="889"/>
                <a:chOff x="1115" y="1587"/>
                <a:chExt cx="808" cy="889"/>
              </a:xfrm>
            </p:grpSpPr>
            <p:grpSp>
              <p:nvGrpSpPr>
                <p:cNvPr id="47146" name="组合 74815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7150" name="组合 74816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63" name="直接连接符 748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64" name="直接连接符 748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7151" name="组合 74819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61" name="直接连接符 748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62" name="直接连接符 748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7152" name="任意多边形 7482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7153" name="组合 74823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7159" name="直接连接符 748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60" name="直接连接符 748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7154" name="组合 74826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57" name="直接连接符 748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58" name="直接连接符 748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7155" name="任意多边形 7482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7156" name="任意多边形 74830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7147" name="直接箭头连接符 74831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7148" name="直接箭头连接符 74832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7149" name="直接箭头连接符 74833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</p:grpSp>
      <p:sp>
        <p:nvSpPr>
          <p:cNvPr id="47111" name="文本框 74834"/>
          <p:cNvSpPr txBox="1">
            <a:spLocks noChangeArrowheads="1"/>
          </p:cNvSpPr>
          <p:nvPr/>
        </p:nvSpPr>
        <p:spPr bwMode="auto">
          <a:xfrm>
            <a:off x="3684588" y="1555750"/>
            <a:ext cx="1298575" cy="8318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</a:pPr>
            <a:r>
              <a:rPr lang="zh-CN" altLang="en-US" sz="2400">
                <a:solidFill>
                  <a:schemeClr val="bg1"/>
                </a:solidFill>
                <a:latin typeface="Times New Roman" pitchFamily="18" charset="0"/>
              </a:rPr>
              <a:t>天门冬氨酸</a:t>
            </a:r>
            <a:endParaRPr lang="en-US" altLang="zh-TW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grpSp>
        <p:nvGrpSpPr>
          <p:cNvPr id="47112" name="组合 74835"/>
          <p:cNvGrpSpPr>
            <a:grpSpLocks/>
          </p:cNvGrpSpPr>
          <p:nvPr/>
        </p:nvGrpSpPr>
        <p:grpSpPr bwMode="auto">
          <a:xfrm>
            <a:off x="5429250" y="1555750"/>
            <a:ext cx="1814513" cy="3040063"/>
            <a:chOff x="3473" y="980"/>
            <a:chExt cx="1143" cy="1915"/>
          </a:xfrm>
        </p:grpSpPr>
        <p:grpSp>
          <p:nvGrpSpPr>
            <p:cNvPr id="47116" name="组合 74836"/>
            <p:cNvGrpSpPr>
              <a:grpSpLocks/>
            </p:cNvGrpSpPr>
            <p:nvPr/>
          </p:nvGrpSpPr>
          <p:grpSpPr bwMode="auto">
            <a:xfrm>
              <a:off x="3473" y="1587"/>
              <a:ext cx="1143" cy="1308"/>
              <a:chOff x="3473" y="1587"/>
              <a:chExt cx="1143" cy="1308"/>
            </a:xfrm>
          </p:grpSpPr>
          <p:sp>
            <p:nvSpPr>
              <p:cNvPr id="47118" name="文本框 74837"/>
              <p:cNvSpPr txBox="1">
                <a:spLocks noChangeArrowheads="1"/>
              </p:cNvSpPr>
              <p:nvPr/>
            </p:nvSpPr>
            <p:spPr bwMode="auto">
              <a:xfrm>
                <a:off x="3854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7119" name="文本框 74838"/>
              <p:cNvSpPr txBox="1">
                <a:spLocks noChangeArrowheads="1"/>
              </p:cNvSpPr>
              <p:nvPr/>
            </p:nvSpPr>
            <p:spPr bwMode="auto">
              <a:xfrm>
                <a:off x="3473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7120" name="文本框 74839"/>
              <p:cNvSpPr txBox="1">
                <a:spLocks noChangeArrowheads="1"/>
              </p:cNvSpPr>
              <p:nvPr/>
            </p:nvSpPr>
            <p:spPr bwMode="auto">
              <a:xfrm>
                <a:off x="4235" y="2491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grpSp>
            <p:nvGrpSpPr>
              <p:cNvPr id="47121" name="组合 74840"/>
              <p:cNvGrpSpPr>
                <a:grpSpLocks/>
              </p:cNvGrpSpPr>
              <p:nvPr/>
            </p:nvGrpSpPr>
            <p:grpSpPr bwMode="auto">
              <a:xfrm>
                <a:off x="3614" y="1587"/>
                <a:ext cx="808" cy="889"/>
                <a:chOff x="1115" y="1587"/>
                <a:chExt cx="808" cy="889"/>
              </a:xfrm>
            </p:grpSpPr>
            <p:grpSp>
              <p:nvGrpSpPr>
                <p:cNvPr id="47122" name="组合 74841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7126" name="组合 74842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39" name="直接连接符 748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40" name="直接连接符 748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7127" name="组合 74845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37" name="直接连接符 748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38" name="直接连接符 748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7128" name="任意多边形 7484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7129" name="组合 74849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7135" name="直接连接符 748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36" name="直接连接符 748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7130" name="组合 74852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7133" name="直接连接符 748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7134" name="直接连接符 748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7131" name="任意多边形 7485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7132" name="任意多边形 74856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7123" name="直接箭头连接符 74857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7124" name="直接箭头连接符 7485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7125" name="直接箭头连接符 74859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7117" name="文本框 74860"/>
            <p:cNvSpPr txBox="1">
              <a:spLocks noChangeArrowheads="1"/>
            </p:cNvSpPr>
            <p:nvPr/>
          </p:nvSpPr>
          <p:spPr bwMode="auto">
            <a:xfrm>
              <a:off x="3558" y="980"/>
              <a:ext cx="1058" cy="639"/>
            </a:xfrm>
            <a:prstGeom prst="rect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r>
                <a:rPr lang="zh-CN" altLang="en-US" sz="2400">
                  <a:solidFill>
                    <a:schemeClr val="bg1"/>
                  </a:solidFill>
                  <a:latin typeface="Times New Roman" pitchFamily="18" charset="0"/>
                </a:rPr>
                <a:t>异亮氨酸</a:t>
              </a:r>
              <a:endParaRPr lang="en-US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  <a:p>
              <a:pPr algn="ctr">
                <a:spcBef>
                  <a:spcPct val="50000"/>
                </a:spcBef>
                <a:buClr>
                  <a:srgbClr val="000000"/>
                </a:buClr>
              </a:pPr>
              <a:endParaRPr lang="zh-TW" altLang="zh-TW" sz="2400">
                <a:solidFill>
                  <a:schemeClr val="bg1"/>
                </a:solidFill>
                <a:latin typeface="Times New Roman" pitchFamily="18" charset="0"/>
                <a:ea typeface="PMingLiU" pitchFamily="18" charset="-120"/>
              </a:endParaRPr>
            </a:p>
          </p:txBody>
        </p:sp>
      </p:grpSp>
      <p:sp>
        <p:nvSpPr>
          <p:cNvPr id="47113" name="矩形 74861"/>
          <p:cNvSpPr>
            <a:spLocks noChangeArrowheads="1"/>
          </p:cNvSpPr>
          <p:nvPr/>
        </p:nvSpPr>
        <p:spPr bwMode="auto">
          <a:xfrm>
            <a:off x="2989263" y="1895475"/>
            <a:ext cx="695325" cy="3175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7114" name="文本框 74862"/>
          <p:cNvSpPr txBox="1">
            <a:spLocks noChangeArrowheads="1"/>
          </p:cNvSpPr>
          <p:nvPr/>
        </p:nvSpPr>
        <p:spPr bwMode="auto">
          <a:xfrm>
            <a:off x="0" y="5953125"/>
            <a:ext cx="9144000" cy="904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b="1">
                <a:latin typeface="Times New Roman" pitchFamily="18" charset="0"/>
              </a:rPr>
              <a:t>一条肽链形成</a:t>
            </a:r>
            <a:r>
              <a:rPr lang="zh-TW" altLang="en-US" sz="2400" b="1">
                <a:latin typeface="Times New Roman" pitchFamily="18" charset="0"/>
                <a:ea typeface="PMingLiU" pitchFamily="18" charset="-120"/>
              </a:rPr>
              <a:t>. 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zh-TW" sz="2400" b="1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7115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矩形 75777"/>
          <p:cNvSpPr>
            <a:spLocks noChangeArrowheads="1"/>
          </p:cNvSpPr>
          <p:nvPr/>
        </p:nvSpPr>
        <p:spPr bwMode="auto">
          <a:xfrm rot="645731">
            <a:off x="3563938" y="1169988"/>
            <a:ext cx="593725" cy="3048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8130" name="任意多边形 75778"/>
          <p:cNvSpPr>
            <a:spLocks noChangeArrowheads="1"/>
          </p:cNvSpPr>
          <p:nvPr/>
        </p:nvSpPr>
        <p:spPr bwMode="auto">
          <a:xfrm>
            <a:off x="5888038" y="2730500"/>
            <a:ext cx="4368800" cy="3856038"/>
          </a:xfrm>
          <a:custGeom>
            <a:avLst/>
            <a:gdLst>
              <a:gd name="T0" fmla="*/ 0 w 2752"/>
              <a:gd name="T1" fmla="*/ 0 h 2040"/>
              <a:gd name="T2" fmla="*/ 2752 w 2752"/>
              <a:gd name="T3" fmla="*/ 2040 h 2040"/>
            </a:gdLst>
            <a:ahLst/>
            <a:cxnLst/>
            <a:rect l="T0" t="T1" r="T2" b="T3"/>
            <a:pathLst>
              <a:path w="2752" h="2040">
                <a:moveTo>
                  <a:pt x="1336" y="8"/>
                </a:moveTo>
                <a:cubicBezTo>
                  <a:pt x="1168" y="0"/>
                  <a:pt x="1072" y="8"/>
                  <a:pt x="904" y="56"/>
                </a:cubicBezTo>
                <a:cubicBezTo>
                  <a:pt x="736" y="104"/>
                  <a:pt x="472" y="184"/>
                  <a:pt x="328" y="296"/>
                </a:cubicBezTo>
                <a:cubicBezTo>
                  <a:pt x="184" y="408"/>
                  <a:pt x="80" y="568"/>
                  <a:pt x="40" y="728"/>
                </a:cubicBezTo>
                <a:cubicBezTo>
                  <a:pt x="0" y="888"/>
                  <a:pt x="48" y="1128"/>
                  <a:pt x="88" y="1256"/>
                </a:cubicBezTo>
                <a:cubicBezTo>
                  <a:pt x="128" y="1384"/>
                  <a:pt x="280" y="1424"/>
                  <a:pt x="280" y="1496"/>
                </a:cubicBezTo>
                <a:cubicBezTo>
                  <a:pt x="280" y="1568"/>
                  <a:pt x="112" y="1632"/>
                  <a:pt x="88" y="1688"/>
                </a:cubicBezTo>
                <a:cubicBezTo>
                  <a:pt x="64" y="1744"/>
                  <a:pt x="64" y="1792"/>
                  <a:pt x="136" y="1832"/>
                </a:cubicBezTo>
                <a:cubicBezTo>
                  <a:pt x="208" y="1872"/>
                  <a:pt x="360" y="1896"/>
                  <a:pt x="520" y="1928"/>
                </a:cubicBezTo>
                <a:cubicBezTo>
                  <a:pt x="680" y="1960"/>
                  <a:pt x="960" y="2008"/>
                  <a:pt x="1096" y="2024"/>
                </a:cubicBezTo>
                <a:cubicBezTo>
                  <a:pt x="1232" y="2040"/>
                  <a:pt x="1208" y="2024"/>
                  <a:pt x="1336" y="2024"/>
                </a:cubicBezTo>
                <a:cubicBezTo>
                  <a:pt x="1464" y="2024"/>
                  <a:pt x="1696" y="2032"/>
                  <a:pt x="1864" y="2024"/>
                </a:cubicBezTo>
                <a:cubicBezTo>
                  <a:pt x="2032" y="2016"/>
                  <a:pt x="2216" y="2000"/>
                  <a:pt x="2344" y="1976"/>
                </a:cubicBezTo>
                <a:cubicBezTo>
                  <a:pt x="2472" y="1952"/>
                  <a:pt x="2568" y="1920"/>
                  <a:pt x="2632" y="1880"/>
                </a:cubicBezTo>
                <a:cubicBezTo>
                  <a:pt x="2696" y="1840"/>
                  <a:pt x="2752" y="1800"/>
                  <a:pt x="2728" y="1736"/>
                </a:cubicBezTo>
                <a:cubicBezTo>
                  <a:pt x="2704" y="1672"/>
                  <a:pt x="2504" y="1568"/>
                  <a:pt x="2488" y="1496"/>
                </a:cubicBezTo>
                <a:cubicBezTo>
                  <a:pt x="2472" y="1424"/>
                  <a:pt x="2592" y="1392"/>
                  <a:pt x="2632" y="1304"/>
                </a:cubicBezTo>
                <a:cubicBezTo>
                  <a:pt x="2672" y="1216"/>
                  <a:pt x="2720" y="1064"/>
                  <a:pt x="2728" y="968"/>
                </a:cubicBezTo>
                <a:cubicBezTo>
                  <a:pt x="2736" y="872"/>
                  <a:pt x="2736" y="832"/>
                  <a:pt x="2680" y="728"/>
                </a:cubicBezTo>
                <a:cubicBezTo>
                  <a:pt x="2624" y="624"/>
                  <a:pt x="2520" y="448"/>
                  <a:pt x="2392" y="344"/>
                </a:cubicBezTo>
                <a:cubicBezTo>
                  <a:pt x="2264" y="240"/>
                  <a:pt x="2088" y="160"/>
                  <a:pt x="1912" y="104"/>
                </a:cubicBezTo>
                <a:cubicBezTo>
                  <a:pt x="1736" y="48"/>
                  <a:pt x="1504" y="16"/>
                  <a:pt x="1336" y="8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48131" name="组合 75779"/>
          <p:cNvGrpSpPr>
            <a:grpSpLocks/>
          </p:cNvGrpSpPr>
          <p:nvPr/>
        </p:nvGrpSpPr>
        <p:grpSpPr bwMode="auto">
          <a:xfrm>
            <a:off x="-808038" y="4572000"/>
            <a:ext cx="6834188" cy="1079500"/>
            <a:chOff x="639" y="2880"/>
            <a:chExt cx="4305" cy="680"/>
          </a:xfrm>
        </p:grpSpPr>
        <p:sp>
          <p:nvSpPr>
            <p:cNvPr id="48211" name="矩形 75780"/>
            <p:cNvSpPr>
              <a:spLocks noChangeArrowheads="1"/>
            </p:cNvSpPr>
            <p:nvPr/>
          </p:nvSpPr>
          <p:spPr bwMode="auto">
            <a:xfrm>
              <a:off x="639" y="3440"/>
              <a:ext cx="4305" cy="1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grpSp>
          <p:nvGrpSpPr>
            <p:cNvPr id="48212" name="组合 75781"/>
            <p:cNvGrpSpPr>
              <a:grpSpLocks/>
            </p:cNvGrpSpPr>
            <p:nvPr/>
          </p:nvGrpSpPr>
          <p:grpSpPr bwMode="auto">
            <a:xfrm>
              <a:off x="924" y="2895"/>
              <a:ext cx="381" cy="559"/>
              <a:chOff x="960" y="2400"/>
              <a:chExt cx="432" cy="672"/>
            </a:xfrm>
          </p:grpSpPr>
          <p:sp>
            <p:nvSpPr>
              <p:cNvPr id="48237" name="文本框 75782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38" name="直接连接符 75783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3" name="组合 75784"/>
            <p:cNvGrpSpPr>
              <a:grpSpLocks/>
            </p:cNvGrpSpPr>
            <p:nvPr/>
          </p:nvGrpSpPr>
          <p:grpSpPr bwMode="auto">
            <a:xfrm>
              <a:off x="4235" y="2895"/>
              <a:ext cx="381" cy="559"/>
              <a:chOff x="960" y="2400"/>
              <a:chExt cx="432" cy="672"/>
            </a:xfrm>
          </p:grpSpPr>
          <p:sp>
            <p:nvSpPr>
              <p:cNvPr id="48235" name="文本框 75785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36" name="直接连接符 75786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4" name="组合 75787"/>
            <p:cNvGrpSpPr>
              <a:grpSpLocks/>
            </p:cNvGrpSpPr>
            <p:nvPr/>
          </p:nvGrpSpPr>
          <p:grpSpPr bwMode="auto">
            <a:xfrm>
              <a:off x="1767" y="2892"/>
              <a:ext cx="381" cy="558"/>
              <a:chOff x="960" y="2400"/>
              <a:chExt cx="432" cy="672"/>
            </a:xfrm>
          </p:grpSpPr>
          <p:sp>
            <p:nvSpPr>
              <p:cNvPr id="48233" name="文本框 75788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8234" name="直接连接符 75789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5" name="组合 75790"/>
            <p:cNvGrpSpPr>
              <a:grpSpLocks/>
            </p:cNvGrpSpPr>
            <p:nvPr/>
          </p:nvGrpSpPr>
          <p:grpSpPr bwMode="auto">
            <a:xfrm>
              <a:off x="1351" y="2893"/>
              <a:ext cx="381" cy="560"/>
              <a:chOff x="960" y="2399"/>
              <a:chExt cx="432" cy="673"/>
            </a:xfrm>
          </p:grpSpPr>
          <p:sp>
            <p:nvSpPr>
              <p:cNvPr id="48231" name="文本框 75791"/>
              <p:cNvSpPr txBox="1">
                <a:spLocks noChangeArrowheads="1"/>
              </p:cNvSpPr>
              <p:nvPr/>
            </p:nvSpPr>
            <p:spPr bwMode="auto">
              <a:xfrm>
                <a:off x="960" y="2399"/>
                <a:ext cx="43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32" name="直接连接符 75792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6" name="组合 75793"/>
            <p:cNvGrpSpPr>
              <a:grpSpLocks/>
            </p:cNvGrpSpPr>
            <p:nvPr/>
          </p:nvGrpSpPr>
          <p:grpSpPr bwMode="auto">
            <a:xfrm>
              <a:off x="2190" y="2893"/>
              <a:ext cx="381" cy="559"/>
              <a:chOff x="961" y="2400"/>
              <a:chExt cx="431" cy="672"/>
            </a:xfrm>
          </p:grpSpPr>
          <p:sp>
            <p:nvSpPr>
              <p:cNvPr id="48229" name="文本框 75794"/>
              <p:cNvSpPr txBox="1">
                <a:spLocks noChangeArrowheads="1"/>
              </p:cNvSpPr>
              <p:nvPr/>
            </p:nvSpPr>
            <p:spPr bwMode="auto">
              <a:xfrm>
                <a:off x="961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00"/>
                    </a:solidFill>
                    <a:ea typeface="PMingLiU" pitchFamily="18" charset="-120"/>
                  </a:rPr>
                  <a:t>G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30" name="直接连接符 75795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7" name="组合 75796"/>
            <p:cNvGrpSpPr>
              <a:grpSpLocks/>
            </p:cNvGrpSpPr>
            <p:nvPr/>
          </p:nvGrpSpPr>
          <p:grpSpPr bwMode="auto">
            <a:xfrm>
              <a:off x="2616" y="2893"/>
              <a:ext cx="381" cy="560"/>
              <a:chOff x="961" y="2399"/>
              <a:chExt cx="431" cy="673"/>
            </a:xfrm>
          </p:grpSpPr>
          <p:sp>
            <p:nvSpPr>
              <p:cNvPr id="48227" name="文本框 75797"/>
              <p:cNvSpPr txBox="1">
                <a:spLocks noChangeArrowheads="1"/>
              </p:cNvSpPr>
              <p:nvPr/>
            </p:nvSpPr>
            <p:spPr bwMode="auto">
              <a:xfrm>
                <a:off x="961" y="2399"/>
                <a:ext cx="431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8228" name="直接连接符 75798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8" name="组合 75799"/>
            <p:cNvGrpSpPr>
              <a:grpSpLocks/>
            </p:cNvGrpSpPr>
            <p:nvPr/>
          </p:nvGrpSpPr>
          <p:grpSpPr bwMode="auto">
            <a:xfrm>
              <a:off x="3012" y="2895"/>
              <a:ext cx="381" cy="559"/>
              <a:chOff x="960" y="2400"/>
              <a:chExt cx="431" cy="672"/>
            </a:xfrm>
          </p:grpSpPr>
          <p:sp>
            <p:nvSpPr>
              <p:cNvPr id="48225" name="文本框 75800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1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26" name="直接连接符 75801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19" name="组合 75802"/>
            <p:cNvGrpSpPr>
              <a:grpSpLocks/>
            </p:cNvGrpSpPr>
            <p:nvPr/>
          </p:nvGrpSpPr>
          <p:grpSpPr bwMode="auto">
            <a:xfrm>
              <a:off x="3854" y="2880"/>
              <a:ext cx="381" cy="559"/>
              <a:chOff x="960" y="2400"/>
              <a:chExt cx="432" cy="672"/>
            </a:xfrm>
          </p:grpSpPr>
          <p:sp>
            <p:nvSpPr>
              <p:cNvPr id="48223" name="文本框 75803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  <a:endParaRPr lang="en-US" altLang="zh-TW" sz="2400"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224" name="直接连接符 75804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220" name="组合 75805"/>
            <p:cNvGrpSpPr>
              <a:grpSpLocks/>
            </p:cNvGrpSpPr>
            <p:nvPr/>
          </p:nvGrpSpPr>
          <p:grpSpPr bwMode="auto">
            <a:xfrm>
              <a:off x="3473" y="2895"/>
              <a:ext cx="381" cy="559"/>
              <a:chOff x="960" y="2400"/>
              <a:chExt cx="432" cy="672"/>
            </a:xfrm>
          </p:grpSpPr>
          <p:sp>
            <p:nvSpPr>
              <p:cNvPr id="48221" name="文本框 75806"/>
              <p:cNvSpPr txBox="1">
                <a:spLocks noChangeArrowheads="1"/>
              </p:cNvSpPr>
              <p:nvPr/>
            </p:nvSpPr>
            <p:spPr bwMode="auto">
              <a:xfrm>
                <a:off x="960" y="2400"/>
                <a:ext cx="43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993300"/>
                    </a:solidFill>
                    <a:ea typeface="PMingLiU" pitchFamily="18" charset="-120"/>
                  </a:rPr>
                  <a:t>A</a:t>
                </a:r>
                <a:endParaRPr lang="en-US" altLang="zh-TW" sz="3600" b="1">
                  <a:ea typeface="PMingLiU" pitchFamily="18" charset="-120"/>
                </a:endParaRPr>
              </a:p>
            </p:txBody>
          </p:sp>
          <p:sp>
            <p:nvSpPr>
              <p:cNvPr id="48222" name="直接连接符 75807"/>
              <p:cNvSpPr>
                <a:spLocks noChangeShapeType="1"/>
              </p:cNvSpPr>
              <p:nvPr/>
            </p:nvSpPr>
            <p:spPr bwMode="auto">
              <a:xfrm>
                <a:off x="1120" y="2784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8132" name="组合 75808"/>
          <p:cNvGrpSpPr>
            <a:grpSpLocks/>
          </p:cNvGrpSpPr>
          <p:nvPr/>
        </p:nvGrpSpPr>
        <p:grpSpPr bwMode="auto">
          <a:xfrm rot="1212569">
            <a:off x="-314325" y="1585913"/>
            <a:ext cx="1887538" cy="2052637"/>
            <a:chOff x="924" y="1587"/>
            <a:chExt cx="1189" cy="1293"/>
          </a:xfrm>
        </p:grpSpPr>
        <p:sp>
          <p:nvSpPr>
            <p:cNvPr id="48188" name="文本框 75809"/>
            <p:cNvSpPr txBox="1">
              <a:spLocks noChangeArrowheads="1"/>
            </p:cNvSpPr>
            <p:nvPr/>
          </p:nvSpPr>
          <p:spPr bwMode="auto">
            <a:xfrm>
              <a:off x="924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8189" name="文本框 75810"/>
            <p:cNvSpPr txBox="1">
              <a:spLocks noChangeArrowheads="1"/>
            </p:cNvSpPr>
            <p:nvPr/>
          </p:nvSpPr>
          <p:spPr bwMode="auto">
            <a:xfrm>
              <a:off x="1351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8190" name="文本框 75811"/>
            <p:cNvSpPr txBox="1">
              <a:spLocks noChangeArrowheads="1"/>
            </p:cNvSpPr>
            <p:nvPr/>
          </p:nvSpPr>
          <p:spPr bwMode="auto">
            <a:xfrm>
              <a:off x="1732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ea typeface="PMingLiU" pitchFamily="18" charset="-120"/>
                </a:rPr>
                <a:t>U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grpSp>
          <p:nvGrpSpPr>
            <p:cNvPr id="48191" name="组合 75812"/>
            <p:cNvGrpSpPr>
              <a:grpSpLocks/>
            </p:cNvGrpSpPr>
            <p:nvPr/>
          </p:nvGrpSpPr>
          <p:grpSpPr bwMode="auto">
            <a:xfrm>
              <a:off x="1115" y="1587"/>
              <a:ext cx="808" cy="889"/>
              <a:chOff x="1115" y="1587"/>
              <a:chExt cx="808" cy="889"/>
            </a:xfrm>
          </p:grpSpPr>
          <p:grpSp>
            <p:nvGrpSpPr>
              <p:cNvPr id="48192" name="组合 75813"/>
              <p:cNvGrpSpPr>
                <a:grpSpLocks/>
              </p:cNvGrpSpPr>
              <p:nvPr/>
            </p:nvGrpSpPr>
            <p:grpSpPr bwMode="auto">
              <a:xfrm>
                <a:off x="1239" y="1587"/>
                <a:ext cx="528" cy="720"/>
                <a:chOff x="2880" y="1296"/>
                <a:chExt cx="1711" cy="2112"/>
              </a:xfrm>
            </p:grpSpPr>
            <p:grpSp>
              <p:nvGrpSpPr>
                <p:cNvPr id="48196" name="组合 75814"/>
                <p:cNvGrpSpPr>
                  <a:grpSpLocks/>
                </p:cNvGrpSpPr>
                <p:nvPr/>
              </p:nvGrpSpPr>
              <p:grpSpPr bwMode="auto">
                <a:xfrm>
                  <a:off x="3223" y="1702"/>
                  <a:ext cx="364" cy="586"/>
                  <a:chOff x="1632" y="480"/>
                  <a:chExt cx="864" cy="1296"/>
                </a:xfrm>
              </p:grpSpPr>
              <p:sp>
                <p:nvSpPr>
                  <p:cNvPr id="48209" name="直接连接符 75815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210" name="直接连接符 75816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8197" name="组合 75817"/>
                <p:cNvGrpSpPr>
                  <a:grpSpLocks/>
                </p:cNvGrpSpPr>
                <p:nvPr/>
              </p:nvGrpSpPr>
              <p:grpSpPr bwMode="auto">
                <a:xfrm flipV="1">
                  <a:off x="3223" y="2419"/>
                  <a:ext cx="364" cy="586"/>
                  <a:chOff x="1632" y="480"/>
                  <a:chExt cx="864" cy="1296"/>
                </a:xfrm>
              </p:grpSpPr>
              <p:sp>
                <p:nvSpPr>
                  <p:cNvPr id="48207" name="直接连接符 75818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208" name="直接连接符 75819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8198" name="任意多边形 75820"/>
                <p:cNvSpPr>
                  <a:spLocks noChangeArrowheads="1"/>
                </p:cNvSpPr>
                <p:nvPr/>
              </p:nvSpPr>
              <p:spPr bwMode="auto">
                <a:xfrm>
                  <a:off x="2880" y="2125"/>
                  <a:ext cx="367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48199" name="组合 75821"/>
                <p:cNvGrpSpPr>
                  <a:grpSpLocks/>
                </p:cNvGrpSpPr>
                <p:nvPr/>
              </p:nvGrpSpPr>
              <p:grpSpPr bwMode="auto">
                <a:xfrm flipH="1">
                  <a:off x="3696" y="1296"/>
                  <a:ext cx="467" cy="970"/>
                  <a:chOff x="1632" y="480"/>
                  <a:chExt cx="864" cy="1296"/>
                </a:xfrm>
              </p:grpSpPr>
              <p:sp>
                <p:nvSpPr>
                  <p:cNvPr id="48205" name="直接连接符 75822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206" name="直接连接符 75823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8200" name="组合 75824"/>
                <p:cNvGrpSpPr>
                  <a:grpSpLocks/>
                </p:cNvGrpSpPr>
                <p:nvPr/>
              </p:nvGrpSpPr>
              <p:grpSpPr bwMode="auto">
                <a:xfrm flipH="1" flipV="1">
                  <a:off x="3709" y="2397"/>
                  <a:ext cx="364" cy="586"/>
                  <a:chOff x="1632" y="480"/>
                  <a:chExt cx="864" cy="1296"/>
                </a:xfrm>
              </p:grpSpPr>
              <p:sp>
                <p:nvSpPr>
                  <p:cNvPr id="48203" name="直接连接符 75825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204" name="直接连接符 75826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8201" name="任意多边形 75827"/>
                <p:cNvSpPr>
                  <a:spLocks noChangeArrowheads="1"/>
                </p:cNvSpPr>
                <p:nvPr/>
              </p:nvSpPr>
              <p:spPr bwMode="auto">
                <a:xfrm flipH="1">
                  <a:off x="4128" y="2064"/>
                  <a:ext cx="463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sp>
              <p:nvSpPr>
                <p:cNvPr id="48202" name="任意多边形 75828"/>
                <p:cNvSpPr>
                  <a:spLocks noChangeArrowheads="1"/>
                </p:cNvSpPr>
                <p:nvPr/>
              </p:nvSpPr>
              <p:spPr bwMode="auto">
                <a:xfrm>
                  <a:off x="3360" y="2880"/>
                  <a:ext cx="670" cy="528"/>
                </a:xfrm>
                <a:custGeom>
                  <a:avLst/>
                  <a:gdLst>
                    <a:gd name="T0" fmla="*/ 0 w 1040"/>
                    <a:gd name="T1" fmla="*/ 0 h 816"/>
                    <a:gd name="T2" fmla="*/ 1040 w 1040"/>
                    <a:gd name="T3" fmla="*/ 816 h 816"/>
                  </a:gdLst>
                  <a:ahLst/>
                  <a:cxnLst/>
                  <a:rect l="T0" t="T1" r="T2" b="T3"/>
                  <a:pathLst>
                    <a:path w="1040" h="816">
                      <a:moveTo>
                        <a:pt x="344" y="48"/>
                      </a:moveTo>
                      <a:cubicBezTo>
                        <a:pt x="316" y="100"/>
                        <a:pt x="288" y="152"/>
                        <a:pt x="248" y="192"/>
                      </a:cubicBezTo>
                      <a:cubicBezTo>
                        <a:pt x="208" y="232"/>
                        <a:pt x="144" y="232"/>
                        <a:pt x="104" y="288"/>
                      </a:cubicBezTo>
                      <a:cubicBezTo>
                        <a:pt x="64" y="344"/>
                        <a:pt x="0" y="448"/>
                        <a:pt x="8" y="528"/>
                      </a:cubicBezTo>
                      <a:cubicBezTo>
                        <a:pt x="16" y="608"/>
                        <a:pt x="64" y="720"/>
                        <a:pt x="152" y="768"/>
                      </a:cubicBezTo>
                      <a:cubicBezTo>
                        <a:pt x="240" y="816"/>
                        <a:pt x="424" y="816"/>
                        <a:pt x="536" y="816"/>
                      </a:cubicBezTo>
                      <a:cubicBezTo>
                        <a:pt x="648" y="816"/>
                        <a:pt x="744" y="808"/>
                        <a:pt x="824" y="768"/>
                      </a:cubicBezTo>
                      <a:cubicBezTo>
                        <a:pt x="904" y="728"/>
                        <a:pt x="992" y="640"/>
                        <a:pt x="1016" y="576"/>
                      </a:cubicBezTo>
                      <a:cubicBezTo>
                        <a:pt x="1040" y="512"/>
                        <a:pt x="1008" y="440"/>
                        <a:pt x="968" y="384"/>
                      </a:cubicBezTo>
                      <a:cubicBezTo>
                        <a:pt x="928" y="328"/>
                        <a:pt x="840" y="280"/>
                        <a:pt x="776" y="240"/>
                      </a:cubicBezTo>
                      <a:cubicBezTo>
                        <a:pt x="712" y="200"/>
                        <a:pt x="624" y="184"/>
                        <a:pt x="584" y="144"/>
                      </a:cubicBezTo>
                      <a:cubicBezTo>
                        <a:pt x="544" y="104"/>
                        <a:pt x="544" y="24"/>
                        <a:pt x="536" y="0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</p:grpSp>
          <p:cxnSp>
            <p:nvCxnSpPr>
              <p:cNvPr id="48193" name="直接箭头连接符 75829"/>
              <p:cNvCxnSpPr>
                <a:cxnSpLocks noChangeShapeType="1"/>
                <a:stCxn id="48188" idx="0"/>
              </p:cNvCxnSpPr>
              <p:nvPr/>
            </p:nvCxnSpPr>
            <p:spPr bwMode="auto">
              <a:xfrm flipV="1">
                <a:off x="1115" y="2296"/>
                <a:ext cx="293" cy="18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194" name="直接箭头连接符 75830"/>
              <p:cNvCxnSpPr>
                <a:cxnSpLocks noChangeShapeType="1"/>
                <a:stCxn id="48189" idx="0"/>
              </p:cNvCxnSpPr>
              <p:nvPr/>
            </p:nvCxnSpPr>
            <p:spPr bwMode="auto">
              <a:xfrm flipH="1" flipV="1">
                <a:off x="1494" y="2316"/>
                <a:ext cx="48" cy="16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195" name="直接箭头连接符 75831"/>
              <p:cNvCxnSpPr>
                <a:cxnSpLocks noChangeShapeType="1"/>
              </p:cNvCxnSpPr>
              <p:nvPr/>
            </p:nvCxnSpPr>
            <p:spPr bwMode="auto">
              <a:xfrm>
                <a:off x="1598" y="2254"/>
                <a:ext cx="325" cy="222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48133" name="组合 75832"/>
          <p:cNvGrpSpPr>
            <a:grpSpLocks/>
          </p:cNvGrpSpPr>
          <p:nvPr/>
        </p:nvGrpSpPr>
        <p:grpSpPr bwMode="auto">
          <a:xfrm rot="512061">
            <a:off x="1690688" y="2081213"/>
            <a:ext cx="1903412" cy="2052637"/>
            <a:chOff x="2179" y="1587"/>
            <a:chExt cx="1199" cy="1293"/>
          </a:xfrm>
        </p:grpSpPr>
        <p:sp>
          <p:nvSpPr>
            <p:cNvPr id="48164" name="文本框 75833"/>
            <p:cNvSpPr txBox="1">
              <a:spLocks noChangeArrowheads="1"/>
            </p:cNvSpPr>
            <p:nvPr/>
          </p:nvSpPr>
          <p:spPr bwMode="auto">
            <a:xfrm>
              <a:off x="2997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grpSp>
          <p:nvGrpSpPr>
            <p:cNvPr id="48165" name="组合 75834"/>
            <p:cNvGrpSpPr>
              <a:grpSpLocks/>
            </p:cNvGrpSpPr>
            <p:nvPr/>
          </p:nvGrpSpPr>
          <p:grpSpPr bwMode="auto">
            <a:xfrm>
              <a:off x="2179" y="1587"/>
              <a:ext cx="960" cy="1293"/>
              <a:chOff x="2179" y="1587"/>
              <a:chExt cx="960" cy="1293"/>
            </a:xfrm>
          </p:grpSpPr>
          <p:sp>
            <p:nvSpPr>
              <p:cNvPr id="48166" name="文本框 75835"/>
              <p:cNvSpPr txBox="1">
                <a:spLocks noChangeArrowheads="1"/>
              </p:cNvSpPr>
              <p:nvPr/>
            </p:nvSpPr>
            <p:spPr bwMode="auto">
              <a:xfrm>
                <a:off x="2179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solidFill>
                      <a:srgbClr val="FF00FF"/>
                    </a:solidFill>
                    <a:ea typeface="PMingLiU" pitchFamily="18" charset="-120"/>
                  </a:rPr>
                  <a:t>C</a:t>
                </a:r>
                <a:endParaRPr lang="en-US" altLang="zh-TW" sz="2400">
                  <a:solidFill>
                    <a:srgbClr val="FF00FF"/>
                  </a:solidFill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8167" name="文本框 75836"/>
              <p:cNvSpPr txBox="1">
                <a:spLocks noChangeArrowheads="1"/>
              </p:cNvSpPr>
              <p:nvPr/>
            </p:nvSpPr>
            <p:spPr bwMode="auto">
              <a:xfrm>
                <a:off x="2580" y="2476"/>
                <a:ext cx="38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</a:pPr>
                <a:r>
                  <a:rPr lang="en-US" altLang="zh-TW" sz="3600" b="1">
                    <a:ea typeface="PMingLiU" pitchFamily="18" charset="-120"/>
                  </a:rPr>
                  <a:t>U</a:t>
                </a:r>
              </a:p>
            </p:txBody>
          </p:sp>
          <p:grpSp>
            <p:nvGrpSpPr>
              <p:cNvPr id="48168" name="组合 75837"/>
              <p:cNvGrpSpPr>
                <a:grpSpLocks/>
              </p:cNvGrpSpPr>
              <p:nvPr/>
            </p:nvGrpSpPr>
            <p:grpSpPr bwMode="auto">
              <a:xfrm>
                <a:off x="2331" y="1587"/>
                <a:ext cx="808" cy="889"/>
                <a:chOff x="1115" y="1587"/>
                <a:chExt cx="808" cy="889"/>
              </a:xfrm>
            </p:grpSpPr>
            <p:grpSp>
              <p:nvGrpSpPr>
                <p:cNvPr id="48169" name="组合 75838"/>
                <p:cNvGrpSpPr>
                  <a:grpSpLocks/>
                </p:cNvGrpSpPr>
                <p:nvPr/>
              </p:nvGrpSpPr>
              <p:grpSpPr bwMode="auto">
                <a:xfrm>
                  <a:off x="1239" y="1587"/>
                  <a:ext cx="528" cy="720"/>
                  <a:chOff x="2880" y="1296"/>
                  <a:chExt cx="1711" cy="2112"/>
                </a:xfrm>
              </p:grpSpPr>
              <p:grpSp>
                <p:nvGrpSpPr>
                  <p:cNvPr id="48173" name="组合 75839"/>
                  <p:cNvGrpSpPr>
                    <a:grpSpLocks/>
                  </p:cNvGrpSpPr>
                  <p:nvPr/>
                </p:nvGrpSpPr>
                <p:grpSpPr bwMode="auto">
                  <a:xfrm>
                    <a:off x="3223" y="1702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8186" name="直接连接符 758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8187" name="直接连接符 758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8174" name="组合 75842"/>
                  <p:cNvGrpSpPr>
                    <a:grpSpLocks/>
                  </p:cNvGrpSpPr>
                  <p:nvPr/>
                </p:nvGrpSpPr>
                <p:grpSpPr bwMode="auto">
                  <a:xfrm flipV="1">
                    <a:off x="3223" y="2419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8184" name="直接连接符 758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8185" name="直接连接符 758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8175" name="任意多边形 7584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2125"/>
                    <a:ext cx="367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8176" name="组合 75846"/>
                  <p:cNvGrpSpPr>
                    <a:grpSpLocks/>
                  </p:cNvGrpSpPr>
                  <p:nvPr/>
                </p:nvGrpSpPr>
                <p:grpSpPr bwMode="auto">
                  <a:xfrm flipH="1">
                    <a:off x="3696" y="1296"/>
                    <a:ext cx="467" cy="970"/>
                    <a:chOff x="1632" y="480"/>
                    <a:chExt cx="864" cy="1296"/>
                  </a:xfrm>
                </p:grpSpPr>
                <p:sp>
                  <p:nvSpPr>
                    <p:cNvPr id="48182" name="直接连接符 758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8183" name="直接连接符 758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8177" name="组合 75849"/>
                  <p:cNvGrpSpPr>
                    <a:grpSpLocks/>
                  </p:cNvGrpSpPr>
                  <p:nvPr/>
                </p:nvGrpSpPr>
                <p:grpSpPr bwMode="auto">
                  <a:xfrm flipH="1" flipV="1">
                    <a:off x="3709" y="2397"/>
                    <a:ext cx="364" cy="586"/>
                    <a:chOff x="1632" y="480"/>
                    <a:chExt cx="864" cy="1296"/>
                  </a:xfrm>
                </p:grpSpPr>
                <p:sp>
                  <p:nvSpPr>
                    <p:cNvPr id="48180" name="直接连接符 758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96" y="480"/>
                      <a:ext cx="0" cy="12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8181" name="直接连接符 758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2" y="1776"/>
                      <a:ext cx="86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33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8178" name="任意多边形 7585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28" y="2064"/>
                    <a:ext cx="463" cy="496"/>
                  </a:xfrm>
                  <a:custGeom>
                    <a:avLst/>
                    <a:gdLst>
                      <a:gd name="T0" fmla="*/ 0 w 872"/>
                      <a:gd name="T1" fmla="*/ 0 h 1096"/>
                      <a:gd name="T2" fmla="*/ 872 w 872"/>
                      <a:gd name="T3" fmla="*/ 1096 h 1096"/>
                    </a:gdLst>
                    <a:ahLst/>
                    <a:cxnLst/>
                    <a:rect l="T0" t="T1" r="T2" b="T3"/>
                    <a:pathLst>
                      <a:path w="872" h="1096">
                        <a:moveTo>
                          <a:pt x="864" y="360"/>
                        </a:moveTo>
                        <a:cubicBezTo>
                          <a:pt x="812" y="336"/>
                          <a:pt x="760" y="312"/>
                          <a:pt x="720" y="264"/>
                        </a:cubicBezTo>
                        <a:cubicBezTo>
                          <a:pt x="680" y="216"/>
                          <a:pt x="688" y="112"/>
                          <a:pt x="624" y="72"/>
                        </a:cubicBezTo>
                        <a:cubicBezTo>
                          <a:pt x="560" y="32"/>
                          <a:pt x="424" y="0"/>
                          <a:pt x="336" y="24"/>
                        </a:cubicBezTo>
                        <a:cubicBezTo>
                          <a:pt x="248" y="48"/>
                          <a:pt x="152" y="136"/>
                          <a:pt x="96" y="216"/>
                        </a:cubicBezTo>
                        <a:cubicBezTo>
                          <a:pt x="40" y="296"/>
                          <a:pt x="0" y="384"/>
                          <a:pt x="0" y="504"/>
                        </a:cubicBezTo>
                        <a:cubicBezTo>
                          <a:pt x="0" y="624"/>
                          <a:pt x="8" y="840"/>
                          <a:pt x="96" y="936"/>
                        </a:cubicBezTo>
                        <a:cubicBezTo>
                          <a:pt x="184" y="1032"/>
                          <a:pt x="408" y="1096"/>
                          <a:pt x="528" y="1080"/>
                        </a:cubicBezTo>
                        <a:cubicBezTo>
                          <a:pt x="648" y="1064"/>
                          <a:pt x="760" y="904"/>
                          <a:pt x="816" y="840"/>
                        </a:cubicBezTo>
                        <a:cubicBezTo>
                          <a:pt x="872" y="776"/>
                          <a:pt x="840" y="728"/>
                          <a:pt x="864" y="696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  <p:sp>
                <p:nvSpPr>
                  <p:cNvPr id="48179" name="任意多边形 75853"/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2880"/>
                    <a:ext cx="670" cy="528"/>
                  </a:xfrm>
                  <a:custGeom>
                    <a:avLst/>
                    <a:gdLst>
                      <a:gd name="T0" fmla="*/ 0 w 1040"/>
                      <a:gd name="T1" fmla="*/ 0 h 816"/>
                      <a:gd name="T2" fmla="*/ 1040 w 1040"/>
                      <a:gd name="T3" fmla="*/ 816 h 816"/>
                    </a:gdLst>
                    <a:ahLst/>
                    <a:cxnLst/>
                    <a:rect l="T0" t="T1" r="T2" b="T3"/>
                    <a:pathLst>
                      <a:path w="1040" h="816">
                        <a:moveTo>
                          <a:pt x="344" y="48"/>
                        </a:moveTo>
                        <a:cubicBezTo>
                          <a:pt x="316" y="100"/>
                          <a:pt x="288" y="152"/>
                          <a:pt x="248" y="192"/>
                        </a:cubicBezTo>
                        <a:cubicBezTo>
                          <a:pt x="208" y="232"/>
                          <a:pt x="144" y="232"/>
                          <a:pt x="104" y="288"/>
                        </a:cubicBezTo>
                        <a:cubicBezTo>
                          <a:pt x="64" y="344"/>
                          <a:pt x="0" y="448"/>
                          <a:pt x="8" y="528"/>
                        </a:cubicBezTo>
                        <a:cubicBezTo>
                          <a:pt x="16" y="608"/>
                          <a:pt x="64" y="720"/>
                          <a:pt x="152" y="768"/>
                        </a:cubicBezTo>
                        <a:cubicBezTo>
                          <a:pt x="240" y="816"/>
                          <a:pt x="424" y="816"/>
                          <a:pt x="536" y="816"/>
                        </a:cubicBezTo>
                        <a:cubicBezTo>
                          <a:pt x="648" y="816"/>
                          <a:pt x="744" y="808"/>
                          <a:pt x="824" y="768"/>
                        </a:cubicBezTo>
                        <a:cubicBezTo>
                          <a:pt x="904" y="728"/>
                          <a:pt x="992" y="640"/>
                          <a:pt x="1016" y="576"/>
                        </a:cubicBezTo>
                        <a:cubicBezTo>
                          <a:pt x="1040" y="512"/>
                          <a:pt x="1008" y="440"/>
                          <a:pt x="968" y="384"/>
                        </a:cubicBezTo>
                        <a:cubicBezTo>
                          <a:pt x="928" y="328"/>
                          <a:pt x="840" y="280"/>
                          <a:pt x="776" y="240"/>
                        </a:cubicBezTo>
                        <a:cubicBezTo>
                          <a:pt x="712" y="200"/>
                          <a:pt x="624" y="184"/>
                          <a:pt x="584" y="144"/>
                        </a:cubicBezTo>
                        <a:cubicBezTo>
                          <a:pt x="544" y="104"/>
                          <a:pt x="544" y="24"/>
                          <a:pt x="536" y="0"/>
                        </a:cubicBezTo>
                      </a:path>
                    </a:pathLst>
                  </a:custGeom>
                  <a:noFill/>
                  <a:ln w="28575">
                    <a:solidFill>
                      <a:srgbClr val="00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>
                      <a:latin typeface="Calibri" pitchFamily="34" charset="0"/>
                    </a:endParaRPr>
                  </a:p>
                </p:txBody>
              </p:sp>
            </p:grpSp>
            <p:cxnSp>
              <p:nvCxnSpPr>
                <p:cNvPr id="48170" name="直接箭头连接符 75854"/>
                <p:cNvCxnSpPr>
                  <a:cxnSpLocks noChangeShapeType="1"/>
                </p:cNvCxnSpPr>
                <p:nvPr/>
              </p:nvCxnSpPr>
              <p:spPr bwMode="auto">
                <a:xfrm flipV="1">
                  <a:off x="1115" y="2296"/>
                  <a:ext cx="293" cy="180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8171" name="直接箭头连接符 7585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1494" y="2316"/>
                  <a:ext cx="48" cy="16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8172" name="直接箭头连接符 75856"/>
                <p:cNvCxnSpPr>
                  <a:cxnSpLocks noChangeShapeType="1"/>
                </p:cNvCxnSpPr>
                <p:nvPr/>
              </p:nvCxnSpPr>
              <p:spPr bwMode="auto">
                <a:xfrm>
                  <a:off x="1598" y="2254"/>
                  <a:ext cx="325" cy="222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</p:grpSp>
      </p:grpSp>
      <p:grpSp>
        <p:nvGrpSpPr>
          <p:cNvPr id="48134" name="组合 75857"/>
          <p:cNvGrpSpPr>
            <a:grpSpLocks/>
          </p:cNvGrpSpPr>
          <p:nvPr/>
        </p:nvGrpSpPr>
        <p:grpSpPr bwMode="auto">
          <a:xfrm rot="213690">
            <a:off x="3690938" y="2266950"/>
            <a:ext cx="1814512" cy="2076450"/>
            <a:chOff x="3473" y="1587"/>
            <a:chExt cx="1143" cy="1308"/>
          </a:xfrm>
        </p:grpSpPr>
        <p:sp>
          <p:nvSpPr>
            <p:cNvPr id="48141" name="文本框 75858"/>
            <p:cNvSpPr txBox="1">
              <a:spLocks noChangeArrowheads="1"/>
            </p:cNvSpPr>
            <p:nvPr/>
          </p:nvSpPr>
          <p:spPr bwMode="auto">
            <a:xfrm>
              <a:off x="3854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993300"/>
                  </a:solidFill>
                  <a:ea typeface="PMingLiU" pitchFamily="18" charset="-120"/>
                </a:rPr>
                <a:t>A</a:t>
              </a:r>
              <a:endParaRPr lang="en-US" altLang="zh-TW" sz="3600" b="1">
                <a:ea typeface="PMingLiU" pitchFamily="18" charset="-120"/>
              </a:endParaRPr>
            </a:p>
          </p:txBody>
        </p:sp>
        <p:sp>
          <p:nvSpPr>
            <p:cNvPr id="48142" name="文本框 75859"/>
            <p:cNvSpPr txBox="1">
              <a:spLocks noChangeArrowheads="1"/>
            </p:cNvSpPr>
            <p:nvPr/>
          </p:nvSpPr>
          <p:spPr bwMode="auto">
            <a:xfrm>
              <a:off x="3473" y="2476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ea typeface="PMingLiU" pitchFamily="18" charset="-120"/>
                </a:rPr>
                <a:t>U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8143" name="文本框 75860"/>
            <p:cNvSpPr txBox="1">
              <a:spLocks noChangeArrowheads="1"/>
            </p:cNvSpPr>
            <p:nvPr/>
          </p:nvSpPr>
          <p:spPr bwMode="auto">
            <a:xfrm>
              <a:off x="4235" y="2491"/>
              <a:ext cx="3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</a:pPr>
              <a:r>
                <a:rPr lang="en-US" altLang="zh-TW" sz="3600" b="1">
                  <a:solidFill>
                    <a:srgbClr val="FF0000"/>
                  </a:solidFill>
                  <a:ea typeface="PMingLiU" pitchFamily="18" charset="-120"/>
                </a:rPr>
                <a:t>G</a:t>
              </a:r>
              <a:endParaRPr lang="en-US" altLang="zh-TW" sz="3600" b="1">
                <a:ea typeface="PMingLiU" pitchFamily="18" charset="-120"/>
              </a:endParaRPr>
            </a:p>
          </p:txBody>
        </p:sp>
        <p:grpSp>
          <p:nvGrpSpPr>
            <p:cNvPr id="48144" name="组合 75861"/>
            <p:cNvGrpSpPr>
              <a:grpSpLocks/>
            </p:cNvGrpSpPr>
            <p:nvPr/>
          </p:nvGrpSpPr>
          <p:grpSpPr bwMode="auto">
            <a:xfrm>
              <a:off x="3614" y="1587"/>
              <a:ext cx="808" cy="889"/>
              <a:chOff x="1115" y="1587"/>
              <a:chExt cx="808" cy="889"/>
            </a:xfrm>
          </p:grpSpPr>
          <p:grpSp>
            <p:nvGrpSpPr>
              <p:cNvPr id="48145" name="组合 75862"/>
              <p:cNvGrpSpPr>
                <a:grpSpLocks/>
              </p:cNvGrpSpPr>
              <p:nvPr/>
            </p:nvGrpSpPr>
            <p:grpSpPr bwMode="auto">
              <a:xfrm>
                <a:off x="1239" y="1587"/>
                <a:ext cx="528" cy="720"/>
                <a:chOff x="2880" y="1296"/>
                <a:chExt cx="1711" cy="2112"/>
              </a:xfrm>
            </p:grpSpPr>
            <p:grpSp>
              <p:nvGrpSpPr>
                <p:cNvPr id="48149" name="组合 75863"/>
                <p:cNvGrpSpPr>
                  <a:grpSpLocks/>
                </p:cNvGrpSpPr>
                <p:nvPr/>
              </p:nvGrpSpPr>
              <p:grpSpPr bwMode="auto">
                <a:xfrm>
                  <a:off x="3223" y="1702"/>
                  <a:ext cx="364" cy="586"/>
                  <a:chOff x="1632" y="480"/>
                  <a:chExt cx="864" cy="1296"/>
                </a:xfrm>
              </p:grpSpPr>
              <p:sp>
                <p:nvSpPr>
                  <p:cNvPr id="48162" name="直接连接符 75864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63" name="直接连接符 75865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8150" name="组合 75866"/>
                <p:cNvGrpSpPr>
                  <a:grpSpLocks/>
                </p:cNvGrpSpPr>
                <p:nvPr/>
              </p:nvGrpSpPr>
              <p:grpSpPr bwMode="auto">
                <a:xfrm flipV="1">
                  <a:off x="3223" y="2419"/>
                  <a:ext cx="364" cy="586"/>
                  <a:chOff x="1632" y="480"/>
                  <a:chExt cx="864" cy="1296"/>
                </a:xfrm>
              </p:grpSpPr>
              <p:sp>
                <p:nvSpPr>
                  <p:cNvPr id="48160" name="直接连接符 75867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61" name="直接连接符 75868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8151" name="任意多边形 75869"/>
                <p:cNvSpPr>
                  <a:spLocks noChangeArrowheads="1"/>
                </p:cNvSpPr>
                <p:nvPr/>
              </p:nvSpPr>
              <p:spPr bwMode="auto">
                <a:xfrm>
                  <a:off x="2880" y="2125"/>
                  <a:ext cx="367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grpSp>
              <p:nvGrpSpPr>
                <p:cNvPr id="48152" name="组合 75870"/>
                <p:cNvGrpSpPr>
                  <a:grpSpLocks/>
                </p:cNvGrpSpPr>
                <p:nvPr/>
              </p:nvGrpSpPr>
              <p:grpSpPr bwMode="auto">
                <a:xfrm flipH="1">
                  <a:off x="3696" y="1296"/>
                  <a:ext cx="467" cy="970"/>
                  <a:chOff x="1632" y="480"/>
                  <a:chExt cx="864" cy="1296"/>
                </a:xfrm>
              </p:grpSpPr>
              <p:sp>
                <p:nvSpPr>
                  <p:cNvPr id="48158" name="直接连接符 75871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59" name="直接连接符 75872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8153" name="组合 75873"/>
                <p:cNvGrpSpPr>
                  <a:grpSpLocks/>
                </p:cNvGrpSpPr>
                <p:nvPr/>
              </p:nvGrpSpPr>
              <p:grpSpPr bwMode="auto">
                <a:xfrm flipH="1" flipV="1">
                  <a:off x="3709" y="2397"/>
                  <a:ext cx="364" cy="586"/>
                  <a:chOff x="1632" y="480"/>
                  <a:chExt cx="864" cy="1296"/>
                </a:xfrm>
              </p:grpSpPr>
              <p:sp>
                <p:nvSpPr>
                  <p:cNvPr id="48156" name="直接连接符 75874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480"/>
                    <a:ext cx="0" cy="1296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57" name="直接连接符 75875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1776"/>
                    <a:ext cx="864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8154" name="任意多边形 75876"/>
                <p:cNvSpPr>
                  <a:spLocks noChangeArrowheads="1"/>
                </p:cNvSpPr>
                <p:nvPr/>
              </p:nvSpPr>
              <p:spPr bwMode="auto">
                <a:xfrm flipH="1">
                  <a:off x="4128" y="2064"/>
                  <a:ext cx="463" cy="496"/>
                </a:xfrm>
                <a:custGeom>
                  <a:avLst/>
                  <a:gdLst>
                    <a:gd name="T0" fmla="*/ 0 w 872"/>
                    <a:gd name="T1" fmla="*/ 0 h 1096"/>
                    <a:gd name="T2" fmla="*/ 872 w 872"/>
                    <a:gd name="T3" fmla="*/ 1096 h 1096"/>
                  </a:gdLst>
                  <a:ahLst/>
                  <a:cxnLst/>
                  <a:rect l="T0" t="T1" r="T2" b="T3"/>
                  <a:pathLst>
                    <a:path w="872" h="1096">
                      <a:moveTo>
                        <a:pt x="864" y="360"/>
                      </a:moveTo>
                      <a:cubicBezTo>
                        <a:pt x="812" y="336"/>
                        <a:pt x="760" y="312"/>
                        <a:pt x="720" y="264"/>
                      </a:cubicBezTo>
                      <a:cubicBezTo>
                        <a:pt x="680" y="216"/>
                        <a:pt x="688" y="112"/>
                        <a:pt x="624" y="72"/>
                      </a:cubicBezTo>
                      <a:cubicBezTo>
                        <a:pt x="560" y="32"/>
                        <a:pt x="424" y="0"/>
                        <a:pt x="336" y="24"/>
                      </a:cubicBezTo>
                      <a:cubicBezTo>
                        <a:pt x="248" y="48"/>
                        <a:pt x="152" y="136"/>
                        <a:pt x="96" y="216"/>
                      </a:cubicBezTo>
                      <a:cubicBezTo>
                        <a:pt x="40" y="296"/>
                        <a:pt x="0" y="384"/>
                        <a:pt x="0" y="504"/>
                      </a:cubicBezTo>
                      <a:cubicBezTo>
                        <a:pt x="0" y="624"/>
                        <a:pt x="8" y="840"/>
                        <a:pt x="96" y="936"/>
                      </a:cubicBezTo>
                      <a:cubicBezTo>
                        <a:pt x="184" y="1032"/>
                        <a:pt x="408" y="1096"/>
                        <a:pt x="528" y="1080"/>
                      </a:cubicBezTo>
                      <a:cubicBezTo>
                        <a:pt x="648" y="1064"/>
                        <a:pt x="760" y="904"/>
                        <a:pt x="816" y="840"/>
                      </a:cubicBezTo>
                      <a:cubicBezTo>
                        <a:pt x="872" y="776"/>
                        <a:pt x="840" y="728"/>
                        <a:pt x="864" y="696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  <p:sp>
              <p:nvSpPr>
                <p:cNvPr id="48155" name="任意多边形 75877"/>
                <p:cNvSpPr>
                  <a:spLocks noChangeArrowheads="1"/>
                </p:cNvSpPr>
                <p:nvPr/>
              </p:nvSpPr>
              <p:spPr bwMode="auto">
                <a:xfrm>
                  <a:off x="3360" y="2880"/>
                  <a:ext cx="670" cy="528"/>
                </a:xfrm>
                <a:custGeom>
                  <a:avLst/>
                  <a:gdLst>
                    <a:gd name="T0" fmla="*/ 0 w 1040"/>
                    <a:gd name="T1" fmla="*/ 0 h 816"/>
                    <a:gd name="T2" fmla="*/ 1040 w 1040"/>
                    <a:gd name="T3" fmla="*/ 816 h 816"/>
                  </a:gdLst>
                  <a:ahLst/>
                  <a:cxnLst/>
                  <a:rect l="T0" t="T1" r="T2" b="T3"/>
                  <a:pathLst>
                    <a:path w="1040" h="816">
                      <a:moveTo>
                        <a:pt x="344" y="48"/>
                      </a:moveTo>
                      <a:cubicBezTo>
                        <a:pt x="316" y="100"/>
                        <a:pt x="288" y="152"/>
                        <a:pt x="248" y="192"/>
                      </a:cubicBezTo>
                      <a:cubicBezTo>
                        <a:pt x="208" y="232"/>
                        <a:pt x="144" y="232"/>
                        <a:pt x="104" y="288"/>
                      </a:cubicBezTo>
                      <a:cubicBezTo>
                        <a:pt x="64" y="344"/>
                        <a:pt x="0" y="448"/>
                        <a:pt x="8" y="528"/>
                      </a:cubicBezTo>
                      <a:cubicBezTo>
                        <a:pt x="16" y="608"/>
                        <a:pt x="64" y="720"/>
                        <a:pt x="152" y="768"/>
                      </a:cubicBezTo>
                      <a:cubicBezTo>
                        <a:pt x="240" y="816"/>
                        <a:pt x="424" y="816"/>
                        <a:pt x="536" y="816"/>
                      </a:cubicBezTo>
                      <a:cubicBezTo>
                        <a:pt x="648" y="816"/>
                        <a:pt x="744" y="808"/>
                        <a:pt x="824" y="768"/>
                      </a:cubicBezTo>
                      <a:cubicBezTo>
                        <a:pt x="904" y="728"/>
                        <a:pt x="992" y="640"/>
                        <a:pt x="1016" y="576"/>
                      </a:cubicBezTo>
                      <a:cubicBezTo>
                        <a:pt x="1040" y="512"/>
                        <a:pt x="1008" y="440"/>
                        <a:pt x="968" y="384"/>
                      </a:cubicBezTo>
                      <a:cubicBezTo>
                        <a:pt x="928" y="328"/>
                        <a:pt x="840" y="280"/>
                        <a:pt x="776" y="240"/>
                      </a:cubicBezTo>
                      <a:cubicBezTo>
                        <a:pt x="712" y="200"/>
                        <a:pt x="624" y="184"/>
                        <a:pt x="584" y="144"/>
                      </a:cubicBezTo>
                      <a:cubicBezTo>
                        <a:pt x="544" y="104"/>
                        <a:pt x="544" y="24"/>
                        <a:pt x="536" y="0"/>
                      </a:cubicBezTo>
                    </a:path>
                  </a:pathLst>
                </a:custGeom>
                <a:noFill/>
                <a:ln w="28575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latin typeface="Calibri" pitchFamily="34" charset="0"/>
                  </a:endParaRPr>
                </a:p>
              </p:txBody>
            </p:sp>
          </p:grpSp>
          <p:cxnSp>
            <p:nvCxnSpPr>
              <p:cNvPr id="48146" name="直接箭头连接符 75878"/>
              <p:cNvCxnSpPr>
                <a:cxnSpLocks noChangeShapeType="1"/>
              </p:cNvCxnSpPr>
              <p:nvPr/>
            </p:nvCxnSpPr>
            <p:spPr bwMode="auto">
              <a:xfrm flipV="1">
                <a:off x="1115" y="2296"/>
                <a:ext cx="293" cy="18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147" name="直接箭头连接符 75879"/>
              <p:cNvCxnSpPr>
                <a:cxnSpLocks noChangeShapeType="1"/>
              </p:cNvCxnSpPr>
              <p:nvPr/>
            </p:nvCxnSpPr>
            <p:spPr bwMode="auto">
              <a:xfrm flipH="1" flipV="1">
                <a:off x="1494" y="2316"/>
                <a:ext cx="48" cy="16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8148" name="直接箭头连接符 75880"/>
              <p:cNvCxnSpPr>
                <a:cxnSpLocks noChangeShapeType="1"/>
              </p:cNvCxnSpPr>
              <p:nvPr/>
            </p:nvCxnSpPr>
            <p:spPr bwMode="auto">
              <a:xfrm>
                <a:off x="1598" y="2254"/>
                <a:ext cx="325" cy="222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48135" name="文本框 75881"/>
          <p:cNvSpPr txBox="1">
            <a:spLocks noChangeArrowheads="1"/>
          </p:cNvSpPr>
          <p:nvPr/>
        </p:nvSpPr>
        <p:spPr bwMode="auto">
          <a:xfrm rot="645731">
            <a:off x="339725" y="258763"/>
            <a:ext cx="1298575" cy="1014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solidFill>
                  <a:srgbClr val="0000FF"/>
                </a:solidFill>
                <a:latin typeface="Times New Roman" pitchFamily="18" charset="0"/>
              </a:rPr>
              <a:t>亮氨酸</a:t>
            </a:r>
            <a:endParaRPr lang="en-US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endParaRPr lang="zh-TW" altLang="zh-TW" sz="2400">
              <a:solidFill>
                <a:srgbClr val="0000FF"/>
              </a:solidFill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8136" name="文本框 75882"/>
          <p:cNvSpPr txBox="1">
            <a:spLocks noChangeArrowheads="1"/>
          </p:cNvSpPr>
          <p:nvPr/>
        </p:nvSpPr>
        <p:spPr bwMode="auto">
          <a:xfrm rot="645731">
            <a:off x="2312988" y="646113"/>
            <a:ext cx="1298575" cy="8318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</a:pPr>
            <a:r>
              <a:rPr lang="zh-CN" altLang="en-US" sz="2400">
                <a:solidFill>
                  <a:schemeClr val="bg1"/>
                </a:solidFill>
                <a:latin typeface="Times New Roman" pitchFamily="18" charset="0"/>
              </a:rPr>
              <a:t>天门冬氨酸</a:t>
            </a:r>
            <a:endParaRPr lang="en-US" altLang="zh-TW" sz="2400">
              <a:solidFill>
                <a:schemeClr val="bg1"/>
              </a:solidFill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8137" name="文本框 75883"/>
          <p:cNvSpPr txBox="1">
            <a:spLocks noChangeArrowheads="1"/>
          </p:cNvSpPr>
          <p:nvPr/>
        </p:nvSpPr>
        <p:spPr bwMode="auto">
          <a:xfrm rot="645731">
            <a:off x="4138613" y="1030288"/>
            <a:ext cx="1677987" cy="1014412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>
                <a:solidFill>
                  <a:schemeClr val="bg1"/>
                </a:solidFill>
                <a:latin typeface="Times New Roman" pitchFamily="18" charset="0"/>
              </a:rPr>
              <a:t>异亮氨酸</a:t>
            </a:r>
            <a:endParaRPr lang="en-US" altLang="zh-TW" sz="2400">
              <a:solidFill>
                <a:schemeClr val="bg1"/>
              </a:solidFill>
              <a:latin typeface="Times New Roman" pitchFamily="18" charset="0"/>
              <a:ea typeface="PMingLiU" pitchFamily="18" charset="-120"/>
            </a:endParaRPr>
          </a:p>
          <a:p>
            <a:pPr algn="ctr">
              <a:spcBef>
                <a:spcPct val="50000"/>
              </a:spcBef>
              <a:buClr>
                <a:srgbClr val="000000"/>
              </a:buClr>
            </a:pPr>
            <a:endParaRPr lang="zh-TW" altLang="zh-TW" sz="2400">
              <a:solidFill>
                <a:schemeClr val="bg1"/>
              </a:solidFill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8138" name="矩形 75884"/>
          <p:cNvSpPr>
            <a:spLocks noChangeArrowheads="1"/>
          </p:cNvSpPr>
          <p:nvPr/>
        </p:nvSpPr>
        <p:spPr bwMode="auto">
          <a:xfrm rot="645731">
            <a:off x="1619250" y="798513"/>
            <a:ext cx="693738" cy="317500"/>
          </a:xfrm>
          <a:prstGeom prst="rect">
            <a:avLst/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8139" name="文本框 75885"/>
          <p:cNvSpPr txBox="1">
            <a:spLocks noChangeArrowheads="1"/>
          </p:cNvSpPr>
          <p:nvPr/>
        </p:nvSpPr>
        <p:spPr bwMode="auto">
          <a:xfrm>
            <a:off x="0" y="5953125"/>
            <a:ext cx="9144000" cy="10874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en-US" altLang="zh-TW" sz="2400" b="1">
                <a:latin typeface="Times New Roman" pitchFamily="18" charset="0"/>
                <a:ea typeface="PMingLiU" pitchFamily="18" charset="-120"/>
              </a:rPr>
              <a:t>mRNA </a:t>
            </a:r>
            <a:r>
              <a:rPr lang="zh-CN" altLang="en-US" sz="2400" b="1">
                <a:latin typeface="Times New Roman" pitchFamily="18" charset="0"/>
              </a:rPr>
              <a:t>和肽链被释放到细胞质中。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</a:pPr>
            <a:endParaRPr lang="zh-TW" altLang="zh-TW" sz="2400" b="1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48140" name="文本框 67616"/>
          <p:cNvSpPr txBox="1">
            <a:spLocks noChangeArrowheads="1"/>
          </p:cNvSpPr>
          <p:nvPr/>
        </p:nvSpPr>
        <p:spPr bwMode="auto">
          <a:xfrm>
            <a:off x="0" y="0"/>
            <a:ext cx="5715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黑体" pitchFamily="2" charset="-122"/>
                <a:ea typeface="黑体" pitchFamily="2" charset="-122"/>
              </a:rPr>
              <a:t>翻译的过程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2"/>
          <p:cNvSpPr>
            <a:spLocks noChangeArrowheads="1"/>
          </p:cNvSpPr>
          <p:nvPr/>
        </p:nvSpPr>
        <p:spPr bwMode="auto">
          <a:xfrm>
            <a:off x="252413" y="981075"/>
            <a:ext cx="8423275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81088" indent="-1081088"/>
            <a:r>
              <a:rPr lang="zh-CN" altLang="en-US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思考：</a:t>
            </a:r>
            <a:endParaRPr lang="en-US" altLang="zh-CN" sz="2800">
              <a:solidFill>
                <a:srgbClr val="C00000"/>
              </a:solidFill>
              <a:latin typeface="Arial Unicode MS"/>
              <a:ea typeface="黑体" pitchFamily="2" charset="-122"/>
            </a:endParaRPr>
          </a:p>
          <a:p>
            <a:pPr marL="1081088" indent="-1081088"/>
            <a:r>
              <a:rPr lang="zh-CN" altLang="en-US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翻译过程涉及哪几种</a:t>
            </a:r>
            <a:r>
              <a:rPr lang="en-US" altLang="zh-CN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RNA</a:t>
            </a:r>
            <a:r>
              <a:rPr lang="zh-CN" altLang="en-US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，它们分别起什么作用？</a:t>
            </a:r>
            <a:endParaRPr lang="en-US" altLang="zh-CN" sz="2800">
              <a:solidFill>
                <a:srgbClr val="C00000"/>
              </a:solidFill>
              <a:latin typeface="Arial Unicode MS"/>
              <a:ea typeface="黑体" pitchFamily="2" charset="-122"/>
            </a:endParaRPr>
          </a:p>
          <a:p>
            <a:pPr marL="1081088" indent="-1081088"/>
            <a:r>
              <a:rPr lang="en-US" altLang="zh-CN" sz="2800">
                <a:solidFill>
                  <a:srgbClr val="002D99"/>
                </a:solidFill>
                <a:latin typeface="Arial Unicode MS"/>
                <a:ea typeface="黑体" pitchFamily="2" charset="-122"/>
              </a:rPr>
              <a:t>mRNA:</a:t>
            </a:r>
          </a:p>
          <a:p>
            <a:pPr marL="1081088" indent="-1081088"/>
            <a:r>
              <a:rPr lang="zh-CN" altLang="en-US" sz="2800">
                <a:latin typeface="Arial Unicode MS"/>
                <a:ea typeface="黑体" pitchFamily="2" charset="-122"/>
              </a:rPr>
              <a:t>蛋白质合成的模板；</a:t>
            </a:r>
            <a:endParaRPr lang="en-US" altLang="zh-CN" sz="2800">
              <a:latin typeface="Arial Unicode MS"/>
              <a:ea typeface="黑体" pitchFamily="2" charset="-122"/>
            </a:endParaRPr>
          </a:p>
          <a:p>
            <a:pPr marL="1081088" indent="-1081088"/>
            <a:r>
              <a:rPr lang="en-US" altLang="zh-CN" sz="2800">
                <a:solidFill>
                  <a:srgbClr val="002D99"/>
                </a:solidFill>
                <a:latin typeface="Arial Unicode MS"/>
                <a:ea typeface="黑体" pitchFamily="2" charset="-122"/>
              </a:rPr>
              <a:t>tRNA:</a:t>
            </a:r>
          </a:p>
          <a:p>
            <a:pPr marL="1081088" indent="-1081088"/>
            <a:r>
              <a:rPr lang="zh-CN" altLang="en-US" sz="2800">
                <a:solidFill>
                  <a:srgbClr val="FF0000"/>
                </a:solidFill>
                <a:latin typeface="Arial Unicode MS"/>
                <a:ea typeface="黑体" pitchFamily="2" charset="-122"/>
              </a:rPr>
              <a:t>识别</a:t>
            </a:r>
            <a:r>
              <a:rPr lang="zh-CN" altLang="en-US" sz="2800">
                <a:latin typeface="Arial Unicode MS"/>
                <a:ea typeface="黑体" pitchFamily="2" charset="-122"/>
              </a:rPr>
              <a:t>密码子并</a:t>
            </a:r>
            <a:r>
              <a:rPr lang="zh-CN" altLang="en-US" sz="2800">
                <a:solidFill>
                  <a:srgbClr val="FF0000"/>
                </a:solidFill>
                <a:latin typeface="Arial Unicode MS"/>
                <a:ea typeface="黑体" pitchFamily="2" charset="-122"/>
              </a:rPr>
              <a:t>转运</a:t>
            </a:r>
            <a:r>
              <a:rPr lang="zh-CN" altLang="en-US" sz="2800">
                <a:latin typeface="Arial Unicode MS"/>
                <a:ea typeface="黑体" pitchFamily="2" charset="-122"/>
              </a:rPr>
              <a:t>特定的氨基酸（“翻译员”和“搬运工”）；</a:t>
            </a:r>
            <a:endParaRPr lang="en-US" altLang="zh-CN" sz="2800">
              <a:latin typeface="Arial Unicode MS"/>
              <a:ea typeface="黑体" pitchFamily="2" charset="-122"/>
            </a:endParaRPr>
          </a:p>
          <a:p>
            <a:pPr marL="1081088" indent="-1081088"/>
            <a:r>
              <a:rPr lang="en-US" altLang="zh-CN" sz="2800">
                <a:solidFill>
                  <a:srgbClr val="002D99"/>
                </a:solidFill>
                <a:latin typeface="Arial Unicode MS"/>
                <a:ea typeface="黑体" pitchFamily="2" charset="-122"/>
              </a:rPr>
              <a:t>rRNA:</a:t>
            </a:r>
          </a:p>
          <a:p>
            <a:pPr marL="1081088" indent="-1081088"/>
            <a:r>
              <a:rPr lang="zh-CN" altLang="en-US" sz="2800">
                <a:latin typeface="Arial Unicode MS"/>
                <a:ea typeface="黑体" pitchFamily="2" charset="-122"/>
              </a:rPr>
              <a:t>核糖体的结构成分，部分具催化的功能</a:t>
            </a:r>
            <a:r>
              <a:rPr lang="en-US" altLang="zh-CN" sz="2800">
                <a:latin typeface="Arial Unicode MS"/>
                <a:ea typeface="黑体" pitchFamily="2" charset="-122"/>
              </a:rPr>
              <a:t>(</a:t>
            </a:r>
            <a:r>
              <a:rPr lang="zh-CN" altLang="en-US" sz="2800">
                <a:latin typeface="Arial Unicode MS"/>
                <a:ea typeface="黑体" pitchFamily="2" charset="-122"/>
              </a:rPr>
              <a:t>属于核酶</a:t>
            </a:r>
            <a:r>
              <a:rPr lang="en-US" altLang="zh-CN" sz="2800">
                <a:latin typeface="Arial Unicode MS"/>
                <a:ea typeface="黑体" pitchFamily="2" charset="-122"/>
              </a:rPr>
              <a:t>)</a:t>
            </a:r>
            <a:r>
              <a:rPr lang="zh-CN" altLang="en-US" sz="2800">
                <a:latin typeface="Arial Unicode MS"/>
                <a:ea typeface="黑体" pitchFamily="2" charset="-122"/>
              </a:rPr>
              <a:t>。</a:t>
            </a:r>
            <a:endParaRPr lang="en-US" altLang="zh-CN" sz="2800">
              <a:latin typeface="Arial Unicode MS"/>
              <a:ea typeface="黑体" pitchFamily="2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文本框 9"/>
          <p:cNvSpPr txBox="1">
            <a:spLocks noChangeArrowheads="1"/>
          </p:cNvSpPr>
          <p:nvPr/>
        </p:nvSpPr>
        <p:spPr bwMode="auto">
          <a:xfrm>
            <a:off x="2825750" y="5191125"/>
            <a:ext cx="3519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>
                <a:latin typeface="楷体"/>
                <a:ea typeface="楷体"/>
                <a:cs typeface="楷体"/>
              </a:rPr>
              <a:t>电子显微镜下的“翻译”图像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2088" y="5800725"/>
            <a:ext cx="87582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每个核糖体最终合成的是相同的肽链吗？多个核糖体读取同一</a:t>
            </a:r>
            <a:r>
              <a:rPr lang="en-US" altLang="zh-CN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mRNA</a:t>
            </a:r>
            <a:r>
              <a:rPr lang="zh-CN" altLang="en-US" sz="2800">
                <a:solidFill>
                  <a:srgbClr val="C00000"/>
                </a:solidFill>
                <a:latin typeface="Arial Unicode MS"/>
                <a:ea typeface="黑体" pitchFamily="2" charset="-122"/>
              </a:rPr>
              <a:t>有何意义？</a:t>
            </a:r>
            <a:endParaRPr lang="en-US" altLang="zh-CN" sz="2800">
              <a:solidFill>
                <a:srgbClr val="C00000"/>
              </a:solidFill>
              <a:latin typeface="Arial Unicode MS"/>
              <a:ea typeface="黑体" pitchFamily="2" charset="-122"/>
            </a:endParaRPr>
          </a:p>
        </p:txBody>
      </p:sp>
      <p:pic>
        <p:nvPicPr>
          <p:cNvPr id="50179" name="图片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993775"/>
            <a:ext cx="3671888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089150" y="930275"/>
            <a:ext cx="4532313" cy="4768850"/>
            <a:chOff x="2056873" y="16711"/>
            <a:chExt cx="5249008" cy="5925377"/>
          </a:xfrm>
        </p:grpSpPr>
        <p:pic>
          <p:nvPicPr>
            <p:cNvPr id="50183" name="图片 4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6873" y="16711"/>
              <a:ext cx="5249008" cy="5925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4" name="文本框 5"/>
            <p:cNvSpPr txBox="1">
              <a:spLocks noChangeArrowheads="1"/>
            </p:cNvSpPr>
            <p:nvPr/>
          </p:nvSpPr>
          <p:spPr bwMode="auto">
            <a:xfrm>
              <a:off x="3470344" y="1274239"/>
              <a:ext cx="1467068" cy="400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latin typeface="黑体" pitchFamily="2" charset="-122"/>
                  <a:ea typeface="黑体" pitchFamily="2" charset="-122"/>
                </a:rPr>
                <a:t>终止密码子</a:t>
              </a:r>
            </a:p>
          </p:txBody>
        </p:sp>
        <p:sp>
          <p:nvSpPr>
            <p:cNvPr id="50185" name="文本框 7"/>
            <p:cNvSpPr txBox="1">
              <a:spLocks noChangeArrowheads="1"/>
            </p:cNvSpPr>
            <p:nvPr/>
          </p:nvSpPr>
          <p:spPr bwMode="auto">
            <a:xfrm>
              <a:off x="4681377" y="2461678"/>
              <a:ext cx="1467068" cy="400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latin typeface="黑体" pitchFamily="2" charset="-122"/>
                  <a:ea typeface="黑体" pitchFamily="2" charset="-122"/>
                </a:rPr>
                <a:t>起始密码子</a:t>
              </a:r>
            </a:p>
          </p:txBody>
        </p:sp>
        <p:sp>
          <p:nvSpPr>
            <p:cNvPr id="50186" name="文本框 8"/>
            <p:cNvSpPr txBox="1">
              <a:spLocks noChangeArrowheads="1"/>
            </p:cNvSpPr>
            <p:nvPr/>
          </p:nvSpPr>
          <p:spPr bwMode="auto">
            <a:xfrm>
              <a:off x="2267744" y="4797152"/>
              <a:ext cx="954107" cy="700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latin typeface="黑体" pitchFamily="2" charset="-122"/>
                  <a:ea typeface="黑体" pitchFamily="2" charset="-122"/>
                </a:rPr>
                <a:t>合成中</a:t>
              </a:r>
              <a:endParaRPr lang="en-US" altLang="zh-CN">
                <a:latin typeface="黑体" pitchFamily="2" charset="-122"/>
                <a:ea typeface="黑体" pitchFamily="2" charset="-122"/>
              </a:endParaRPr>
            </a:p>
            <a:p>
              <a:r>
                <a:rPr lang="zh-CN" altLang="en-US">
                  <a:latin typeface="黑体" pitchFamily="2" charset="-122"/>
                  <a:ea typeface="黑体" pitchFamily="2" charset="-122"/>
                </a:rPr>
                <a:t>的肽链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950" y="1568450"/>
            <a:ext cx="7123113" cy="3046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3" y="1873250"/>
            <a:ext cx="72485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5"/>
          <p:cNvSpPr txBox="1">
            <a:spLocks noChangeArrowheads="1"/>
          </p:cNvSpPr>
          <p:nvPr/>
        </p:nvSpPr>
        <p:spPr bwMode="auto">
          <a:xfrm>
            <a:off x="484188" y="657225"/>
            <a:ext cx="7991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latin typeface="黑体" pitchFamily="2" charset="-122"/>
                <a:ea typeface="黑体" pitchFamily="2" charset="-122"/>
              </a:rPr>
              <a:t>请观察并分析以下过程体现了</a:t>
            </a:r>
            <a:r>
              <a:rPr lang="zh-CN" altLang="en-US" sz="28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原核细胞</a:t>
            </a:r>
            <a:r>
              <a:rPr lang="zh-CN" altLang="en-US" sz="2800">
                <a:latin typeface="黑体" pitchFamily="2" charset="-122"/>
                <a:ea typeface="黑体" pitchFamily="2" charset="-122"/>
              </a:rPr>
              <a:t>在转录和翻译上的哪些特点？</a:t>
            </a:r>
          </a:p>
        </p:txBody>
      </p:sp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1884363" y="5278438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转录尚未结束，翻译即已开始！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6" grpId="0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64"/>
          <p:cNvSpPr txBox="1">
            <a:spLocks noChangeArrowheads="1"/>
          </p:cNvSpPr>
          <p:nvPr/>
        </p:nvSpPr>
        <p:spPr bwMode="auto">
          <a:xfrm>
            <a:off x="2017713" y="146050"/>
            <a:ext cx="5832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3399"/>
                </a:solidFill>
                <a:latin typeface="宋体" charset="-122"/>
                <a:ea typeface="黑体" pitchFamily="2" charset="-122"/>
              </a:rPr>
              <a:t>比较复制、转录、翻译的过程 </a:t>
            </a:r>
          </a:p>
        </p:txBody>
      </p:sp>
      <p:graphicFrame>
        <p:nvGraphicFramePr>
          <p:cNvPr id="26626" name="表格 26625"/>
          <p:cNvGraphicFramePr/>
          <p:nvPr/>
        </p:nvGraphicFramePr>
        <p:xfrm>
          <a:off x="323850" y="765175"/>
          <a:ext cx="8353425" cy="5810885"/>
        </p:xfrm>
        <a:graphic>
          <a:graphicData uri="http://schemas.openxmlformats.org/drawingml/2006/table">
            <a:tbl>
              <a:tblPr/>
              <a:tblGrid>
                <a:gridCol w="1268413"/>
                <a:gridCol w="2139950"/>
                <a:gridCol w="2473325"/>
                <a:gridCol w="2471737"/>
              </a:tblGrid>
              <a:tr h="51752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400" b="1">
                          <a:solidFill>
                            <a:srgbClr val="FF0000"/>
                          </a:solidFill>
                          <a:ea typeface="楷体_GB2312" pitchFamily="49" charset="-122"/>
                        </a:rPr>
                        <a:t>DNA</a:t>
                      </a: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ea typeface="楷体_GB2312" pitchFamily="49" charset="-122"/>
                        </a:rPr>
                        <a:t>的复制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ea typeface="楷体_GB2312" pitchFamily="49" charset="-122"/>
                        </a:rPr>
                        <a:t>转录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ea typeface="楷体_GB2312" pitchFamily="49" charset="-122"/>
                        </a:rPr>
                        <a:t>翻译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ea typeface="华文新魏" panose="02010800040101010101" pitchFamily="2" charset="-122"/>
                        </a:rPr>
                        <a:t>模板</a:t>
                      </a:r>
                      <a:endParaRPr lang="zh-CN" altLang="en-US" sz="2400"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931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ea typeface="华文新魏" panose="02010800040101010101" pitchFamily="2" charset="-122"/>
                        </a:rPr>
                        <a:t>原料</a:t>
                      </a:r>
                      <a:endParaRPr lang="zh-CN" altLang="en-US" sz="2400"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ea typeface="华文新魏" panose="02010800040101010101" pitchFamily="2" charset="-122"/>
                        </a:rPr>
                        <a:t>酶</a:t>
                      </a: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ea typeface="华文新魏" panose="02010800040101010101" pitchFamily="2" charset="-122"/>
                        </a:rPr>
                        <a:t>产物</a:t>
                      </a:r>
                      <a:endParaRPr lang="zh-CN" altLang="en-US" sz="2400"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2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solidFill>
                            <a:srgbClr val="0000CC"/>
                          </a:solidFill>
                          <a:ea typeface="华文新魏" panose="02010800040101010101" pitchFamily="2" charset="-122"/>
                        </a:rPr>
                        <a:t>原则</a:t>
                      </a:r>
                      <a:endParaRPr lang="zh-CN" altLang="en-US" sz="2400">
                        <a:solidFill>
                          <a:srgbClr val="0000CC"/>
                        </a:solidFill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solidFill>
                            <a:srgbClr val="0000CC"/>
                          </a:solidFill>
                          <a:ea typeface="华文新魏" panose="02010800040101010101" pitchFamily="2" charset="-122"/>
                        </a:rPr>
                        <a:t>遗传信息传递结果</a:t>
                      </a:r>
                      <a:endParaRPr lang="zh-CN" altLang="en-US" sz="2400">
                        <a:solidFill>
                          <a:srgbClr val="0000CC"/>
                        </a:solidFill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769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dirty="0">
                          <a:solidFill>
                            <a:srgbClr val="0000CC"/>
                          </a:solidFill>
                          <a:ea typeface="华文新魏" panose="02010800040101010101" pitchFamily="2" charset="-122"/>
                        </a:rPr>
                        <a:t>场所</a:t>
                      </a:r>
                      <a:endParaRPr lang="zh-CN" altLang="en-US" sz="2400">
                        <a:solidFill>
                          <a:srgbClr val="0000CC"/>
                        </a:solidFill>
                        <a:ea typeface="华文新魏" panose="02010800040101010101" pitchFamily="2" charset="-122"/>
                      </a:endParaRPr>
                    </a:p>
                  </a:txBody>
                  <a:tcPr marL="0" marR="0" marT="0" marB="0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12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74" name="文本框 26673"/>
          <p:cNvSpPr txBox="1">
            <a:spLocks noChangeArrowheads="1"/>
          </p:cNvSpPr>
          <p:nvPr/>
        </p:nvSpPr>
        <p:spPr bwMode="auto">
          <a:xfrm>
            <a:off x="1555750" y="1270000"/>
            <a:ext cx="21542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以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DNA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的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两条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链为模板</a:t>
            </a:r>
          </a:p>
        </p:txBody>
      </p:sp>
      <p:sp>
        <p:nvSpPr>
          <p:cNvPr id="26675" name="文本框 26674"/>
          <p:cNvSpPr txBox="1">
            <a:spLocks noChangeArrowheads="1"/>
          </p:cNvSpPr>
          <p:nvPr/>
        </p:nvSpPr>
        <p:spPr bwMode="auto">
          <a:xfrm>
            <a:off x="1692275" y="2141538"/>
            <a:ext cx="201771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lang="zh-CN" altLang="en-US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种游离的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脱氧核苷酸</a:t>
            </a:r>
          </a:p>
        </p:txBody>
      </p:sp>
      <p:sp>
        <p:nvSpPr>
          <p:cNvPr id="26676" name="文本框 26675"/>
          <p:cNvSpPr txBox="1">
            <a:spLocks noChangeArrowheads="1"/>
          </p:cNvSpPr>
          <p:nvPr/>
        </p:nvSpPr>
        <p:spPr bwMode="auto">
          <a:xfrm>
            <a:off x="1804988" y="3006725"/>
            <a:ext cx="16573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解旋酶、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DNA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聚合酶</a:t>
            </a:r>
          </a:p>
        </p:txBody>
      </p:sp>
      <p:sp>
        <p:nvSpPr>
          <p:cNvPr id="26677" name="文本框 26676"/>
          <p:cNvSpPr txBox="1">
            <a:spLocks noChangeArrowheads="1"/>
          </p:cNvSpPr>
          <p:nvPr/>
        </p:nvSpPr>
        <p:spPr bwMode="auto">
          <a:xfrm>
            <a:off x="1692275" y="3738563"/>
            <a:ext cx="20701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个子代双链</a:t>
            </a:r>
            <a:r>
              <a:rPr lang="en-US" altLang="zh-CN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DNA</a:t>
            </a:r>
            <a:r>
              <a:rPr lang="zh-CN" altLang="en-US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分子</a:t>
            </a:r>
          </a:p>
        </p:txBody>
      </p:sp>
      <p:sp>
        <p:nvSpPr>
          <p:cNvPr id="26678" name="文本框 26677"/>
          <p:cNvSpPr txBox="1">
            <a:spLocks noChangeArrowheads="1"/>
          </p:cNvSpPr>
          <p:nvPr/>
        </p:nvSpPr>
        <p:spPr bwMode="auto">
          <a:xfrm>
            <a:off x="3781425" y="1270000"/>
            <a:ext cx="230505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以</a:t>
            </a: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DNA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的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一条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链为模板</a:t>
            </a:r>
          </a:p>
        </p:txBody>
      </p:sp>
      <p:sp>
        <p:nvSpPr>
          <p:cNvPr id="26679" name="文本框 26678"/>
          <p:cNvSpPr txBox="1">
            <a:spLocks noChangeArrowheads="1"/>
          </p:cNvSpPr>
          <p:nvPr/>
        </p:nvSpPr>
        <p:spPr bwMode="auto">
          <a:xfrm>
            <a:off x="3906838" y="2159000"/>
            <a:ext cx="22002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lang="zh-CN" altLang="en-US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种游离的核糖核苷酸</a:t>
            </a:r>
          </a:p>
        </p:txBody>
      </p:sp>
      <p:sp>
        <p:nvSpPr>
          <p:cNvPr id="26680" name="文本框 26679"/>
          <p:cNvSpPr txBox="1">
            <a:spLocks noChangeArrowheads="1"/>
          </p:cNvSpPr>
          <p:nvPr/>
        </p:nvSpPr>
        <p:spPr bwMode="auto">
          <a:xfrm>
            <a:off x="4035425" y="3260725"/>
            <a:ext cx="1944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altLang="zh-CN" sz="2400" b="1">
                <a:latin typeface="Times New Roman" pitchFamily="18" charset="0"/>
                <a:ea typeface="楷体_GB2312" pitchFamily="49" charset="-122"/>
              </a:rPr>
              <a:t>RNA</a:t>
            </a: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聚合酶</a:t>
            </a:r>
          </a:p>
        </p:txBody>
      </p:sp>
      <p:sp>
        <p:nvSpPr>
          <p:cNvPr id="26681" name="文本框 26680"/>
          <p:cNvSpPr txBox="1">
            <a:spLocks noChangeArrowheads="1"/>
          </p:cNvSpPr>
          <p:nvPr/>
        </p:nvSpPr>
        <p:spPr bwMode="auto">
          <a:xfrm>
            <a:off x="4140200" y="3789363"/>
            <a:ext cx="2089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条</a:t>
            </a:r>
            <a:r>
              <a:rPr lang="en-US" altLang="zh-CN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mRNA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单链</a:t>
            </a:r>
          </a:p>
        </p:txBody>
      </p:sp>
      <p:sp>
        <p:nvSpPr>
          <p:cNvPr id="26682" name="文本框 26681"/>
          <p:cNvSpPr txBox="1">
            <a:spLocks noChangeArrowheads="1"/>
          </p:cNvSpPr>
          <p:nvPr/>
        </p:nvSpPr>
        <p:spPr bwMode="auto">
          <a:xfrm>
            <a:off x="6950075" y="1414463"/>
            <a:ext cx="17287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mRNA</a:t>
            </a:r>
          </a:p>
        </p:txBody>
      </p:sp>
      <p:sp>
        <p:nvSpPr>
          <p:cNvPr id="26683" name="文本框 26682"/>
          <p:cNvSpPr txBox="1">
            <a:spLocks noChangeArrowheads="1"/>
          </p:cNvSpPr>
          <p:nvPr/>
        </p:nvSpPr>
        <p:spPr bwMode="auto">
          <a:xfrm>
            <a:off x="6699250" y="2387600"/>
            <a:ext cx="179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20</a:t>
            </a:r>
            <a:r>
              <a:rPr lang="zh-CN" altLang="en-US" sz="24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种氨基酸</a:t>
            </a:r>
          </a:p>
        </p:txBody>
      </p:sp>
      <p:sp>
        <p:nvSpPr>
          <p:cNvPr id="26684" name="文本框 26683"/>
          <p:cNvSpPr txBox="1">
            <a:spLocks noChangeArrowheads="1"/>
          </p:cNvSpPr>
          <p:nvPr/>
        </p:nvSpPr>
        <p:spPr bwMode="auto">
          <a:xfrm>
            <a:off x="7202488" y="3260725"/>
            <a:ext cx="64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itchFamily="18" charset="0"/>
                <a:ea typeface="楷体_GB2312" pitchFamily="49" charset="-122"/>
              </a:rPr>
              <a:t>酶</a:t>
            </a:r>
          </a:p>
        </p:txBody>
      </p:sp>
      <p:sp>
        <p:nvSpPr>
          <p:cNvPr id="26685" name="文本框 26684"/>
          <p:cNvSpPr txBox="1">
            <a:spLocks noChangeArrowheads="1"/>
          </p:cNvSpPr>
          <p:nvPr/>
        </p:nvSpPr>
        <p:spPr bwMode="auto">
          <a:xfrm>
            <a:off x="6948488" y="3789363"/>
            <a:ext cx="9366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蛋白质</a:t>
            </a:r>
          </a:p>
        </p:txBody>
      </p:sp>
      <p:sp>
        <p:nvSpPr>
          <p:cNvPr id="26686" name="文本框 26685"/>
          <p:cNvSpPr txBox="1">
            <a:spLocks noChangeArrowheads="1"/>
          </p:cNvSpPr>
          <p:nvPr/>
        </p:nvSpPr>
        <p:spPr bwMode="auto">
          <a:xfrm>
            <a:off x="2124075" y="6094413"/>
            <a:ext cx="20701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细胞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核</a:t>
            </a:r>
            <a:endParaRPr lang="zh-CN" altLang="en-US" sz="2800" b="1">
              <a:solidFill>
                <a:srgbClr val="0000CC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6687" name="文本框 26686"/>
          <p:cNvSpPr txBox="1">
            <a:spLocks noChangeArrowheads="1"/>
          </p:cNvSpPr>
          <p:nvPr/>
        </p:nvSpPr>
        <p:spPr bwMode="auto">
          <a:xfrm>
            <a:off x="6373813" y="6165850"/>
            <a:ext cx="24479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细胞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质</a:t>
            </a:r>
            <a:r>
              <a:rPr lang="zh-CN" altLang="en-US" sz="28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核糖体</a:t>
            </a:r>
          </a:p>
        </p:txBody>
      </p:sp>
      <p:sp>
        <p:nvSpPr>
          <p:cNvPr id="26688" name="文本框 26687"/>
          <p:cNvSpPr txBox="1">
            <a:spLocks noChangeArrowheads="1"/>
          </p:cNvSpPr>
          <p:nvPr/>
        </p:nvSpPr>
        <p:spPr bwMode="auto">
          <a:xfrm>
            <a:off x="4429125" y="6094413"/>
            <a:ext cx="20701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细胞</a:t>
            </a:r>
            <a:r>
              <a:rPr lang="zh-CN" altLang="en-US" sz="28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核</a:t>
            </a:r>
            <a:endParaRPr lang="zh-CN" altLang="en-US" sz="2800" b="1">
              <a:solidFill>
                <a:srgbClr val="0000CC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6689" name="文本框 26688"/>
          <p:cNvSpPr txBox="1">
            <a:spLocks noChangeArrowheads="1"/>
          </p:cNvSpPr>
          <p:nvPr/>
        </p:nvSpPr>
        <p:spPr bwMode="auto">
          <a:xfrm>
            <a:off x="1863725" y="4470400"/>
            <a:ext cx="172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T   G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T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    C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G</a:t>
            </a:r>
          </a:p>
        </p:txBody>
      </p:sp>
      <p:sp>
        <p:nvSpPr>
          <p:cNvPr id="26690" name="文本框 26689"/>
          <p:cNvSpPr txBox="1">
            <a:spLocks noChangeArrowheads="1"/>
          </p:cNvSpPr>
          <p:nvPr/>
        </p:nvSpPr>
        <p:spPr bwMode="auto">
          <a:xfrm>
            <a:off x="3781425" y="4470400"/>
            <a:ext cx="2154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U   T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</a:t>
            </a:r>
          </a:p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C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G    G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C</a:t>
            </a:r>
          </a:p>
        </p:txBody>
      </p:sp>
      <p:sp>
        <p:nvSpPr>
          <p:cNvPr id="26691" name="文本框 26690"/>
          <p:cNvSpPr txBox="1">
            <a:spLocks noChangeArrowheads="1"/>
          </p:cNvSpPr>
          <p:nvPr/>
        </p:nvSpPr>
        <p:spPr bwMode="auto">
          <a:xfrm>
            <a:off x="6553200" y="4470400"/>
            <a:ext cx="17287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U   U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A   </a:t>
            </a:r>
          </a:p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C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G    G</a:t>
            </a:r>
            <a:r>
              <a:rPr lang="zh-CN" altLang="en-US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－</a:t>
            </a:r>
            <a:r>
              <a:rPr lang="en-US" altLang="zh-CN" sz="20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C</a:t>
            </a:r>
          </a:p>
        </p:txBody>
      </p:sp>
      <p:sp>
        <p:nvSpPr>
          <p:cNvPr id="26692" name="文本框 26691"/>
          <p:cNvSpPr txBox="1">
            <a:spLocks noChangeArrowheads="1"/>
          </p:cNvSpPr>
          <p:nvPr/>
        </p:nvSpPr>
        <p:spPr bwMode="auto">
          <a:xfrm>
            <a:off x="1836738" y="5446713"/>
            <a:ext cx="2070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00CC"/>
                </a:solidFill>
                <a:latin typeface="Times New Roman" pitchFamily="18" charset="0"/>
                <a:ea typeface="楷体_GB2312" pitchFamily="49" charset="-122"/>
              </a:rPr>
              <a:t>DNA     DNA</a:t>
            </a:r>
          </a:p>
        </p:txBody>
      </p:sp>
      <p:sp>
        <p:nvSpPr>
          <p:cNvPr id="26693" name="直接连接符 26692"/>
          <p:cNvSpPr>
            <a:spLocks noChangeShapeType="1"/>
          </p:cNvSpPr>
          <p:nvPr/>
        </p:nvSpPr>
        <p:spPr bwMode="auto">
          <a:xfrm>
            <a:off x="2492375" y="5657850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94" name="文本框 26693"/>
          <p:cNvSpPr txBox="1">
            <a:spLocks noChangeArrowheads="1"/>
          </p:cNvSpPr>
          <p:nvPr/>
        </p:nvSpPr>
        <p:spPr bwMode="auto">
          <a:xfrm>
            <a:off x="4149725" y="5446713"/>
            <a:ext cx="2070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990099"/>
                </a:solidFill>
                <a:latin typeface="Times New Roman" pitchFamily="18" charset="0"/>
                <a:ea typeface="楷体_GB2312" pitchFamily="49" charset="-122"/>
              </a:rPr>
              <a:t>DNA     RNA</a:t>
            </a:r>
          </a:p>
        </p:txBody>
      </p:sp>
      <p:sp>
        <p:nvSpPr>
          <p:cNvPr id="26695" name="直接连接符 26694"/>
          <p:cNvSpPr>
            <a:spLocks noChangeShapeType="1"/>
          </p:cNvSpPr>
          <p:nvPr/>
        </p:nvSpPr>
        <p:spPr bwMode="auto">
          <a:xfrm>
            <a:off x="4821238" y="561975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96" name="文本框 26695"/>
          <p:cNvSpPr txBox="1"/>
          <p:nvPr/>
        </p:nvSpPr>
        <p:spPr>
          <a:xfrm>
            <a:off x="6443663" y="5373688"/>
            <a:ext cx="2520950" cy="365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2400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RNA    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蛋白质</a:t>
            </a:r>
          </a:p>
        </p:txBody>
      </p:sp>
      <p:sp>
        <p:nvSpPr>
          <p:cNvPr id="26697" name="直接连接符 26696"/>
          <p:cNvSpPr>
            <a:spLocks noChangeShapeType="1"/>
          </p:cNvSpPr>
          <p:nvPr/>
        </p:nvSpPr>
        <p:spPr bwMode="auto">
          <a:xfrm>
            <a:off x="7092950" y="5516563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6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2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2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2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2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26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4" grpId="0"/>
      <p:bldP spid="26675" grpId="0"/>
      <p:bldP spid="26676" grpId="0"/>
      <p:bldP spid="26680" grpId="0"/>
      <p:bldP spid="26682" grpId="0"/>
      <p:bldP spid="26687" grpId="0"/>
      <p:bldP spid="26689" grpId="0"/>
      <p:bldP spid="26690" grpId="0"/>
      <p:bldP spid="26692" grpId="0"/>
      <p:bldP spid="26693" grpId="0" animBg="1"/>
      <p:bldP spid="26694" grpId="0"/>
      <p:bldP spid="26695" grpId="0" animBg="1"/>
      <p:bldP spid="26696" grpId="0"/>
      <p:bldP spid="266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3"/>
          <p:cNvSpPr txBox="1">
            <a:spLocks noChangeArrowheads="1"/>
          </p:cNvSpPr>
          <p:nvPr/>
        </p:nvSpPr>
        <p:spPr bwMode="auto">
          <a:xfrm>
            <a:off x="666750" y="1136650"/>
            <a:ext cx="4897438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三、中心法则</a:t>
            </a:r>
          </a:p>
        </p:txBody>
      </p:sp>
      <p:sp>
        <p:nvSpPr>
          <p:cNvPr id="53250" name="Text Box 15"/>
          <p:cNvSpPr txBox="1">
            <a:spLocks noChangeArrowheads="1"/>
          </p:cNvSpPr>
          <p:nvPr/>
        </p:nvSpPr>
        <p:spPr bwMode="auto">
          <a:xfrm>
            <a:off x="468313" y="1628775"/>
            <a:ext cx="79248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自然界生物遗传物质是</a:t>
            </a: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3200" b="1" u="sng">
                <a:latin typeface="楷体_GB2312" pitchFamily="49" charset="-122"/>
                <a:ea typeface="楷体_GB2312" pitchFamily="49" charset="-122"/>
              </a:rPr>
              <a:t>以</a:t>
            </a:r>
            <a:r>
              <a:rPr lang="en-US" altLang="zh-CN" sz="3200" b="1" u="sng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3200" b="1" u="sng">
                <a:latin typeface="楷体_GB2312" pitchFamily="49" charset="-122"/>
                <a:ea typeface="楷体_GB2312" pitchFamily="49" charset="-122"/>
              </a:rPr>
              <a:t>为遗传物质的生物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遗传信息传递</a:t>
            </a:r>
          </a:p>
        </p:txBody>
      </p:sp>
      <p:sp>
        <p:nvSpPr>
          <p:cNvPr id="53251" name="Text Box 16"/>
          <p:cNvSpPr txBox="1">
            <a:spLocks noChangeArrowheads="1"/>
          </p:cNvSpPr>
          <p:nvPr/>
        </p:nvSpPr>
        <p:spPr bwMode="auto">
          <a:xfrm>
            <a:off x="1709738" y="3873500"/>
            <a:ext cx="91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000066"/>
                </a:solidFill>
                <a:latin typeface="宋体" charset="-122"/>
              </a:rPr>
              <a:t>DNA</a:t>
            </a:r>
          </a:p>
        </p:txBody>
      </p:sp>
      <p:sp>
        <p:nvSpPr>
          <p:cNvPr id="53252" name="AutoShape 17"/>
          <p:cNvSpPr>
            <a:spLocks noChangeArrowheads="1"/>
          </p:cNvSpPr>
          <p:nvPr/>
        </p:nvSpPr>
        <p:spPr bwMode="auto">
          <a:xfrm>
            <a:off x="1176338" y="3644900"/>
            <a:ext cx="990600" cy="1066800"/>
          </a:xfrm>
          <a:custGeom>
            <a:avLst/>
            <a:gdLst>
              <a:gd name="T0" fmla="*/ 871 w 21600"/>
              <a:gd name="T1" fmla="*/ 565602 h 21600"/>
              <a:gd name="T2" fmla="*/ 907225 w 21600"/>
              <a:gd name="T3" fmla="*/ 797137 h 21600"/>
              <a:gd name="T4" fmla="*/ 32928 w 21600"/>
              <a:gd name="T5" fmla="*/ 563527 h 21600"/>
              <a:gd name="T6" fmla="*/ 985418 w 21600"/>
              <a:gd name="T7" fmla="*/ 125991 h 21600"/>
              <a:gd name="T8" fmla="*/ 960102 w 21600"/>
              <a:gd name="T9" fmla="*/ 337277 h 21600"/>
              <a:gd name="T10" fmla="*/ 763954 w 21600"/>
              <a:gd name="T11" fmla="*/ 3100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95" y="4629"/>
                </a:moveTo>
                <a:cubicBezTo>
                  <a:pt x="16883" y="2151"/>
                  <a:pt x="13930" y="700"/>
                  <a:pt x="10800" y="700"/>
                </a:cubicBezTo>
                <a:cubicBezTo>
                  <a:pt x="5221" y="700"/>
                  <a:pt x="700" y="5221"/>
                  <a:pt x="700" y="10800"/>
                </a:cubicBezTo>
                <a:cubicBezTo>
                  <a:pt x="700" y="16378"/>
                  <a:pt x="5221" y="20900"/>
                  <a:pt x="10800" y="20900"/>
                </a:cubicBezTo>
                <a:cubicBezTo>
                  <a:pt x="14362" y="20900"/>
                  <a:pt x="17661" y="19023"/>
                  <a:pt x="19481" y="15961"/>
                </a:cubicBezTo>
                <a:lnTo>
                  <a:pt x="20083" y="16319"/>
                </a:lnTo>
                <a:cubicBezTo>
                  <a:pt x="18136" y="19593"/>
                  <a:pt x="14609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4147" y="-1"/>
                  <a:pt x="17304" y="1551"/>
                  <a:pt x="19349" y="4201"/>
                </a:cubicBezTo>
                <a:lnTo>
                  <a:pt x="21487" y="2551"/>
                </a:lnTo>
                <a:lnTo>
                  <a:pt x="20935" y="6829"/>
                </a:lnTo>
                <a:lnTo>
                  <a:pt x="16658" y="6278"/>
                </a:lnTo>
                <a:lnTo>
                  <a:pt x="18795" y="4629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rgbClr val="CC0099"/>
              </a:solidFill>
              <a:latin typeface="Calibri" pitchFamily="34" charset="0"/>
            </a:endParaRPr>
          </a:p>
        </p:txBody>
      </p:sp>
      <p:sp>
        <p:nvSpPr>
          <p:cNvPr id="53253" name="Text Box 18"/>
          <p:cNvSpPr txBox="1">
            <a:spLocks noChangeArrowheads="1"/>
          </p:cNvSpPr>
          <p:nvPr/>
        </p:nvSpPr>
        <p:spPr bwMode="auto">
          <a:xfrm>
            <a:off x="2700338" y="3644900"/>
            <a:ext cx="91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FF0066"/>
                </a:solidFill>
                <a:latin typeface="Calibri" pitchFamily="34" charset="0"/>
              </a:rPr>
              <a:t>转录</a:t>
            </a:r>
          </a:p>
        </p:txBody>
      </p:sp>
      <p:sp>
        <p:nvSpPr>
          <p:cNvPr id="53254" name="Line 19"/>
          <p:cNvSpPr>
            <a:spLocks noChangeShapeType="1"/>
          </p:cNvSpPr>
          <p:nvPr/>
        </p:nvSpPr>
        <p:spPr bwMode="auto">
          <a:xfrm>
            <a:off x="2471738" y="4178300"/>
            <a:ext cx="14478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5" name="Text Box 20"/>
          <p:cNvSpPr txBox="1">
            <a:spLocks noChangeArrowheads="1"/>
          </p:cNvSpPr>
          <p:nvPr/>
        </p:nvSpPr>
        <p:spPr bwMode="auto">
          <a:xfrm>
            <a:off x="3995738" y="3827463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000066"/>
                </a:solidFill>
                <a:latin typeface="宋体" charset="-122"/>
              </a:rPr>
              <a:t>RNA</a:t>
            </a:r>
          </a:p>
        </p:txBody>
      </p:sp>
      <p:sp>
        <p:nvSpPr>
          <p:cNvPr id="53256" name="Text Box 21"/>
          <p:cNvSpPr txBox="1">
            <a:spLocks noChangeArrowheads="1"/>
          </p:cNvSpPr>
          <p:nvPr/>
        </p:nvSpPr>
        <p:spPr bwMode="auto">
          <a:xfrm>
            <a:off x="4833938" y="3659188"/>
            <a:ext cx="106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FF0066"/>
                </a:solidFill>
                <a:latin typeface="Calibri" pitchFamily="34" charset="0"/>
              </a:rPr>
              <a:t>翻译</a:t>
            </a:r>
          </a:p>
        </p:txBody>
      </p:sp>
      <p:sp>
        <p:nvSpPr>
          <p:cNvPr id="53257" name="Line 22"/>
          <p:cNvSpPr>
            <a:spLocks noChangeShapeType="1"/>
          </p:cNvSpPr>
          <p:nvPr/>
        </p:nvSpPr>
        <p:spPr bwMode="auto">
          <a:xfrm>
            <a:off x="4833938" y="4178300"/>
            <a:ext cx="14478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258" name="Text Box 23"/>
          <p:cNvSpPr txBox="1">
            <a:spLocks noChangeArrowheads="1"/>
          </p:cNvSpPr>
          <p:nvPr/>
        </p:nvSpPr>
        <p:spPr bwMode="auto">
          <a:xfrm>
            <a:off x="6205538" y="3887788"/>
            <a:ext cx="144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66"/>
                </a:solidFill>
                <a:latin typeface="Calibri" pitchFamily="34" charset="0"/>
              </a:rPr>
              <a:t>蛋白质</a:t>
            </a:r>
          </a:p>
        </p:txBody>
      </p:sp>
      <p:sp>
        <p:nvSpPr>
          <p:cNvPr id="53259" name="Text Box 24"/>
          <p:cNvSpPr txBox="1">
            <a:spLocks noChangeArrowheads="1"/>
          </p:cNvSpPr>
          <p:nvPr/>
        </p:nvSpPr>
        <p:spPr bwMode="auto">
          <a:xfrm>
            <a:off x="1042988" y="5084763"/>
            <a:ext cx="6629400" cy="519112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包括细胞生物和以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DNA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为遗传物质的病毒</a:t>
            </a:r>
          </a:p>
        </p:txBody>
      </p:sp>
      <p:sp>
        <p:nvSpPr>
          <p:cNvPr id="53260" name="Text Box 25"/>
          <p:cNvSpPr txBox="1">
            <a:spLocks noChangeArrowheads="1"/>
          </p:cNvSpPr>
          <p:nvPr/>
        </p:nvSpPr>
        <p:spPr bwMode="auto">
          <a:xfrm>
            <a:off x="338138" y="3644900"/>
            <a:ext cx="12192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66FF"/>
                </a:solidFill>
                <a:latin typeface="楷体_GB2312" pitchFamily="49" charset="-122"/>
                <a:ea typeface="楷体_GB2312" pitchFamily="49" charset="-122"/>
              </a:rPr>
              <a:t>复制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15" name="矩形 14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79248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、以</a:t>
            </a:r>
            <a:r>
              <a:rPr lang="en-US" altLang="zh-CN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RNA</a:t>
            </a:r>
            <a:r>
              <a: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为遗传物质的生物遗传信息传递</a:t>
            </a:r>
          </a:p>
        </p:txBody>
      </p:sp>
      <p:sp>
        <p:nvSpPr>
          <p:cNvPr id="207875" name="Line 3"/>
          <p:cNvSpPr>
            <a:spLocks noChangeShapeType="1"/>
          </p:cNvSpPr>
          <p:nvPr/>
        </p:nvSpPr>
        <p:spPr bwMode="auto">
          <a:xfrm>
            <a:off x="6324600" y="4876800"/>
            <a:ext cx="1447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3505200" y="4449763"/>
            <a:ext cx="914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000066"/>
                </a:solidFill>
                <a:latin typeface="宋体" charset="-122"/>
              </a:rPr>
              <a:t>DNA</a:t>
            </a:r>
          </a:p>
        </p:txBody>
      </p:sp>
      <p:sp>
        <p:nvSpPr>
          <p:cNvPr id="207877" name="AutoShape 5"/>
          <p:cNvSpPr>
            <a:spLocks noChangeArrowheads="1"/>
          </p:cNvSpPr>
          <p:nvPr/>
        </p:nvSpPr>
        <p:spPr bwMode="auto">
          <a:xfrm>
            <a:off x="1143000" y="1524000"/>
            <a:ext cx="990600" cy="1066800"/>
          </a:xfrm>
          <a:custGeom>
            <a:avLst/>
            <a:gdLst>
              <a:gd name="T0" fmla="*/ 871 w 21600"/>
              <a:gd name="T1" fmla="*/ 565602 h 21600"/>
              <a:gd name="T2" fmla="*/ 907225 w 21600"/>
              <a:gd name="T3" fmla="*/ 797137 h 21600"/>
              <a:gd name="T4" fmla="*/ 32928 w 21600"/>
              <a:gd name="T5" fmla="*/ 563527 h 21600"/>
              <a:gd name="T6" fmla="*/ 985418 w 21600"/>
              <a:gd name="T7" fmla="*/ 125991 h 21600"/>
              <a:gd name="T8" fmla="*/ 960102 w 21600"/>
              <a:gd name="T9" fmla="*/ 337277 h 21600"/>
              <a:gd name="T10" fmla="*/ 763954 w 21600"/>
              <a:gd name="T11" fmla="*/ 3100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95" y="4629"/>
                </a:moveTo>
                <a:cubicBezTo>
                  <a:pt x="16883" y="2151"/>
                  <a:pt x="13930" y="700"/>
                  <a:pt x="10800" y="700"/>
                </a:cubicBezTo>
                <a:cubicBezTo>
                  <a:pt x="5221" y="700"/>
                  <a:pt x="700" y="5221"/>
                  <a:pt x="700" y="10800"/>
                </a:cubicBezTo>
                <a:cubicBezTo>
                  <a:pt x="700" y="16378"/>
                  <a:pt x="5221" y="20900"/>
                  <a:pt x="10800" y="20900"/>
                </a:cubicBezTo>
                <a:cubicBezTo>
                  <a:pt x="14362" y="20900"/>
                  <a:pt x="17661" y="19023"/>
                  <a:pt x="19481" y="15961"/>
                </a:cubicBezTo>
                <a:lnTo>
                  <a:pt x="20083" y="16319"/>
                </a:lnTo>
                <a:cubicBezTo>
                  <a:pt x="18136" y="19593"/>
                  <a:pt x="14609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4147" y="-1"/>
                  <a:pt x="17304" y="1551"/>
                  <a:pt x="19349" y="4201"/>
                </a:cubicBezTo>
                <a:lnTo>
                  <a:pt x="21487" y="2551"/>
                </a:lnTo>
                <a:lnTo>
                  <a:pt x="20935" y="6829"/>
                </a:lnTo>
                <a:lnTo>
                  <a:pt x="16658" y="6278"/>
                </a:lnTo>
                <a:lnTo>
                  <a:pt x="18795" y="4629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rgbClr val="CC0099"/>
              </a:solidFill>
              <a:latin typeface="Calibri" pitchFamily="34" charset="0"/>
            </a:endParaRP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1600200" y="182880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000066"/>
                </a:solidFill>
                <a:latin typeface="宋体" charset="-122"/>
              </a:rPr>
              <a:t>RNA</a:t>
            </a:r>
          </a:p>
        </p:txBody>
      </p:sp>
      <p:sp>
        <p:nvSpPr>
          <p:cNvPr id="207879" name="Line 7"/>
          <p:cNvSpPr>
            <a:spLocks noChangeShapeType="1"/>
          </p:cNvSpPr>
          <p:nvPr/>
        </p:nvSpPr>
        <p:spPr bwMode="auto">
          <a:xfrm>
            <a:off x="2362200" y="2133600"/>
            <a:ext cx="1447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7880" name="Text Box 8"/>
          <p:cNvSpPr txBox="1">
            <a:spLocks noChangeArrowheads="1"/>
          </p:cNvSpPr>
          <p:nvPr/>
        </p:nvSpPr>
        <p:spPr bwMode="auto">
          <a:xfrm>
            <a:off x="2438400" y="1538288"/>
            <a:ext cx="106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</a:rPr>
              <a:t>翻译</a:t>
            </a:r>
          </a:p>
        </p:txBody>
      </p:sp>
      <p:sp>
        <p:nvSpPr>
          <p:cNvPr id="207881" name="Text Box 9"/>
          <p:cNvSpPr txBox="1">
            <a:spLocks noChangeArrowheads="1"/>
          </p:cNvSpPr>
          <p:nvPr/>
        </p:nvSpPr>
        <p:spPr bwMode="auto">
          <a:xfrm>
            <a:off x="3886200" y="18288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66"/>
                </a:solidFill>
                <a:latin typeface="Calibri" pitchFamily="34" charset="0"/>
              </a:rPr>
              <a:t>蛋白质</a:t>
            </a:r>
          </a:p>
        </p:txBody>
      </p:sp>
      <p:sp>
        <p:nvSpPr>
          <p:cNvPr id="207882" name="Text Box 10"/>
          <p:cNvSpPr txBox="1">
            <a:spLocks noChangeArrowheads="1"/>
          </p:cNvSpPr>
          <p:nvPr/>
        </p:nvSpPr>
        <p:spPr bwMode="auto">
          <a:xfrm>
            <a:off x="1600200" y="4281488"/>
            <a:ext cx="1295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</a:rPr>
              <a:t>逆转录</a:t>
            </a:r>
          </a:p>
        </p:txBody>
      </p:sp>
      <p:sp>
        <p:nvSpPr>
          <p:cNvPr id="207883" name="Text Box 11"/>
          <p:cNvSpPr txBox="1">
            <a:spLocks noChangeArrowheads="1"/>
          </p:cNvSpPr>
          <p:nvPr/>
        </p:nvSpPr>
        <p:spPr bwMode="auto">
          <a:xfrm>
            <a:off x="914400" y="441960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>
                <a:solidFill>
                  <a:srgbClr val="000066"/>
                </a:solidFill>
                <a:latin typeface="宋体" charset="-122"/>
              </a:rPr>
              <a:t>RNA</a:t>
            </a:r>
          </a:p>
        </p:txBody>
      </p:sp>
      <p:sp>
        <p:nvSpPr>
          <p:cNvPr id="207884" name="AutoShape 12"/>
          <p:cNvSpPr>
            <a:spLocks noChangeArrowheads="1"/>
          </p:cNvSpPr>
          <p:nvPr/>
        </p:nvSpPr>
        <p:spPr bwMode="auto">
          <a:xfrm>
            <a:off x="3124200" y="4191000"/>
            <a:ext cx="990600" cy="1066800"/>
          </a:xfrm>
          <a:custGeom>
            <a:avLst/>
            <a:gdLst>
              <a:gd name="T0" fmla="*/ 871 w 21600"/>
              <a:gd name="T1" fmla="*/ 565602 h 21600"/>
              <a:gd name="T2" fmla="*/ 907225 w 21600"/>
              <a:gd name="T3" fmla="*/ 797137 h 21600"/>
              <a:gd name="T4" fmla="*/ 32928 w 21600"/>
              <a:gd name="T5" fmla="*/ 563527 h 21600"/>
              <a:gd name="T6" fmla="*/ 985418 w 21600"/>
              <a:gd name="T7" fmla="*/ 125991 h 21600"/>
              <a:gd name="T8" fmla="*/ 960102 w 21600"/>
              <a:gd name="T9" fmla="*/ 337277 h 21600"/>
              <a:gd name="T10" fmla="*/ 763954 w 21600"/>
              <a:gd name="T11" fmla="*/ 3100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95" y="4629"/>
                </a:moveTo>
                <a:cubicBezTo>
                  <a:pt x="16883" y="2151"/>
                  <a:pt x="13930" y="700"/>
                  <a:pt x="10800" y="700"/>
                </a:cubicBezTo>
                <a:cubicBezTo>
                  <a:pt x="5221" y="700"/>
                  <a:pt x="700" y="5221"/>
                  <a:pt x="700" y="10800"/>
                </a:cubicBezTo>
                <a:cubicBezTo>
                  <a:pt x="700" y="16378"/>
                  <a:pt x="5221" y="20900"/>
                  <a:pt x="10800" y="20900"/>
                </a:cubicBezTo>
                <a:cubicBezTo>
                  <a:pt x="14362" y="20900"/>
                  <a:pt x="17661" y="19023"/>
                  <a:pt x="19481" y="15961"/>
                </a:cubicBezTo>
                <a:lnTo>
                  <a:pt x="20083" y="16319"/>
                </a:lnTo>
                <a:cubicBezTo>
                  <a:pt x="18136" y="19593"/>
                  <a:pt x="14609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4147" y="-1"/>
                  <a:pt x="17304" y="1551"/>
                  <a:pt x="19349" y="4201"/>
                </a:cubicBezTo>
                <a:lnTo>
                  <a:pt x="21487" y="2551"/>
                </a:lnTo>
                <a:lnTo>
                  <a:pt x="20935" y="6829"/>
                </a:lnTo>
                <a:lnTo>
                  <a:pt x="16658" y="6278"/>
                </a:lnTo>
                <a:lnTo>
                  <a:pt x="18795" y="4629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rgbClr val="CC0099"/>
              </a:solidFill>
              <a:latin typeface="Calibri" pitchFamily="34" charset="0"/>
            </a:endParaRPr>
          </a:p>
        </p:txBody>
      </p:sp>
      <p:sp>
        <p:nvSpPr>
          <p:cNvPr id="207885" name="Line 13"/>
          <p:cNvSpPr>
            <a:spLocks noChangeShapeType="1"/>
          </p:cNvSpPr>
          <p:nvPr/>
        </p:nvSpPr>
        <p:spPr bwMode="auto">
          <a:xfrm>
            <a:off x="1600200" y="4800600"/>
            <a:ext cx="1447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7886" name="Text Box 14"/>
          <p:cNvSpPr txBox="1">
            <a:spLocks noChangeArrowheads="1"/>
          </p:cNvSpPr>
          <p:nvPr/>
        </p:nvSpPr>
        <p:spPr bwMode="auto">
          <a:xfrm>
            <a:off x="6400800" y="4267200"/>
            <a:ext cx="106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Calibri" pitchFamily="34" charset="0"/>
              </a:rPr>
              <a:t>翻译</a:t>
            </a:r>
          </a:p>
        </p:txBody>
      </p:sp>
      <p:sp>
        <p:nvSpPr>
          <p:cNvPr id="207887" name="Text Box 15"/>
          <p:cNvSpPr txBox="1">
            <a:spLocks noChangeArrowheads="1"/>
          </p:cNvSpPr>
          <p:nvPr/>
        </p:nvSpPr>
        <p:spPr bwMode="auto">
          <a:xfrm>
            <a:off x="7543800" y="45720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000066"/>
                </a:solidFill>
                <a:latin typeface="Calibri" pitchFamily="34" charset="0"/>
              </a:rPr>
              <a:t>蛋白质</a:t>
            </a:r>
          </a:p>
        </p:txBody>
      </p:sp>
      <p:sp>
        <p:nvSpPr>
          <p:cNvPr id="207888" name="Text Box 16"/>
          <p:cNvSpPr txBox="1">
            <a:spLocks noChangeArrowheads="1"/>
          </p:cNvSpPr>
          <p:nvPr/>
        </p:nvSpPr>
        <p:spPr bwMode="auto">
          <a:xfrm>
            <a:off x="0" y="1700213"/>
            <a:ext cx="1331913" cy="5794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sp>
        <p:nvSpPr>
          <p:cNvPr id="207889" name="Text Box 17"/>
          <p:cNvSpPr txBox="1">
            <a:spLocks noChangeArrowheads="1"/>
          </p:cNvSpPr>
          <p:nvPr/>
        </p:nvSpPr>
        <p:spPr bwMode="auto">
          <a:xfrm>
            <a:off x="76200" y="4449763"/>
            <a:ext cx="1327150" cy="5794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sp>
        <p:nvSpPr>
          <p:cNvPr id="207890" name="Text Box 18"/>
          <p:cNvSpPr txBox="1">
            <a:spLocks noChangeArrowheads="1"/>
          </p:cNvSpPr>
          <p:nvPr/>
        </p:nvSpPr>
        <p:spPr bwMode="auto">
          <a:xfrm>
            <a:off x="990600" y="2940050"/>
            <a:ext cx="7086600" cy="94615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如：流感病毒，小儿麻痹症病毒、大多数单链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噬菌体、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SARS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病毒</a:t>
            </a:r>
          </a:p>
        </p:txBody>
      </p:sp>
      <p:sp>
        <p:nvSpPr>
          <p:cNvPr id="207891" name="Text Box 19"/>
          <p:cNvSpPr txBox="1">
            <a:spLocks noChangeArrowheads="1"/>
          </p:cNvSpPr>
          <p:nvPr/>
        </p:nvSpPr>
        <p:spPr bwMode="auto">
          <a:xfrm>
            <a:off x="990600" y="5562600"/>
            <a:ext cx="7239000" cy="94615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致癌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RNA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病毒，如：鸟类劳氏肉瘤病毒、爱滋病毒</a:t>
            </a:r>
          </a:p>
        </p:txBody>
      </p:sp>
      <p:sp>
        <p:nvSpPr>
          <p:cNvPr id="207892" name="Line 20"/>
          <p:cNvSpPr>
            <a:spLocks noChangeShapeType="1"/>
          </p:cNvSpPr>
          <p:nvPr/>
        </p:nvSpPr>
        <p:spPr bwMode="auto">
          <a:xfrm>
            <a:off x="4267200" y="4876800"/>
            <a:ext cx="1143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7893" name="Text Box 21"/>
          <p:cNvSpPr txBox="1">
            <a:spLocks noChangeArrowheads="1"/>
          </p:cNvSpPr>
          <p:nvPr/>
        </p:nvSpPr>
        <p:spPr bwMode="auto">
          <a:xfrm>
            <a:off x="4267200" y="4267200"/>
            <a:ext cx="11430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转录</a:t>
            </a:r>
          </a:p>
        </p:txBody>
      </p:sp>
      <p:sp>
        <p:nvSpPr>
          <p:cNvPr id="207894" name="Text Box 22"/>
          <p:cNvSpPr txBox="1">
            <a:spLocks noChangeArrowheads="1"/>
          </p:cNvSpPr>
          <p:nvPr/>
        </p:nvSpPr>
        <p:spPr bwMode="auto">
          <a:xfrm>
            <a:off x="5562600" y="4495800"/>
            <a:ext cx="8382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RNA</a:t>
            </a:r>
          </a:p>
        </p:txBody>
      </p:sp>
      <p:sp>
        <p:nvSpPr>
          <p:cNvPr id="207895" name="Text Box 23"/>
          <p:cNvSpPr txBox="1">
            <a:spLocks noChangeArrowheads="1"/>
          </p:cNvSpPr>
          <p:nvPr/>
        </p:nvSpPr>
        <p:spPr bwMode="auto">
          <a:xfrm>
            <a:off x="2438400" y="3810000"/>
            <a:ext cx="12192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复制</a:t>
            </a:r>
          </a:p>
        </p:txBody>
      </p:sp>
      <p:sp>
        <p:nvSpPr>
          <p:cNvPr id="207896" name="Text Box 24"/>
          <p:cNvSpPr txBox="1">
            <a:spLocks noChangeArrowheads="1"/>
          </p:cNvSpPr>
          <p:nvPr/>
        </p:nvSpPr>
        <p:spPr bwMode="auto">
          <a:xfrm>
            <a:off x="304800" y="1066800"/>
            <a:ext cx="1219200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复制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26" name="矩形 25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nimBg="1"/>
      <p:bldP spid="207876" grpId="0"/>
      <p:bldP spid="207877" grpId="0" animBg="1"/>
      <p:bldP spid="207878" grpId="0"/>
      <p:bldP spid="207879" grpId="0" animBg="1"/>
      <p:bldP spid="207880" grpId="0"/>
      <p:bldP spid="207881" grpId="0"/>
      <p:bldP spid="207882" grpId="0"/>
      <p:bldP spid="207883" grpId="0"/>
      <p:bldP spid="207884" grpId="0" animBg="1"/>
      <p:bldP spid="207885" grpId="0" animBg="1"/>
      <p:bldP spid="207886" grpId="0"/>
      <p:bldP spid="207887" grpId="0"/>
      <p:bldP spid="207888" grpId="0"/>
      <p:bldP spid="207889" grpId="0"/>
      <p:bldP spid="207890" grpId="0" animBg="1"/>
      <p:bldP spid="207891" grpId="0" animBg="1"/>
      <p:bldP spid="207892" grpId="0" animBg="1"/>
      <p:bldP spid="207893" grpId="0"/>
      <p:bldP spid="207894" grpId="0"/>
      <p:bldP spid="207895" grpId="0"/>
      <p:bldP spid="207896" grpId="0"/>
      <p:bldP spid="25" grpId="0"/>
      <p:bldP spid="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3"/>
          <p:cNvSpPr txBox="1">
            <a:spLocks noChangeArrowheads="1"/>
          </p:cNvSpPr>
          <p:nvPr/>
        </p:nvSpPr>
        <p:spPr bwMode="auto">
          <a:xfrm>
            <a:off x="1295400" y="2422525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333399"/>
                </a:solidFill>
                <a:latin typeface="Times New Roman" pitchFamily="18" charset="0"/>
                <a:ea typeface="华文中宋"/>
                <a:cs typeface="华文中宋"/>
              </a:rPr>
              <a:t>DNA</a:t>
            </a:r>
          </a:p>
        </p:txBody>
      </p:sp>
      <p:sp>
        <p:nvSpPr>
          <p:cNvPr id="57346" name="AutoShape 4"/>
          <p:cNvSpPr>
            <a:spLocks noChangeArrowheads="1"/>
          </p:cNvSpPr>
          <p:nvPr/>
        </p:nvSpPr>
        <p:spPr bwMode="auto">
          <a:xfrm rot="-3600000">
            <a:off x="1077119" y="2199481"/>
            <a:ext cx="1106488" cy="11271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245" y="10334"/>
                </a:moveTo>
                <a:cubicBezTo>
                  <a:pt x="19997" y="5298"/>
                  <a:pt x="15841" y="1343"/>
                  <a:pt x="10800" y="1343"/>
                </a:cubicBezTo>
                <a:cubicBezTo>
                  <a:pt x="5577" y="1343"/>
                  <a:pt x="1343" y="5577"/>
                  <a:pt x="1343" y="10800"/>
                </a:cubicBezTo>
                <a:cubicBezTo>
                  <a:pt x="1342" y="14885"/>
                  <a:pt x="3966" y="18509"/>
                  <a:pt x="7847" y="19784"/>
                </a:cubicBezTo>
                <a:lnTo>
                  <a:pt x="7428" y="21060"/>
                </a:lnTo>
                <a:cubicBezTo>
                  <a:pt x="2996" y="19603"/>
                  <a:pt x="0" y="154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557" y="-1"/>
                  <a:pt x="21303" y="4517"/>
                  <a:pt x="21586" y="10267"/>
                </a:cubicBezTo>
                <a:lnTo>
                  <a:pt x="24283" y="10134"/>
                </a:lnTo>
                <a:lnTo>
                  <a:pt x="21083" y="13668"/>
                </a:lnTo>
                <a:lnTo>
                  <a:pt x="17548" y="10467"/>
                </a:lnTo>
                <a:lnTo>
                  <a:pt x="20245" y="10334"/>
                </a:lnTo>
                <a:close/>
              </a:path>
            </a:pathLst>
          </a:custGeom>
          <a:solidFill>
            <a:srgbClr val="CC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57347" name="Line 5"/>
          <p:cNvSpPr>
            <a:spLocks noChangeShapeType="1"/>
          </p:cNvSpPr>
          <p:nvPr/>
        </p:nvSpPr>
        <p:spPr bwMode="auto">
          <a:xfrm>
            <a:off x="2667000" y="2667000"/>
            <a:ext cx="12192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348" name="Text Box 6"/>
          <p:cNvSpPr txBox="1">
            <a:spLocks noChangeArrowheads="1"/>
          </p:cNvSpPr>
          <p:nvPr/>
        </p:nvSpPr>
        <p:spPr bwMode="auto">
          <a:xfrm>
            <a:off x="4114800" y="2362200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b="1">
                <a:solidFill>
                  <a:srgbClr val="333399"/>
                </a:solidFill>
                <a:latin typeface="Times New Roman" pitchFamily="18" charset="0"/>
                <a:ea typeface="华文中宋"/>
                <a:cs typeface="华文中宋"/>
              </a:rPr>
              <a:t>RNA</a:t>
            </a:r>
          </a:p>
        </p:txBody>
      </p:sp>
      <p:sp>
        <p:nvSpPr>
          <p:cNvPr id="57349" name="Line 7"/>
          <p:cNvSpPr>
            <a:spLocks noChangeShapeType="1"/>
          </p:cNvSpPr>
          <p:nvPr/>
        </p:nvSpPr>
        <p:spPr bwMode="auto">
          <a:xfrm>
            <a:off x="5562600" y="2667000"/>
            <a:ext cx="12192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350" name="Text Box 8"/>
          <p:cNvSpPr txBox="1">
            <a:spLocks noChangeArrowheads="1"/>
          </p:cNvSpPr>
          <p:nvPr/>
        </p:nvSpPr>
        <p:spPr bwMode="auto">
          <a:xfrm>
            <a:off x="6705600" y="2362200"/>
            <a:ext cx="1752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333399"/>
                </a:solidFill>
                <a:latin typeface="Times New Roman" pitchFamily="18" charset="0"/>
                <a:ea typeface="华文中宋"/>
                <a:cs typeface="华文中宋"/>
              </a:rPr>
              <a:t>蛋白质</a:t>
            </a:r>
          </a:p>
        </p:txBody>
      </p:sp>
      <p:sp>
        <p:nvSpPr>
          <p:cNvPr id="57351" name="Text Box 9"/>
          <p:cNvSpPr txBox="1">
            <a:spLocks noChangeArrowheads="1"/>
          </p:cNvSpPr>
          <p:nvPr/>
        </p:nvSpPr>
        <p:spPr bwMode="auto">
          <a:xfrm>
            <a:off x="455613" y="2286000"/>
            <a:ext cx="6111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Calibri" pitchFamily="34" charset="0"/>
                <a:ea typeface="华文中宋"/>
                <a:cs typeface="华文中宋"/>
              </a:rPr>
              <a:t>复制</a:t>
            </a:r>
          </a:p>
        </p:txBody>
      </p:sp>
      <p:sp>
        <p:nvSpPr>
          <p:cNvPr id="57352" name="Text Box 10"/>
          <p:cNvSpPr txBox="1">
            <a:spLocks noChangeArrowheads="1"/>
          </p:cNvSpPr>
          <p:nvPr/>
        </p:nvSpPr>
        <p:spPr bwMode="auto">
          <a:xfrm>
            <a:off x="2743200" y="2133600"/>
            <a:ext cx="91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Calibri" pitchFamily="34" charset="0"/>
                <a:ea typeface="华文中宋"/>
                <a:cs typeface="华文中宋"/>
              </a:rPr>
              <a:t>转录</a:t>
            </a:r>
          </a:p>
        </p:txBody>
      </p:sp>
      <p:sp>
        <p:nvSpPr>
          <p:cNvPr id="57353" name="Text Box 11"/>
          <p:cNvSpPr txBox="1">
            <a:spLocks noChangeArrowheads="1"/>
          </p:cNvSpPr>
          <p:nvPr/>
        </p:nvSpPr>
        <p:spPr bwMode="auto">
          <a:xfrm>
            <a:off x="5638800" y="2071688"/>
            <a:ext cx="914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Calibri" pitchFamily="34" charset="0"/>
                <a:ea typeface="华文中宋"/>
                <a:cs typeface="华文中宋"/>
              </a:rPr>
              <a:t>翻译</a:t>
            </a:r>
          </a:p>
        </p:txBody>
      </p:sp>
      <p:sp>
        <p:nvSpPr>
          <p:cNvPr id="481292" name="AutoShape 12"/>
          <p:cNvSpPr>
            <a:spLocks noChangeArrowheads="1"/>
          </p:cNvSpPr>
          <p:nvPr/>
        </p:nvSpPr>
        <p:spPr bwMode="auto">
          <a:xfrm rot="-3600000">
            <a:off x="3997326" y="2103437"/>
            <a:ext cx="1066800" cy="11271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019" y="9199"/>
                </a:moveTo>
                <a:cubicBezTo>
                  <a:pt x="19240" y="4716"/>
                  <a:pt x="15350" y="1443"/>
                  <a:pt x="10800" y="1443"/>
                </a:cubicBezTo>
                <a:cubicBezTo>
                  <a:pt x="5632" y="1443"/>
                  <a:pt x="1443" y="5632"/>
                  <a:pt x="1443" y="10800"/>
                </a:cubicBezTo>
                <a:cubicBezTo>
                  <a:pt x="1442" y="14842"/>
                  <a:pt x="4038" y="18427"/>
                  <a:pt x="7879" y="19689"/>
                </a:cubicBezTo>
                <a:lnTo>
                  <a:pt x="7428" y="21060"/>
                </a:lnTo>
                <a:cubicBezTo>
                  <a:pt x="2996" y="19603"/>
                  <a:pt x="0" y="154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051" y="-1"/>
                  <a:pt x="20542" y="3777"/>
                  <a:pt x="21440" y="8952"/>
                </a:cubicBezTo>
                <a:lnTo>
                  <a:pt x="24100" y="8490"/>
                </a:lnTo>
                <a:lnTo>
                  <a:pt x="21316" y="12447"/>
                </a:lnTo>
                <a:lnTo>
                  <a:pt x="17358" y="9661"/>
                </a:lnTo>
                <a:lnTo>
                  <a:pt x="20019" y="9199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81293" name="Line 13"/>
          <p:cNvSpPr>
            <a:spLocks noChangeShapeType="1"/>
          </p:cNvSpPr>
          <p:nvPr/>
        </p:nvSpPr>
        <p:spPr bwMode="auto">
          <a:xfrm flipH="1">
            <a:off x="2667000" y="2819400"/>
            <a:ext cx="1066800" cy="0"/>
          </a:xfrm>
          <a:prstGeom prst="line">
            <a:avLst/>
          </a:prstGeom>
          <a:noFill/>
          <a:ln w="76200">
            <a:solidFill>
              <a:schemeClr val="tx2"/>
            </a:solidFill>
            <a:prstDash val="sysDot"/>
            <a:round/>
            <a:headEnd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294" name="Text Box 14"/>
          <p:cNvSpPr txBox="1">
            <a:spLocks noChangeArrowheads="1"/>
          </p:cNvSpPr>
          <p:nvPr/>
        </p:nvSpPr>
        <p:spPr bwMode="auto">
          <a:xfrm>
            <a:off x="2555875" y="2852738"/>
            <a:ext cx="1371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chemeClr val="tx2"/>
                </a:solidFill>
                <a:latin typeface="Calibri" pitchFamily="34" charset="0"/>
                <a:ea typeface="华文中宋"/>
                <a:cs typeface="华文中宋"/>
              </a:rPr>
              <a:t>逆转录</a:t>
            </a:r>
          </a:p>
        </p:txBody>
      </p:sp>
      <p:sp>
        <p:nvSpPr>
          <p:cNvPr id="481295" name="Text Box 15"/>
          <p:cNvSpPr txBox="1">
            <a:spLocks noChangeArrowheads="1"/>
          </p:cNvSpPr>
          <p:nvPr/>
        </p:nvSpPr>
        <p:spPr bwMode="auto">
          <a:xfrm>
            <a:off x="4114800" y="3124200"/>
            <a:ext cx="91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>
                <a:solidFill>
                  <a:srgbClr val="3366FF"/>
                </a:solidFill>
                <a:latin typeface="Calibri" pitchFamily="34" charset="0"/>
                <a:ea typeface="华文中宋"/>
                <a:cs typeface="华文中宋"/>
              </a:rPr>
              <a:t>复制</a:t>
            </a:r>
          </a:p>
        </p:txBody>
      </p:sp>
      <p:grpSp>
        <p:nvGrpSpPr>
          <p:cNvPr id="57358" name="Group 16"/>
          <p:cNvGrpSpPr>
            <a:grpSpLocks/>
          </p:cNvGrpSpPr>
          <p:nvPr/>
        </p:nvGrpSpPr>
        <p:grpSpPr bwMode="auto">
          <a:xfrm>
            <a:off x="173038" y="4076700"/>
            <a:ext cx="8966200" cy="1409700"/>
            <a:chOff x="1" y="1842"/>
            <a:chExt cx="5648" cy="888"/>
          </a:xfrm>
        </p:grpSpPr>
        <p:sp>
          <p:nvSpPr>
            <p:cNvPr id="57362" name="Rectangle 17"/>
            <p:cNvSpPr>
              <a:spLocks noChangeArrowheads="1"/>
            </p:cNvSpPr>
            <p:nvPr/>
          </p:nvSpPr>
          <p:spPr bwMode="auto">
            <a:xfrm>
              <a:off x="1" y="1842"/>
              <a:ext cx="1236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DNA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脱氧核苷酸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排列顺序</a:t>
              </a:r>
            </a:p>
          </p:txBody>
        </p:sp>
        <p:sp>
          <p:nvSpPr>
            <p:cNvPr id="57363" name="Rectangle 18"/>
            <p:cNvSpPr>
              <a:spLocks noChangeArrowheads="1"/>
            </p:cNvSpPr>
            <p:nvPr/>
          </p:nvSpPr>
          <p:spPr bwMode="auto">
            <a:xfrm>
              <a:off x="1603" y="1842"/>
              <a:ext cx="1236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RNA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核糖核苷酸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排列顺序</a:t>
              </a:r>
            </a:p>
          </p:txBody>
        </p:sp>
        <p:sp>
          <p:nvSpPr>
            <p:cNvPr id="57364" name="Line 19"/>
            <p:cNvSpPr>
              <a:spLocks noChangeShapeType="1"/>
            </p:cNvSpPr>
            <p:nvPr/>
          </p:nvSpPr>
          <p:spPr bwMode="auto">
            <a:xfrm>
              <a:off x="1229" y="2310"/>
              <a:ext cx="353" cy="1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5" name="Rectangle 20"/>
            <p:cNvSpPr>
              <a:spLocks noChangeArrowheads="1"/>
            </p:cNvSpPr>
            <p:nvPr/>
          </p:nvSpPr>
          <p:spPr bwMode="auto">
            <a:xfrm>
              <a:off x="3123" y="1973"/>
              <a:ext cx="1012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氨基酸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排列顺序</a:t>
              </a:r>
            </a:p>
          </p:txBody>
        </p:sp>
        <p:sp>
          <p:nvSpPr>
            <p:cNvPr id="57366" name="Rectangle 21"/>
            <p:cNvSpPr>
              <a:spLocks noChangeArrowheads="1"/>
            </p:cNvSpPr>
            <p:nvPr/>
          </p:nvSpPr>
          <p:spPr bwMode="auto">
            <a:xfrm>
              <a:off x="4413" y="1865"/>
              <a:ext cx="1236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蛋白质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结构和功能</a:t>
              </a:r>
            </a:p>
            <a:p>
              <a:pPr algn="ctr"/>
              <a:r>
                <a:rPr lang="zh-CN" altLang="en-US" sz="2800" b="1">
                  <a:solidFill>
                    <a:srgbClr val="0000CC"/>
                  </a:solidFill>
                  <a:latin typeface="黑体" pitchFamily="2" charset="-122"/>
                  <a:ea typeface="黑体" pitchFamily="2" charset="-122"/>
                </a:rPr>
                <a:t>特异性</a:t>
              </a:r>
            </a:p>
          </p:txBody>
        </p:sp>
        <p:sp>
          <p:nvSpPr>
            <p:cNvPr id="57367" name="Line 22"/>
            <p:cNvSpPr>
              <a:spLocks noChangeShapeType="1"/>
            </p:cNvSpPr>
            <p:nvPr/>
          </p:nvSpPr>
          <p:spPr bwMode="auto">
            <a:xfrm>
              <a:off x="2833" y="2293"/>
              <a:ext cx="353" cy="1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8" name="Line 23"/>
            <p:cNvSpPr>
              <a:spLocks noChangeShapeType="1"/>
            </p:cNvSpPr>
            <p:nvPr/>
          </p:nvSpPr>
          <p:spPr bwMode="auto">
            <a:xfrm>
              <a:off x="4090" y="2307"/>
              <a:ext cx="353" cy="1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359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0" y="0"/>
            <a:ext cx="4240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楷体"/>
                <a:ea typeface="楷体"/>
                <a:cs typeface="楷体"/>
              </a:rPr>
              <a:t>遗传信息的表达</a:t>
            </a:r>
            <a:r>
              <a:rPr lang="en-US" altLang="zh-CN">
                <a:latin typeface="楷体"/>
                <a:ea typeface="楷体"/>
                <a:cs typeface="楷体"/>
              </a:rPr>
              <a:t>——RNA</a:t>
            </a:r>
            <a:r>
              <a:rPr lang="zh-CN" altLang="en-US">
                <a:latin typeface="楷体"/>
                <a:ea typeface="楷体"/>
                <a:cs typeface="楷体"/>
              </a:rPr>
              <a:t>和蛋白质的合成</a:t>
            </a:r>
          </a:p>
        </p:txBody>
      </p:sp>
      <p:sp>
        <p:nvSpPr>
          <p:cNvPr id="26" name="矩形 25"/>
          <p:cNvSpPr/>
          <p:nvPr/>
        </p:nvSpPr>
        <p:spPr>
          <a:xfrm>
            <a:off x="0" y="484188"/>
            <a:ext cx="6211888" cy="46037"/>
          </a:xfrm>
          <a:prstGeom prst="rect">
            <a:avLst/>
          </a:prstGeom>
          <a:solidFill>
            <a:srgbClr val="14B4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8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8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2" grpId="0" bldLvl="0" animBg="1"/>
      <p:bldP spid="481293" grpId="0" animBg="1"/>
      <p:bldP spid="481294" grpId="0"/>
      <p:bldP spid="481295" grpId="0"/>
      <p:bldP spid="25" grpId="0"/>
      <p:bldP spid="26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2869</Words>
  <Application>Microsoft Office PowerPoint</Application>
  <PresentationFormat>全屏显示(4:3)</PresentationFormat>
  <Paragraphs>708</Paragraphs>
  <Slides>42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胡佳青</cp:lastModifiedBy>
  <cp:revision>67</cp:revision>
  <dcterms:created xsi:type="dcterms:W3CDTF">2016-10-26T07:39:00Z</dcterms:created>
  <dcterms:modified xsi:type="dcterms:W3CDTF">2018-09-27T07:08:44Z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