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127" r:id="rId3"/>
    <p:sldId id="1039" r:id="rId5"/>
    <p:sldId id="1041" r:id="rId6"/>
    <p:sldId id="1054" r:id="rId7"/>
    <p:sldId id="1128" r:id="rId8"/>
    <p:sldId id="1129" r:id="rId9"/>
    <p:sldId id="1130" r:id="rId10"/>
    <p:sldId id="1101" r:id="rId11"/>
    <p:sldId id="1132" r:id="rId12"/>
    <p:sldId id="1131" r:id="rId13"/>
    <p:sldId id="1102" r:id="rId14"/>
    <p:sldId id="1134" r:id="rId15"/>
    <p:sldId id="1033" r:id="rId1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443D"/>
    <a:srgbClr val="A2CDD2"/>
    <a:srgbClr val="7AB8BF"/>
    <a:srgbClr val="82BDFE"/>
    <a:srgbClr val="B2D6FE"/>
    <a:srgbClr val="5C92CF"/>
    <a:srgbClr val="FA938E"/>
    <a:srgbClr val="9CCBFE"/>
    <a:srgbClr val="AFD5D9"/>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45" autoAdjust="0"/>
    <p:restoredTop sz="90941" autoAdjust="0"/>
  </p:normalViewPr>
  <p:slideViewPr>
    <p:cSldViewPr snapToGrid="0" showGuides="1">
      <p:cViewPr>
        <p:scale>
          <a:sx n="33" d="100"/>
          <a:sy n="33" d="100"/>
        </p:scale>
        <p:origin x="2634" y="1668"/>
      </p:cViewPr>
      <p:guideLst>
        <p:guide orient="horz" pos="2158"/>
        <p:guide pos="28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3E272-A017-45D1-BF50-E01C56DEC43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DD8BC-D6FC-4DC7-95EE-0B21F35818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noChangeAspect="1"/>
          </p:cNvSpPr>
          <p:nvPr>
            <p:ph type="sldImg"/>
          </p:nvPr>
        </p:nvSpPr>
        <p:spPr/>
      </p:sp>
      <p:sp>
        <p:nvSpPr>
          <p:cNvPr id="4098" name="备注占位符 2"/>
          <p:cNvSpPr>
            <a:spLocks noGrp="1"/>
          </p:cNvSpPr>
          <p:nvPr>
            <p:ph type="body"/>
          </p:nvPr>
        </p:nvSpPr>
        <p:spPr/>
        <p:txBody>
          <a:bodyPr anchor="t"/>
          <a:p>
            <a:pPr lvl="0" indent="0"/>
            <a:endParaRPr lang="zh-CN" altLang="en-US"/>
          </a:p>
        </p:txBody>
      </p:sp>
      <p:sp>
        <p:nvSpPr>
          <p:cNvPr id="4099" name="灯片编号占位符 3"/>
          <p:cNvSpPr>
            <a:spLocks noGrp="1"/>
          </p:cNvSpPr>
          <p:nvPr>
            <p:ph type="sldNum" sz="quarter"/>
          </p:nvPr>
        </p:nvSpPr>
        <p:spPr>
          <a:xfrm>
            <a:off x="3883025" y="8686800"/>
            <a:ext cx="2974975" cy="457200"/>
          </a:xfrm>
          <a:prstGeom prst="rect">
            <a:avLst/>
          </a:prstGeom>
          <a:noFill/>
          <a:ln w="9525">
            <a:noFill/>
          </a:ln>
        </p:spPr>
        <p:txBody>
          <a:bodyPr anchor="t"/>
          <a:p>
            <a:pPr lvl="0" indent="0"/>
            <a:fld id="{9A0DB2DC-4C9A-4742-B13C-FB6460FD3503}"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noChangeAspect="1"/>
          </p:cNvSpPr>
          <p:nvPr>
            <p:ph type="sldImg"/>
          </p:nvPr>
        </p:nvSpPr>
        <p:spPr/>
      </p:sp>
      <p:sp>
        <p:nvSpPr>
          <p:cNvPr id="4098" name="备注占位符 2"/>
          <p:cNvSpPr>
            <a:spLocks noGrp="1"/>
          </p:cNvSpPr>
          <p:nvPr>
            <p:ph type="body"/>
          </p:nvPr>
        </p:nvSpPr>
        <p:spPr/>
        <p:txBody>
          <a:bodyPr anchor="t"/>
          <a:p>
            <a:pPr lvl="0" indent="0"/>
            <a:endParaRPr lang="zh-CN" altLang="en-US"/>
          </a:p>
        </p:txBody>
      </p:sp>
      <p:sp>
        <p:nvSpPr>
          <p:cNvPr id="4099" name="灯片编号占位符 3"/>
          <p:cNvSpPr>
            <a:spLocks noGrp="1"/>
          </p:cNvSpPr>
          <p:nvPr>
            <p:ph type="sldNum" sz="quarter"/>
          </p:nvPr>
        </p:nvSpPr>
        <p:spPr>
          <a:xfrm>
            <a:off x="3883025" y="8686800"/>
            <a:ext cx="2974975" cy="457200"/>
          </a:xfrm>
          <a:prstGeom prst="rect">
            <a:avLst/>
          </a:prstGeom>
          <a:noFill/>
          <a:ln w="9525">
            <a:noFill/>
          </a:ln>
        </p:spPr>
        <p:txBody>
          <a:bodyPr anchor="t"/>
          <a:p>
            <a:pPr lvl="0" indent="0"/>
            <a:fld id="{9A0DB2DC-4C9A-4742-B13C-FB6460FD3503}"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291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29841" y="2505075"/>
            <a:ext cx="3868340"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2505075"/>
            <a:ext cx="3887391"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C1BB4-362A-4FA9-8DB1-67ED03367B5F}"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8A68BC-99F0-46F7-8FC8-CC50DBF26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slide" Target="slide10.xml"/><Relationship Id="rId3" Type="http://schemas.openxmlformats.org/officeDocument/2006/relationships/image" Target="../media/image9.png"/><Relationship Id="rId2" Type="http://schemas.openxmlformats.org/officeDocument/2006/relationships/slide" Target="slide6.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slide" Target="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3" name="组合 1"/>
          <p:cNvGrpSpPr/>
          <p:nvPr/>
        </p:nvGrpSpPr>
        <p:grpSpPr>
          <a:xfrm>
            <a:off x="362268" y="535940"/>
            <a:ext cx="8459787" cy="5786438"/>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3077" name="TextBox 4"/>
          <p:cNvSpPr txBox="1"/>
          <p:nvPr/>
        </p:nvSpPr>
        <p:spPr>
          <a:xfrm>
            <a:off x="1905635" y="1879600"/>
            <a:ext cx="5401945"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实验</a:t>
            </a:r>
            <a:r>
              <a:rPr lang="en-US" altLang="zh-CN" sz="3000" b="1" dirty="0">
                <a:solidFill>
                  <a:srgbClr val="0D0D0D"/>
                </a:solidFill>
                <a:latin typeface="黑体" panose="02010609060101010101" charset="-122"/>
                <a:ea typeface="黑体" panose="02010609060101010101" charset="-122"/>
              </a:rPr>
              <a:t>11</a:t>
            </a:r>
            <a:r>
              <a:rPr lang="zh-CN" altLang="en-US" sz="3000" b="1" dirty="0">
                <a:solidFill>
                  <a:srgbClr val="0D0D0D"/>
                </a:solidFill>
                <a:latin typeface="黑体" panose="02010609060101010101" charset="-122"/>
                <a:ea typeface="黑体" panose="02010609060101010101" charset="-122"/>
              </a:rPr>
              <a:t> 植物的组织培养</a:t>
            </a:r>
            <a:endParaRPr lang="zh-CN" altLang="en-US" sz="3000" b="1" dirty="0">
              <a:solidFill>
                <a:srgbClr val="0D0D0D"/>
              </a:solidFill>
              <a:latin typeface="黑体" panose="02010609060101010101" charset="-122"/>
              <a:ea typeface="黑体" panose="02010609060101010101" charset="-122"/>
            </a:endParaRPr>
          </a:p>
        </p:txBody>
      </p:sp>
      <p:sp>
        <p:nvSpPr>
          <p:cNvPr id="30" name="矩形 29"/>
          <p:cNvSpPr/>
          <p:nvPr/>
        </p:nvSpPr>
        <p:spPr>
          <a:xfrm>
            <a:off x="5337175" y="5270500"/>
            <a:ext cx="1184275" cy="346075"/>
          </a:xfrm>
          <a:prstGeom prst="rect">
            <a:avLst/>
          </a:prstGeom>
        </p:spPr>
        <p:txBody>
          <a:bodyPr wrap="square">
            <a:spAutoFit/>
          </a:bodyPr>
          <a:lstStyle/>
          <a:p>
            <a:pPr algn="ctr" fontAlgn="base">
              <a:lnSpc>
                <a:spcPts val="2000"/>
              </a:lnSpc>
            </a:pPr>
            <a:r>
              <a:rPr lang="zh-CN" altLang="en-US" sz="1350" b="1" strike="noStrike" baseline="-25000" noProof="1" dirty="0">
                <a:solidFill>
                  <a:schemeClr val="bg1"/>
                </a:solidFill>
                <a:latin typeface="+mn-ea"/>
                <a:ea typeface="宋体" panose="02010600030101010101" pitchFamily="2" charset="-122"/>
                <a:cs typeface="+mn-cs"/>
              </a:rPr>
              <a:t>经济管理学</a:t>
            </a:r>
            <a:endParaRPr lang="zh-CN" altLang="en-US" sz="1350" b="1" strike="noStrike" baseline="-25000" noProof="1" dirty="0">
              <a:solidFill>
                <a:schemeClr val="bg1"/>
              </a:solidFill>
              <a:latin typeface="+mn-ea"/>
            </a:endParaRPr>
          </a:p>
        </p:txBody>
      </p:sp>
      <p:sp>
        <p:nvSpPr>
          <p:cNvPr id="35" name="矩形: 圆顶角 34"/>
          <p:cNvSpPr/>
          <p:nvPr/>
        </p:nvSpPr>
        <p:spPr>
          <a:xfrm rot="10800000">
            <a:off x="3635375" y="549275"/>
            <a:ext cx="1879600" cy="596900"/>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nvGrpSpPr>
          <p:cNvPr id="3080" name="组合 2"/>
          <p:cNvGrpSpPr/>
          <p:nvPr/>
        </p:nvGrpSpPr>
        <p:grpSpPr>
          <a:xfrm>
            <a:off x="3635375" y="5735638"/>
            <a:ext cx="1879600"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3083" name="组合 3"/>
          <p:cNvGrpSpPr/>
          <p:nvPr/>
        </p:nvGrpSpPr>
        <p:grpSpPr>
          <a:xfrm>
            <a:off x="917575" y="1318260"/>
            <a:ext cx="7476490" cy="1875790"/>
            <a:chOff x="2400588" y="1534224"/>
            <a:chExt cx="7423532" cy="2298022"/>
          </a:xfrm>
        </p:grpSpPr>
        <p:grpSp>
          <p:nvGrpSpPr>
            <p:cNvPr id="3084" name="组合 52"/>
            <p:cNvGrpSpPr/>
            <p:nvPr/>
          </p:nvGrpSpPr>
          <p:grpSpPr>
            <a:xfrm>
              <a:off x="2400588" y="1534224"/>
              <a:ext cx="1795213" cy="2238682"/>
              <a:chOff x="-1707351" y="3178155"/>
              <a:chExt cx="1338966" cy="1669729"/>
            </a:xfrm>
          </p:grpSpPr>
          <p:pic>
            <p:nvPicPr>
              <p:cNvPr id="3085" name="图片 50"/>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86" name="组合 51"/>
              <p:cNvGrpSpPr/>
              <p:nvPr/>
            </p:nvGrpSpPr>
            <p:grpSpPr>
              <a:xfrm>
                <a:off x="-1614016" y="3178155"/>
                <a:ext cx="1245631" cy="1512324"/>
                <a:chOff x="-1614016" y="3178155"/>
                <a:chExt cx="1245631" cy="1512324"/>
              </a:xfrm>
            </p:grpSpPr>
            <p:pic>
              <p:nvPicPr>
                <p:cNvPr id="3087" name="图片 49"/>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88" name="图片 48"/>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nvGrpSpPr>
            <p:cNvPr id="3089" name="组合 53"/>
            <p:cNvGrpSpPr/>
            <p:nvPr/>
          </p:nvGrpSpPr>
          <p:grpSpPr>
            <a:xfrm flipH="1">
              <a:off x="8028907" y="1593564"/>
              <a:ext cx="1795213" cy="2238682"/>
              <a:chOff x="-1707351" y="3178155"/>
              <a:chExt cx="1338966" cy="1669729"/>
            </a:xfrm>
          </p:grpSpPr>
          <p:pic>
            <p:nvPicPr>
              <p:cNvPr id="3090" name="图片 54"/>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91" name="组合 55"/>
              <p:cNvGrpSpPr/>
              <p:nvPr/>
            </p:nvGrpSpPr>
            <p:grpSpPr>
              <a:xfrm>
                <a:off x="-1614016" y="3178155"/>
                <a:ext cx="1245631" cy="1512324"/>
                <a:chOff x="-1614016" y="3178155"/>
                <a:chExt cx="1245631" cy="1512324"/>
              </a:xfrm>
            </p:grpSpPr>
            <p:pic>
              <p:nvPicPr>
                <p:cNvPr id="3092" name="图片 56"/>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93" name="图片 57"/>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pic>
        <p:nvPicPr>
          <p:cNvPr id="3" name="图片 2"/>
          <p:cNvPicPr>
            <a:picLocks noChangeAspect="1"/>
          </p:cNvPicPr>
          <p:nvPr/>
        </p:nvPicPr>
        <p:blipFill>
          <a:blip r:embed="rId4"/>
          <a:stretch>
            <a:fillRect/>
          </a:stretch>
        </p:blipFill>
        <p:spPr>
          <a:xfrm>
            <a:off x="1528445" y="3195320"/>
            <a:ext cx="3061335" cy="2475230"/>
          </a:xfrm>
          <a:prstGeom prst="rect">
            <a:avLst/>
          </a:prstGeom>
        </p:spPr>
      </p:pic>
      <p:pic>
        <p:nvPicPr>
          <p:cNvPr id="4" name="图片 3" descr="8c3c70e41be912d65a4714a8de110bc9"/>
          <p:cNvPicPr>
            <a:picLocks noChangeAspect="1"/>
          </p:cNvPicPr>
          <p:nvPr/>
        </p:nvPicPr>
        <p:blipFill>
          <a:blip r:embed="rId5"/>
          <a:srcRect r="29808" b="-79"/>
          <a:stretch>
            <a:fillRect/>
          </a:stretch>
        </p:blipFill>
        <p:spPr>
          <a:xfrm>
            <a:off x="4837430" y="3195320"/>
            <a:ext cx="2816860" cy="24739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3" name="组合 1"/>
          <p:cNvGrpSpPr/>
          <p:nvPr/>
        </p:nvGrpSpPr>
        <p:grpSpPr>
          <a:xfrm>
            <a:off x="334963" y="523875"/>
            <a:ext cx="8459787" cy="5786438"/>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3077" name="TextBox 4"/>
          <p:cNvSpPr txBox="1"/>
          <p:nvPr/>
        </p:nvSpPr>
        <p:spPr>
          <a:xfrm>
            <a:off x="1870710" y="2092325"/>
            <a:ext cx="5401945" cy="860425"/>
          </a:xfrm>
          <a:prstGeom prst="rect">
            <a:avLst/>
          </a:prstGeom>
          <a:noFill/>
          <a:ln w="9525">
            <a:noFill/>
          </a:ln>
        </p:spPr>
        <p:txBody>
          <a:bodyPr wrap="square" anchor="t">
            <a:spAutoFit/>
          </a:bodyPr>
          <a:p>
            <a:pPr algn="ctr">
              <a:lnSpc>
                <a:spcPts val="6000"/>
              </a:lnSpc>
            </a:pPr>
            <a:r>
              <a:rPr sz="3600" b="1" dirty="0">
                <a:solidFill>
                  <a:srgbClr val="0D0D0D"/>
                </a:solidFill>
                <a:latin typeface="黑体" panose="02010609060101010101" charset="-122"/>
                <a:ea typeface="黑体" panose="02010609060101010101" charset="-122"/>
              </a:rPr>
              <a:t>实验目的</a:t>
            </a:r>
            <a:endParaRPr sz="3600" b="1" dirty="0">
              <a:solidFill>
                <a:srgbClr val="0D0D0D"/>
              </a:solidFill>
              <a:latin typeface="黑体" panose="02010609060101010101" charset="-122"/>
              <a:ea typeface="黑体" panose="02010609060101010101" charset="-122"/>
            </a:endParaRPr>
          </a:p>
        </p:txBody>
      </p:sp>
      <p:sp>
        <p:nvSpPr>
          <p:cNvPr id="30" name="矩形 29"/>
          <p:cNvSpPr/>
          <p:nvPr/>
        </p:nvSpPr>
        <p:spPr>
          <a:xfrm>
            <a:off x="5337175" y="5270500"/>
            <a:ext cx="1184275" cy="346075"/>
          </a:xfrm>
          <a:prstGeom prst="rect">
            <a:avLst/>
          </a:prstGeom>
        </p:spPr>
        <p:txBody>
          <a:bodyPr wrap="square">
            <a:spAutoFit/>
          </a:bodyPr>
          <a:lstStyle/>
          <a:p>
            <a:pPr algn="ctr" fontAlgn="base">
              <a:lnSpc>
                <a:spcPts val="2000"/>
              </a:lnSpc>
            </a:pPr>
            <a:r>
              <a:rPr lang="zh-CN" altLang="en-US" sz="1350" b="1" strike="noStrike" baseline="-25000" noProof="1" dirty="0">
                <a:solidFill>
                  <a:schemeClr val="bg1"/>
                </a:solidFill>
                <a:latin typeface="+mn-ea"/>
                <a:ea typeface="宋体" panose="02010600030101010101" pitchFamily="2" charset="-122"/>
                <a:cs typeface="+mn-cs"/>
              </a:rPr>
              <a:t>经济管理学</a:t>
            </a:r>
            <a:endParaRPr lang="zh-CN" altLang="en-US" sz="1350" b="1" strike="noStrike" baseline="-25000" noProof="1" dirty="0">
              <a:solidFill>
                <a:schemeClr val="bg1"/>
              </a:solidFill>
              <a:latin typeface="+mn-ea"/>
            </a:endParaRPr>
          </a:p>
        </p:txBody>
      </p:sp>
      <p:sp>
        <p:nvSpPr>
          <p:cNvPr id="35" name="矩形: 圆顶角 34"/>
          <p:cNvSpPr/>
          <p:nvPr/>
        </p:nvSpPr>
        <p:spPr>
          <a:xfrm rot="10800000">
            <a:off x="3635375" y="549275"/>
            <a:ext cx="1879600" cy="596900"/>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nvGrpSpPr>
          <p:cNvPr id="3080" name="组合 2"/>
          <p:cNvGrpSpPr/>
          <p:nvPr/>
        </p:nvGrpSpPr>
        <p:grpSpPr>
          <a:xfrm>
            <a:off x="3635375" y="5735638"/>
            <a:ext cx="1879600"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3083" name="组合 3"/>
          <p:cNvGrpSpPr/>
          <p:nvPr/>
        </p:nvGrpSpPr>
        <p:grpSpPr>
          <a:xfrm>
            <a:off x="1153160" y="1649095"/>
            <a:ext cx="6967220" cy="1748155"/>
            <a:chOff x="2400588" y="1534224"/>
            <a:chExt cx="7423532" cy="2298022"/>
          </a:xfrm>
        </p:grpSpPr>
        <p:grpSp>
          <p:nvGrpSpPr>
            <p:cNvPr id="3084" name="组合 52"/>
            <p:cNvGrpSpPr/>
            <p:nvPr/>
          </p:nvGrpSpPr>
          <p:grpSpPr>
            <a:xfrm>
              <a:off x="2400588" y="1534224"/>
              <a:ext cx="1795213" cy="2238682"/>
              <a:chOff x="-1707351" y="3178155"/>
              <a:chExt cx="1338966" cy="1669729"/>
            </a:xfrm>
          </p:grpSpPr>
          <p:pic>
            <p:nvPicPr>
              <p:cNvPr id="3085" name="图片 50"/>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86" name="组合 51"/>
              <p:cNvGrpSpPr/>
              <p:nvPr/>
            </p:nvGrpSpPr>
            <p:grpSpPr>
              <a:xfrm>
                <a:off x="-1614016" y="3178155"/>
                <a:ext cx="1245631" cy="1512324"/>
                <a:chOff x="-1614016" y="3178155"/>
                <a:chExt cx="1245631" cy="1512324"/>
              </a:xfrm>
            </p:grpSpPr>
            <p:pic>
              <p:nvPicPr>
                <p:cNvPr id="3087" name="图片 49"/>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88" name="图片 48"/>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nvGrpSpPr>
            <p:cNvPr id="3089" name="组合 53"/>
            <p:cNvGrpSpPr/>
            <p:nvPr/>
          </p:nvGrpSpPr>
          <p:grpSpPr>
            <a:xfrm flipH="1">
              <a:off x="8028907" y="1593564"/>
              <a:ext cx="1795213" cy="2238682"/>
              <a:chOff x="-1707351" y="3178155"/>
              <a:chExt cx="1338966" cy="1669729"/>
            </a:xfrm>
          </p:grpSpPr>
          <p:pic>
            <p:nvPicPr>
              <p:cNvPr id="3090" name="图片 54"/>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91" name="组合 55"/>
              <p:cNvGrpSpPr/>
              <p:nvPr/>
            </p:nvGrpSpPr>
            <p:grpSpPr>
              <a:xfrm>
                <a:off x="-1614016" y="3178155"/>
                <a:ext cx="1245631" cy="1512324"/>
                <a:chOff x="-1614016" y="3178155"/>
                <a:chExt cx="1245631" cy="1512324"/>
              </a:xfrm>
            </p:grpSpPr>
            <p:pic>
              <p:nvPicPr>
                <p:cNvPr id="3092" name="图片 56"/>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93" name="图片 57"/>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sp>
        <p:nvSpPr>
          <p:cNvPr id="3094" name="文本框 5"/>
          <p:cNvSpPr txBox="1"/>
          <p:nvPr/>
        </p:nvSpPr>
        <p:spPr>
          <a:xfrm>
            <a:off x="3778250" y="6126163"/>
            <a:ext cx="1603375" cy="368300"/>
          </a:xfrm>
          <a:prstGeom prst="rect">
            <a:avLst/>
          </a:prstGeom>
          <a:noFill/>
          <a:ln w="9525">
            <a:noFill/>
          </a:ln>
        </p:spPr>
        <p:txBody>
          <a:bodyPr wrap="square" anchor="t">
            <a:spAutoFit/>
          </a:bodyPr>
          <a:p>
            <a:r>
              <a:rPr lang="zh-CN" altLang="zh-CN" b="1">
                <a:solidFill>
                  <a:schemeClr val="bg1"/>
                </a:solidFill>
                <a:latin typeface="黑体" panose="02010609060101010101" charset="-122"/>
                <a:ea typeface="黑体" panose="02010609060101010101" charset="-122"/>
              </a:rPr>
              <a:t>浙江师范大学</a:t>
            </a:r>
            <a:endParaRPr lang="zh-CN" altLang="zh-CN" b="1">
              <a:solidFill>
                <a:schemeClr val="bg1"/>
              </a:solidFill>
              <a:latin typeface="黑体" panose="02010609060101010101" charset="-122"/>
              <a:ea typeface="黑体" panose="02010609060101010101" charset="-122"/>
            </a:endParaRPr>
          </a:p>
        </p:txBody>
      </p:sp>
      <p:sp>
        <p:nvSpPr>
          <p:cNvPr id="6" name="TextBox 4"/>
          <p:cNvSpPr txBox="1"/>
          <p:nvPr/>
        </p:nvSpPr>
        <p:spPr>
          <a:xfrm>
            <a:off x="2223770" y="3199765"/>
            <a:ext cx="5103495" cy="1383665"/>
          </a:xfrm>
          <a:prstGeom prst="rect">
            <a:avLst/>
          </a:prstGeom>
          <a:noFill/>
          <a:ln w="9525">
            <a:noFill/>
          </a:ln>
        </p:spPr>
        <p:txBody>
          <a:bodyPr wrap="square" anchor="t">
            <a:spAutoFit/>
          </a:bodyPr>
          <a:p>
            <a:pPr indent="457200" algn="l" fontAlgn="auto">
              <a:lnSpc>
                <a:spcPct val="150000"/>
              </a:lnSpc>
            </a:pPr>
            <a:r>
              <a:rPr sz="2800" b="1">
                <a:latin typeface="黑体" panose="02010609060101010101" charset="-122"/>
                <a:ea typeface="黑体" panose="02010609060101010101" charset="-122"/>
              </a:rPr>
              <a:t>1.进行菊花的组织培养</a:t>
            </a:r>
            <a:endParaRPr sz="2800" b="1">
              <a:latin typeface="黑体" panose="02010609060101010101" charset="-122"/>
              <a:ea typeface="黑体" panose="02010609060101010101" charset="-122"/>
            </a:endParaRPr>
          </a:p>
          <a:p>
            <a:pPr indent="457200" algn="l" fontAlgn="auto">
              <a:lnSpc>
                <a:spcPct val="150000"/>
              </a:lnSpc>
            </a:pPr>
            <a:r>
              <a:rPr sz="2800" b="1">
                <a:latin typeface="黑体" panose="02010609060101010101" charset="-122"/>
                <a:ea typeface="黑体" panose="02010609060101010101" charset="-122"/>
              </a:rPr>
              <a:t>2.尝试植物激素的应用</a:t>
            </a:r>
            <a:endParaRPr sz="28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499745" y="676275"/>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 name="TextBox 4"/>
          <p:cNvSpPr txBox="1"/>
          <p:nvPr/>
        </p:nvSpPr>
        <p:spPr>
          <a:xfrm>
            <a:off x="925830" y="989330"/>
            <a:ext cx="7302500" cy="1753235"/>
          </a:xfrm>
          <a:prstGeom prst="rect">
            <a:avLst/>
          </a:prstGeom>
          <a:noFill/>
          <a:ln w="9525">
            <a:noFill/>
          </a:ln>
        </p:spPr>
        <p:txBody>
          <a:bodyPr wrap="square" anchor="t">
            <a:spAutoFit/>
          </a:bodyPr>
          <a:p>
            <a:pPr indent="457200" algn="l" fontAlgn="auto">
              <a:lnSpc>
                <a:spcPct val="150000"/>
              </a:lnSpc>
            </a:pPr>
            <a:r>
              <a:rPr lang="zh-CN" altLang="en-US" sz="2400" b="1" dirty="0">
                <a:solidFill>
                  <a:srgbClr val="0D0D0D"/>
                </a:solidFill>
                <a:latin typeface="黑体" panose="02010609060101010101" charset="-122"/>
                <a:ea typeface="黑体" panose="02010609060101010101" charset="-122"/>
              </a:rPr>
              <a:t>通过必修课的学习，我们已经了解到大多绿色开花植物都是靠</a:t>
            </a:r>
            <a:r>
              <a:rPr lang="zh-CN" altLang="en-US" sz="2400" b="1" dirty="0">
                <a:solidFill>
                  <a:srgbClr val="FF0000"/>
                </a:solidFill>
                <a:latin typeface="黑体" panose="02010609060101010101" charset="-122"/>
                <a:ea typeface="黑体" panose="02010609060101010101" charset="-122"/>
              </a:rPr>
              <a:t>种子</a:t>
            </a:r>
            <a:r>
              <a:rPr lang="zh-CN" altLang="en-US" sz="2400" b="1" dirty="0">
                <a:solidFill>
                  <a:srgbClr val="0D0D0D"/>
                </a:solidFill>
                <a:latin typeface="黑体" panose="02010609060101010101" charset="-122"/>
                <a:ea typeface="黑体" panose="02010609060101010101" charset="-122"/>
              </a:rPr>
              <a:t>来繁殖的。那么，有没有</a:t>
            </a:r>
            <a:r>
              <a:rPr lang="zh-CN" altLang="en-US" sz="2400" b="1" dirty="0">
                <a:solidFill>
                  <a:srgbClr val="FF0000"/>
                </a:solidFill>
                <a:latin typeface="黑体" panose="02010609060101010101" charset="-122"/>
                <a:ea typeface="黑体" panose="02010609060101010101" charset="-122"/>
              </a:rPr>
              <a:t>不用种子</a:t>
            </a:r>
            <a:r>
              <a:rPr lang="zh-CN" altLang="en-US" sz="2400" b="1" dirty="0">
                <a:solidFill>
                  <a:srgbClr val="0D0D0D"/>
                </a:solidFill>
                <a:latin typeface="黑体" panose="02010609060101010101" charset="-122"/>
                <a:ea typeface="黑体" panose="02010609060101010101" charset="-122"/>
              </a:rPr>
              <a:t>来培育植物的方法呢？</a:t>
            </a:r>
            <a:endParaRPr lang="zh-CN" altLang="en-US" sz="2400" b="1" dirty="0">
              <a:solidFill>
                <a:srgbClr val="0D0D0D"/>
              </a:solidFill>
              <a:latin typeface="黑体" panose="02010609060101010101" charset="-122"/>
              <a:ea typeface="黑体" panose="02010609060101010101" charset="-122"/>
            </a:endParaRPr>
          </a:p>
        </p:txBody>
      </p:sp>
      <p:sp>
        <p:nvSpPr>
          <p:cNvPr id="534531" name="矩形 534530"/>
          <p:cNvSpPr/>
          <p:nvPr/>
        </p:nvSpPr>
        <p:spPr>
          <a:xfrm>
            <a:off x="3703955" y="5110480"/>
            <a:ext cx="1760855" cy="522605"/>
          </a:xfrm>
          <a:prstGeom prst="rect">
            <a:avLst/>
          </a:prstGeom>
          <a:noFill/>
          <a:ln w="9525">
            <a:noFill/>
          </a:ln>
        </p:spPr>
        <p:txBody>
          <a:bodyPr wrap="square" anchor="ctr">
            <a:spAutoFit/>
          </a:bodyPr>
          <a:p>
            <a:pPr algn="l">
              <a:buClr>
                <a:schemeClr val="bg1"/>
              </a:buClr>
            </a:pPr>
            <a:r>
              <a:rPr lang="zh-CN" altLang="en-US" sz="2800" dirty="0">
                <a:solidFill>
                  <a:srgbClr val="FF0000"/>
                </a:solidFill>
                <a:latin typeface="黑体" panose="02010609060101010101" charset="-122"/>
                <a:ea typeface="黑体" panose="02010609060101010101" charset="-122"/>
              </a:rPr>
              <a:t>组织培养</a:t>
            </a:r>
            <a:endParaRPr lang="zh-CN" altLang="en-US" sz="2800" dirty="0">
              <a:solidFill>
                <a:srgbClr val="FF0000"/>
              </a:solidFill>
              <a:latin typeface="黑体" panose="02010609060101010101" charset="-122"/>
              <a:ea typeface="黑体" panose="02010609060101010101" charset="-122"/>
            </a:endParaRPr>
          </a:p>
        </p:txBody>
      </p:sp>
      <p:grpSp>
        <p:nvGrpSpPr>
          <p:cNvPr id="534532" name="组合 534531"/>
          <p:cNvGrpSpPr/>
          <p:nvPr/>
        </p:nvGrpSpPr>
        <p:grpSpPr>
          <a:xfrm rot="0">
            <a:off x="3696584" y="3063329"/>
            <a:ext cx="3101091" cy="1660118"/>
            <a:chOff x="1645" y="1979"/>
            <a:chExt cx="2006" cy="1166"/>
          </a:xfrm>
        </p:grpSpPr>
        <p:sp>
          <p:nvSpPr>
            <p:cNvPr id="534533" name="矩形 534532">
              <a:hlinkClick r:id="rId1" action="ppaction://hlinksldjump"/>
            </p:cNvPr>
            <p:cNvSpPr/>
            <p:nvPr/>
          </p:nvSpPr>
          <p:spPr>
            <a:xfrm>
              <a:off x="1645" y="2354"/>
              <a:ext cx="1144" cy="367"/>
            </a:xfrm>
            <a:prstGeom prst="rect">
              <a:avLst/>
            </a:prstGeom>
            <a:noFill/>
            <a:ln w="9525">
              <a:noFill/>
            </a:ln>
          </p:spPr>
          <p:txBody>
            <a:bodyPr wrap="square" anchor="ctr">
              <a:spAutoFit/>
            </a:bodyPr>
            <a:p>
              <a:pPr algn="l">
                <a:buClr>
                  <a:schemeClr val="bg1"/>
                </a:buClr>
              </a:pPr>
              <a:r>
                <a:rPr lang="zh-CN" altLang="en-US" sz="2800" dirty="0">
                  <a:solidFill>
                    <a:srgbClr val="000000"/>
                  </a:solidFill>
                  <a:latin typeface="黑体" panose="02010609060101010101" charset="-122"/>
                  <a:ea typeface="黑体" panose="02010609060101010101" charset="-122"/>
                </a:rPr>
                <a:t>营养繁殖</a:t>
              </a:r>
              <a:endParaRPr lang="zh-CN" altLang="en-US" sz="2800" dirty="0">
                <a:solidFill>
                  <a:srgbClr val="000000"/>
                </a:solidFill>
                <a:latin typeface="黑体" panose="02010609060101010101" charset="-122"/>
                <a:ea typeface="黑体" panose="02010609060101010101" charset="-122"/>
              </a:endParaRPr>
            </a:p>
          </p:txBody>
        </p:sp>
        <p:sp>
          <p:nvSpPr>
            <p:cNvPr id="534534" name="左大括号 534533"/>
            <p:cNvSpPr/>
            <p:nvPr/>
          </p:nvSpPr>
          <p:spPr>
            <a:xfrm>
              <a:off x="2789" y="2011"/>
              <a:ext cx="272" cy="1134"/>
            </a:xfrm>
            <a:prstGeom prst="leftBrace">
              <a:avLst>
                <a:gd name="adj1" fmla="val 34742"/>
                <a:gd name="adj2" fmla="val 50000"/>
              </a:avLst>
            </a:prstGeom>
            <a:noFill/>
            <a:ln w="28575" cap="flat" cmpd="sng">
              <a:solidFill>
                <a:schemeClr val="tx1"/>
              </a:solidFill>
              <a:prstDash val="solid"/>
              <a:headEnd type="none" w="med" len="med"/>
              <a:tailEnd type="none" w="med" len="med"/>
            </a:ln>
          </p:spPr>
          <p:txBody>
            <a:bodyPr wrap="none" anchor="ctr"/>
            <a:p>
              <a:endParaRPr lang="zh-CN" altLang="en-US" sz="1600" b="0" dirty="0">
                <a:solidFill>
                  <a:srgbClr val="FFFF66"/>
                </a:solidFill>
                <a:latin typeface="黑体" panose="02010609060101010101" charset="-122"/>
                <a:ea typeface="黑体" panose="02010609060101010101" charset="-122"/>
              </a:endParaRPr>
            </a:p>
          </p:txBody>
        </p:sp>
        <p:sp>
          <p:nvSpPr>
            <p:cNvPr id="534535" name="文本框 534534"/>
            <p:cNvSpPr txBox="1"/>
            <p:nvPr/>
          </p:nvSpPr>
          <p:spPr>
            <a:xfrm>
              <a:off x="3061" y="1979"/>
              <a:ext cx="590" cy="1102"/>
            </a:xfrm>
            <a:prstGeom prst="rect">
              <a:avLst/>
            </a:prstGeom>
            <a:noFill/>
            <a:ln w="9525">
              <a:noFill/>
            </a:ln>
          </p:spPr>
          <p:txBody>
            <a:bodyPr>
              <a:spAutoFit/>
            </a:bodyPr>
            <a:p>
              <a:pPr algn="l">
                <a:spcBef>
                  <a:spcPct val="50000"/>
                </a:spcBef>
              </a:pPr>
              <a:r>
                <a:rPr lang="zh-CN" altLang="en-US" sz="2400" dirty="0">
                  <a:solidFill>
                    <a:srgbClr val="000000"/>
                  </a:solidFill>
                  <a:latin typeface="黑体" panose="02010609060101010101" charset="-122"/>
                  <a:ea typeface="黑体" panose="02010609060101010101" charset="-122"/>
                  <a:cs typeface="黑体" panose="02010609060101010101" charset="-122"/>
                </a:rPr>
                <a:t>扦插</a:t>
              </a:r>
              <a:endParaRPr lang="zh-CN" altLang="en-US" sz="2400" dirty="0">
                <a:solidFill>
                  <a:srgbClr val="000000"/>
                </a:solidFill>
                <a:latin typeface="黑体" panose="02010609060101010101" charset="-122"/>
                <a:ea typeface="黑体" panose="02010609060101010101" charset="-122"/>
                <a:cs typeface="黑体" panose="02010609060101010101" charset="-122"/>
              </a:endParaRPr>
            </a:p>
            <a:p>
              <a:pPr algn="l">
                <a:spcBef>
                  <a:spcPct val="50000"/>
                </a:spcBef>
              </a:pPr>
              <a:r>
                <a:rPr lang="zh-CN" altLang="en-US" sz="2400" dirty="0">
                  <a:solidFill>
                    <a:srgbClr val="000000"/>
                  </a:solidFill>
                  <a:latin typeface="黑体" panose="02010609060101010101" charset="-122"/>
                  <a:ea typeface="黑体" panose="02010609060101010101" charset="-122"/>
                  <a:cs typeface="黑体" panose="02010609060101010101" charset="-122"/>
                </a:rPr>
                <a:t>嫁接</a:t>
              </a:r>
              <a:endParaRPr lang="zh-CN" altLang="en-US" sz="2400" dirty="0">
                <a:solidFill>
                  <a:srgbClr val="000000"/>
                </a:solidFill>
                <a:latin typeface="黑体" panose="02010609060101010101" charset="-122"/>
                <a:ea typeface="黑体" panose="02010609060101010101" charset="-122"/>
                <a:cs typeface="黑体" panose="02010609060101010101" charset="-122"/>
              </a:endParaRPr>
            </a:p>
            <a:p>
              <a:pPr algn="l">
                <a:spcBef>
                  <a:spcPct val="50000"/>
                </a:spcBef>
              </a:pPr>
              <a:r>
                <a:rPr lang="zh-CN" altLang="en-US" sz="2400" dirty="0">
                  <a:solidFill>
                    <a:srgbClr val="000000"/>
                  </a:solidFill>
                  <a:latin typeface="黑体" panose="02010609060101010101" charset="-122"/>
                  <a:ea typeface="黑体" panose="02010609060101010101" charset="-122"/>
                  <a:cs typeface="黑体" panose="02010609060101010101" charset="-122"/>
                </a:rPr>
                <a:t>压条</a:t>
              </a:r>
              <a:r>
                <a:rPr lang="zh-CN" altLang="en-US" sz="2400" b="0" dirty="0">
                  <a:solidFill>
                    <a:srgbClr val="000000"/>
                  </a:solidFill>
                  <a:latin typeface="黑体" panose="02010609060101010101" charset="-122"/>
                  <a:ea typeface="黑体" panose="02010609060101010101" charset="-122"/>
                  <a:cs typeface="黑体" panose="02010609060101010101" charset="-122"/>
                </a:rPr>
                <a:t> </a:t>
              </a:r>
              <a:endParaRPr lang="zh-CN" altLang="en-US" sz="2400" b="0" dirty="0">
                <a:solidFill>
                  <a:srgbClr val="000000"/>
                </a:solidFill>
                <a:latin typeface="黑体" panose="02010609060101010101" charset="-122"/>
                <a:ea typeface="黑体" panose="02010609060101010101" charset="-122"/>
                <a:cs typeface="黑体" panose="02010609060101010101" charset="-122"/>
              </a:endParaRPr>
            </a:p>
          </p:txBody>
        </p:sp>
      </p:grpSp>
      <p:sp>
        <p:nvSpPr>
          <p:cNvPr id="534536" name="左大括号 534535"/>
          <p:cNvSpPr/>
          <p:nvPr/>
        </p:nvSpPr>
        <p:spPr>
          <a:xfrm>
            <a:off x="3354070" y="3596640"/>
            <a:ext cx="210185" cy="1873250"/>
          </a:xfrm>
          <a:prstGeom prst="leftBrace">
            <a:avLst>
              <a:gd name="adj1" fmla="val 80637"/>
              <a:gd name="adj2" fmla="val 50000"/>
            </a:avLst>
          </a:prstGeom>
          <a:noFill/>
          <a:ln w="28575" cap="sq" cmpd="sng">
            <a:solidFill>
              <a:schemeClr val="tx1"/>
            </a:solidFill>
            <a:prstDash val="solid"/>
            <a:headEnd type="none" w="sm" len="sm"/>
            <a:tailEnd type="none" w="sm" len="sm"/>
          </a:ln>
        </p:spPr>
        <p:txBody>
          <a:bodyPr/>
          <a:p>
            <a:endParaRPr lang="zh-CN" altLang="en-US" sz="1600">
              <a:latin typeface="黑体" panose="02010609060101010101" charset="-122"/>
              <a:ea typeface="黑体" panose="02010609060101010101" charset="-122"/>
            </a:endParaRPr>
          </a:p>
        </p:txBody>
      </p:sp>
      <p:sp>
        <p:nvSpPr>
          <p:cNvPr id="13" name="矩形 12">
            <a:hlinkClick r:id="rId1" action="ppaction://hlinksldjump"/>
          </p:cNvPr>
          <p:cNvSpPr/>
          <p:nvPr/>
        </p:nvSpPr>
        <p:spPr>
          <a:xfrm>
            <a:off x="1494790" y="4272496"/>
            <a:ext cx="1768519" cy="521970"/>
          </a:xfrm>
          <a:prstGeom prst="rect">
            <a:avLst/>
          </a:prstGeom>
          <a:noFill/>
          <a:ln w="9525">
            <a:noFill/>
          </a:ln>
        </p:spPr>
        <p:txBody>
          <a:bodyPr wrap="square" anchor="ctr">
            <a:spAutoFit/>
          </a:bodyPr>
          <a:p>
            <a:pPr algn="l">
              <a:buClr>
                <a:schemeClr val="bg1"/>
              </a:buClr>
            </a:pPr>
            <a:r>
              <a:rPr lang="zh-CN" altLang="en-US" sz="2800" dirty="0">
                <a:solidFill>
                  <a:srgbClr val="000000"/>
                </a:solidFill>
                <a:latin typeface="黑体" panose="02010609060101010101" charset="-122"/>
                <a:ea typeface="黑体" panose="02010609060101010101" charset="-122"/>
              </a:rPr>
              <a:t>无性繁殖</a:t>
            </a:r>
            <a:endParaRPr lang="zh-CN" altLang="en-US" sz="2800" dirty="0">
              <a:solidFill>
                <a:srgbClr val="00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34532"/>
                                        </p:tgtEl>
                                        <p:attrNameLst>
                                          <p:attrName>style.visibility</p:attrName>
                                        </p:attrNameLst>
                                      </p:cBhvr>
                                      <p:to>
                                        <p:strVal val="visible"/>
                                      </p:to>
                                    </p:set>
                                    <p:animEffect transition="in" filter="blinds(horizontal)">
                                      <p:cBhvr>
                                        <p:cTn id="7" dur="500"/>
                                        <p:tgtEl>
                                          <p:spTgt spid="5345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3453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34536"/>
                                        </p:tgtEl>
                                        <p:attrNameLst>
                                          <p:attrName>style.visibility</p:attrName>
                                        </p:attrNameLst>
                                      </p:cBhvr>
                                      <p:to>
                                        <p:strVal val="visible"/>
                                      </p:to>
                                    </p:set>
                                    <p:animEffect transition="in" filter="blinds(horizontal)">
                                      <p:cBhvr>
                                        <p:cTn id="16" dur="500"/>
                                        <p:tgtEl>
                                          <p:spTgt spid="534536"/>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6" grpId="0" bldLvl="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 name="TextBox 4"/>
          <p:cNvSpPr txBox="1"/>
          <p:nvPr/>
        </p:nvSpPr>
        <p:spPr>
          <a:xfrm>
            <a:off x="278130" y="830580"/>
            <a:ext cx="3999865"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一、组织培养概述</a:t>
            </a:r>
            <a:endParaRPr lang="zh-CN" altLang="en-US" sz="3000" b="1" dirty="0">
              <a:solidFill>
                <a:srgbClr val="0D0D0D"/>
              </a:solidFill>
              <a:latin typeface="黑体" panose="02010609060101010101" charset="-122"/>
              <a:ea typeface="黑体" panose="02010609060101010101" charset="-122"/>
            </a:endParaRPr>
          </a:p>
        </p:txBody>
      </p:sp>
      <p:sp>
        <p:nvSpPr>
          <p:cNvPr id="11" name="TextBox 4"/>
          <p:cNvSpPr txBox="1"/>
          <p:nvPr/>
        </p:nvSpPr>
        <p:spPr>
          <a:xfrm>
            <a:off x="504825" y="1553210"/>
            <a:ext cx="2071370" cy="645160"/>
          </a:xfrm>
          <a:prstGeom prst="rect">
            <a:avLst/>
          </a:prstGeom>
          <a:noFill/>
          <a:ln w="9525">
            <a:noFill/>
          </a:ln>
        </p:spPr>
        <p:txBody>
          <a:bodyPr wrap="square" anchor="t">
            <a:spAutoFit/>
          </a:bodyPr>
          <a:p>
            <a:pPr indent="457200" algn="l" fontAlgn="auto">
              <a:lnSpc>
                <a:spcPct val="150000"/>
              </a:lnSpc>
            </a:pPr>
            <a:r>
              <a:rPr lang="zh-CN" altLang="en-US" sz="2400" b="1" dirty="0">
                <a:solidFill>
                  <a:srgbClr val="0D0D0D"/>
                </a:solidFill>
                <a:latin typeface="黑体" panose="02010609060101010101" charset="-122"/>
                <a:ea typeface="黑体" panose="02010609060101010101" charset="-122"/>
              </a:rPr>
              <a:t>1.概念</a:t>
            </a:r>
            <a:endParaRPr lang="zh-CN" altLang="en-US" sz="2400" b="1" dirty="0">
              <a:solidFill>
                <a:srgbClr val="0D0D0D"/>
              </a:solidFill>
              <a:latin typeface="黑体" panose="02010609060101010101" charset="-122"/>
              <a:ea typeface="黑体" panose="02010609060101010101" charset="-122"/>
            </a:endParaRPr>
          </a:p>
        </p:txBody>
      </p:sp>
      <p:sp>
        <p:nvSpPr>
          <p:cNvPr id="12" name="TextBox 4"/>
          <p:cNvSpPr txBox="1"/>
          <p:nvPr/>
        </p:nvSpPr>
        <p:spPr>
          <a:xfrm>
            <a:off x="866775" y="2144395"/>
            <a:ext cx="7420610" cy="1476375"/>
          </a:xfrm>
          <a:prstGeom prst="rect">
            <a:avLst/>
          </a:prstGeom>
          <a:noFill/>
          <a:ln w="9525">
            <a:noFill/>
          </a:ln>
        </p:spPr>
        <p:txBody>
          <a:bodyPr wrap="square" anchor="t">
            <a:spAutoFit/>
          </a:bodyPr>
          <a:p>
            <a:pPr indent="457200" algn="l" fontAlgn="auto">
              <a:lnSpc>
                <a:spcPct val="150000"/>
              </a:lnSpc>
            </a:pPr>
            <a:r>
              <a:rPr lang="zh-CN" altLang="en-US" sz="2000" b="1" dirty="0">
                <a:solidFill>
                  <a:srgbClr val="0D0D0D"/>
                </a:solidFill>
                <a:latin typeface="黑体" panose="02010609060101010101" charset="-122"/>
                <a:ea typeface="黑体" panose="02010609060101010101" charset="-122"/>
              </a:rPr>
              <a:t>组织培养就是取</a:t>
            </a:r>
            <a:r>
              <a:rPr lang="zh-CN" altLang="en-US" sz="2000" b="1" dirty="0">
                <a:solidFill>
                  <a:srgbClr val="FF0000"/>
                </a:solidFill>
                <a:latin typeface="黑体" panose="02010609060101010101" charset="-122"/>
                <a:ea typeface="黑体" panose="02010609060101010101" charset="-122"/>
              </a:rPr>
              <a:t>一部分植物组织</a:t>
            </a:r>
            <a:r>
              <a:rPr lang="zh-CN" altLang="en-US" sz="2000" b="1" dirty="0">
                <a:solidFill>
                  <a:srgbClr val="0D0D0D"/>
                </a:solidFill>
                <a:latin typeface="黑体" panose="02010609060101010101" charset="-122"/>
                <a:ea typeface="黑体" panose="02010609060101010101" charset="-122"/>
              </a:rPr>
              <a:t>，如叶、芽、茎、根、花瓣或花粉等，在</a:t>
            </a:r>
            <a:r>
              <a:rPr lang="zh-CN" altLang="en-US" sz="2000" b="1" dirty="0">
                <a:solidFill>
                  <a:srgbClr val="FF0000"/>
                </a:solidFill>
                <a:latin typeface="黑体" panose="02010609060101010101" charset="-122"/>
                <a:ea typeface="黑体" panose="02010609060101010101" charset="-122"/>
              </a:rPr>
              <a:t>无菌条件下</a:t>
            </a:r>
            <a:r>
              <a:rPr lang="zh-CN" altLang="en-US" sz="2000" b="1" dirty="0">
                <a:solidFill>
                  <a:srgbClr val="0D0D0D"/>
                </a:solidFill>
                <a:latin typeface="黑体" panose="02010609060101010101" charset="-122"/>
                <a:ea typeface="黑体" panose="02010609060101010101" charset="-122"/>
              </a:rPr>
              <a:t>接种在三角瓶中的琼脂培养基上，给予一定的温度和光照，使之产生</a:t>
            </a:r>
            <a:r>
              <a:rPr lang="zh-CN" altLang="en-US" sz="2000" b="1" dirty="0">
                <a:solidFill>
                  <a:srgbClr val="FF0000"/>
                </a:solidFill>
                <a:latin typeface="黑体" panose="02010609060101010101" charset="-122"/>
                <a:ea typeface="黑体" panose="02010609060101010101" charset="-122"/>
              </a:rPr>
              <a:t>愈伤组织</a:t>
            </a:r>
            <a:r>
              <a:rPr lang="zh-CN" altLang="en-US" sz="2000" b="1" dirty="0">
                <a:solidFill>
                  <a:srgbClr val="0D0D0D"/>
                </a:solidFill>
                <a:latin typeface="黑体" panose="02010609060101010101" charset="-122"/>
                <a:ea typeface="黑体" panose="02010609060101010101" charset="-122"/>
              </a:rPr>
              <a:t>，或进而</a:t>
            </a:r>
            <a:r>
              <a:rPr lang="zh-CN" altLang="en-US" sz="2000" b="1" dirty="0">
                <a:solidFill>
                  <a:srgbClr val="FF0000"/>
                </a:solidFill>
                <a:latin typeface="黑体" panose="02010609060101010101" charset="-122"/>
                <a:ea typeface="黑体" panose="02010609060101010101" charset="-122"/>
              </a:rPr>
              <a:t>生根发芽</a:t>
            </a:r>
            <a:r>
              <a:rPr lang="zh-CN" altLang="en-US" sz="2000" b="1" dirty="0">
                <a:solidFill>
                  <a:srgbClr val="0D0D0D"/>
                </a:solidFill>
                <a:latin typeface="黑体" panose="02010609060101010101" charset="-122"/>
                <a:ea typeface="黑体" panose="02010609060101010101" charset="-122"/>
              </a:rPr>
              <a:t>。</a:t>
            </a:r>
            <a:endParaRPr lang="zh-CN" altLang="en-US" sz="2000" b="1" dirty="0">
              <a:solidFill>
                <a:srgbClr val="0D0D0D"/>
              </a:solidFill>
              <a:latin typeface="黑体" panose="02010609060101010101" charset="-122"/>
              <a:ea typeface="黑体" panose="02010609060101010101" charset="-122"/>
            </a:endParaRPr>
          </a:p>
        </p:txBody>
      </p:sp>
      <p:pic>
        <p:nvPicPr>
          <p:cNvPr id="536580" name="图片 536579"/>
          <p:cNvPicPr>
            <a:picLocks noChangeAspect="1"/>
          </p:cNvPicPr>
          <p:nvPr/>
        </p:nvPicPr>
        <p:blipFill>
          <a:blip r:embed="rId1"/>
          <a:stretch>
            <a:fillRect/>
          </a:stretch>
        </p:blipFill>
        <p:spPr>
          <a:xfrm>
            <a:off x="1424305" y="3792855"/>
            <a:ext cx="2753995" cy="2136775"/>
          </a:xfrm>
          <a:prstGeom prst="rect">
            <a:avLst/>
          </a:prstGeom>
          <a:noFill/>
          <a:ln w="9525">
            <a:noFill/>
          </a:ln>
        </p:spPr>
      </p:pic>
      <p:pic>
        <p:nvPicPr>
          <p:cNvPr id="536584" name="图片 536583" descr="未命名"/>
          <p:cNvPicPr>
            <a:picLocks noChangeAspect="1"/>
          </p:cNvPicPr>
          <p:nvPr/>
        </p:nvPicPr>
        <p:blipFill>
          <a:blip r:embed="rId2"/>
          <a:stretch>
            <a:fillRect/>
          </a:stretch>
        </p:blipFill>
        <p:spPr>
          <a:xfrm>
            <a:off x="4767580" y="3760470"/>
            <a:ext cx="2526030" cy="216916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36580"/>
                                        </p:tgtEl>
                                        <p:attrNameLst>
                                          <p:attrName>style.visibility</p:attrName>
                                        </p:attrNameLst>
                                      </p:cBhvr>
                                      <p:to>
                                        <p:strVal val="visible"/>
                                      </p:to>
                                    </p:set>
                                    <p:animEffect transition="in" filter="blinds(horizontal)">
                                      <p:cBhvr>
                                        <p:cTn id="15" dur="500"/>
                                        <p:tgtEl>
                                          <p:spTgt spid="536580"/>
                                        </p:tgtEl>
                                      </p:cBhvr>
                                    </p:animEffect>
                                  </p:childTnLst>
                                </p:cTn>
                              </p:par>
                              <p:par>
                                <p:cTn id="16" presetID="3" presetClass="entr" presetSubtype="10" fill="hold" nodeType="withEffect">
                                  <p:stCondLst>
                                    <p:cond delay="0"/>
                                  </p:stCondLst>
                                  <p:childTnLst>
                                    <p:set>
                                      <p:cBhvr>
                                        <p:cTn id="17" dur="1" fill="hold">
                                          <p:stCondLst>
                                            <p:cond delay="0"/>
                                          </p:stCondLst>
                                        </p:cTn>
                                        <p:tgtEl>
                                          <p:spTgt spid="536584"/>
                                        </p:tgtEl>
                                        <p:attrNameLst>
                                          <p:attrName>style.visibility</p:attrName>
                                        </p:attrNameLst>
                                      </p:cBhvr>
                                      <p:to>
                                        <p:strVal val="visible"/>
                                      </p:to>
                                    </p:set>
                                    <p:animEffect transition="in" filter="blinds(horizontal)">
                                      <p:cBhvr>
                                        <p:cTn id="18" dur="500"/>
                                        <p:tgtEl>
                                          <p:spTgt spid="536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1625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 name="TextBox 4"/>
          <p:cNvSpPr txBox="1"/>
          <p:nvPr/>
        </p:nvSpPr>
        <p:spPr>
          <a:xfrm>
            <a:off x="278130" y="830580"/>
            <a:ext cx="3999865"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一、组织培养概述</a:t>
            </a:r>
            <a:endParaRPr lang="zh-CN" altLang="en-US" sz="3000" b="1" dirty="0">
              <a:solidFill>
                <a:srgbClr val="0D0D0D"/>
              </a:solidFill>
              <a:latin typeface="黑体" panose="02010609060101010101" charset="-122"/>
              <a:ea typeface="黑体" panose="02010609060101010101" charset="-122"/>
            </a:endParaRPr>
          </a:p>
        </p:txBody>
      </p:sp>
      <p:sp>
        <p:nvSpPr>
          <p:cNvPr id="11" name="TextBox 4"/>
          <p:cNvSpPr txBox="1"/>
          <p:nvPr/>
        </p:nvSpPr>
        <p:spPr>
          <a:xfrm>
            <a:off x="504825" y="1553210"/>
            <a:ext cx="2071370" cy="645160"/>
          </a:xfrm>
          <a:prstGeom prst="rect">
            <a:avLst/>
          </a:prstGeom>
          <a:noFill/>
          <a:ln w="9525">
            <a:noFill/>
          </a:ln>
        </p:spPr>
        <p:txBody>
          <a:bodyPr wrap="square" anchor="t">
            <a:spAutoFit/>
          </a:bodyPr>
          <a:p>
            <a:pPr indent="457200" algn="l" fontAlgn="auto">
              <a:lnSpc>
                <a:spcPct val="150000"/>
              </a:lnSpc>
            </a:pPr>
            <a:r>
              <a:rPr lang="en-US" altLang="zh-CN" sz="2400" b="1" dirty="0">
                <a:solidFill>
                  <a:srgbClr val="0D0D0D"/>
                </a:solidFill>
                <a:latin typeface="黑体" panose="02010609060101010101" charset="-122"/>
                <a:ea typeface="黑体" panose="02010609060101010101" charset="-122"/>
              </a:rPr>
              <a:t>2</a:t>
            </a:r>
            <a:r>
              <a:rPr lang="zh-CN" altLang="en-US" sz="2400" b="1" dirty="0">
                <a:solidFill>
                  <a:srgbClr val="0D0D0D"/>
                </a:solidFill>
                <a:latin typeface="黑体" panose="02010609060101010101" charset="-122"/>
                <a:ea typeface="黑体" panose="02010609060101010101" charset="-122"/>
              </a:rPr>
              <a:t>.原理</a:t>
            </a:r>
            <a:endParaRPr lang="zh-CN" altLang="en-US" sz="2400" b="1" dirty="0">
              <a:solidFill>
                <a:srgbClr val="0D0D0D"/>
              </a:solidFill>
              <a:latin typeface="黑体" panose="02010609060101010101" charset="-122"/>
              <a:ea typeface="黑体" panose="02010609060101010101" charset="-122"/>
            </a:endParaRPr>
          </a:p>
        </p:txBody>
      </p:sp>
      <p:sp>
        <p:nvSpPr>
          <p:cNvPr id="12" name="TextBox 4"/>
          <p:cNvSpPr txBox="1"/>
          <p:nvPr/>
        </p:nvSpPr>
        <p:spPr>
          <a:xfrm>
            <a:off x="866775" y="2144395"/>
            <a:ext cx="7420610" cy="1014730"/>
          </a:xfrm>
          <a:prstGeom prst="rect">
            <a:avLst/>
          </a:prstGeom>
          <a:noFill/>
          <a:ln w="9525">
            <a:noFill/>
          </a:ln>
        </p:spPr>
        <p:txBody>
          <a:bodyPr wrap="square" anchor="t">
            <a:spAutoFit/>
          </a:bodyPr>
          <a:p>
            <a:pPr indent="457200" algn="l" fontAlgn="auto">
              <a:lnSpc>
                <a:spcPct val="150000"/>
              </a:lnSpc>
            </a:pPr>
            <a:r>
              <a:rPr lang="zh-CN" altLang="en-US" sz="2000" b="1" dirty="0">
                <a:latin typeface="黑体" panose="02010609060101010101" charset="-122"/>
                <a:ea typeface="黑体" panose="02010609060101010101" charset="-122"/>
              </a:rPr>
              <a:t>植物细胞具有</a:t>
            </a:r>
            <a:r>
              <a:rPr lang="zh-CN" altLang="en-US" sz="2000" b="1" dirty="0">
                <a:solidFill>
                  <a:srgbClr val="FF0000"/>
                </a:solidFill>
                <a:latin typeface="黑体" panose="02010609060101010101" charset="-122"/>
                <a:ea typeface="黑体" panose="02010609060101010101" charset="-122"/>
              </a:rPr>
              <a:t>全能性</a:t>
            </a:r>
            <a:r>
              <a:rPr lang="zh-CN" altLang="en-US" sz="2000" b="1" dirty="0">
                <a:latin typeface="黑体" panose="02010609060101010101" charset="-122"/>
                <a:ea typeface="黑体" panose="02010609060101010101" charset="-122"/>
              </a:rPr>
              <a:t>，即生物体的细胞，具有使后代细胞形成完整个体的能力。</a:t>
            </a:r>
            <a:endParaRPr lang="zh-CN" altLang="en-US" sz="2000" b="1" dirty="0">
              <a:latin typeface="黑体" panose="02010609060101010101" charset="-122"/>
              <a:ea typeface="黑体" panose="02010609060101010101" charset="-122"/>
            </a:endParaRPr>
          </a:p>
        </p:txBody>
      </p:sp>
      <p:sp>
        <p:nvSpPr>
          <p:cNvPr id="4" name="TextBox 4"/>
          <p:cNvSpPr txBox="1"/>
          <p:nvPr/>
        </p:nvSpPr>
        <p:spPr>
          <a:xfrm>
            <a:off x="516255" y="3422650"/>
            <a:ext cx="2740660" cy="645160"/>
          </a:xfrm>
          <a:prstGeom prst="rect">
            <a:avLst/>
          </a:prstGeom>
          <a:noFill/>
          <a:ln w="9525">
            <a:noFill/>
          </a:ln>
        </p:spPr>
        <p:txBody>
          <a:bodyPr wrap="square" anchor="t">
            <a:spAutoFit/>
          </a:bodyPr>
          <a:p>
            <a:pPr indent="457200" algn="l" fontAlgn="auto">
              <a:lnSpc>
                <a:spcPct val="150000"/>
              </a:lnSpc>
            </a:pPr>
            <a:r>
              <a:rPr lang="en-US" altLang="zh-CN" sz="2400" b="1" dirty="0">
                <a:solidFill>
                  <a:srgbClr val="0D0D0D"/>
                </a:solidFill>
                <a:latin typeface="黑体" panose="02010609060101010101" charset="-122"/>
                <a:ea typeface="黑体" panose="02010609060101010101" charset="-122"/>
              </a:rPr>
              <a:t>3</a:t>
            </a:r>
            <a:r>
              <a:rPr lang="zh-CN" altLang="en-US" sz="2400" b="1" dirty="0">
                <a:solidFill>
                  <a:srgbClr val="0D0D0D"/>
                </a:solidFill>
                <a:latin typeface="黑体" panose="02010609060101010101" charset="-122"/>
                <a:ea typeface="黑体" panose="02010609060101010101" charset="-122"/>
              </a:rPr>
              <a:t>.基本过程</a:t>
            </a:r>
            <a:endParaRPr lang="zh-CN" altLang="en-US" sz="2400" b="1" dirty="0">
              <a:solidFill>
                <a:srgbClr val="0D0D0D"/>
              </a:solidFill>
              <a:latin typeface="黑体" panose="02010609060101010101" charset="-122"/>
              <a:ea typeface="黑体" panose="02010609060101010101" charset="-122"/>
            </a:endParaRPr>
          </a:p>
        </p:txBody>
      </p:sp>
      <p:grpSp>
        <p:nvGrpSpPr>
          <p:cNvPr id="34" name="组合 33"/>
          <p:cNvGrpSpPr/>
          <p:nvPr/>
        </p:nvGrpSpPr>
        <p:grpSpPr>
          <a:xfrm>
            <a:off x="1125220" y="4123055"/>
            <a:ext cx="6894195" cy="1221740"/>
            <a:chOff x="1768" y="6678"/>
            <a:chExt cx="10857" cy="1924"/>
          </a:xfrm>
        </p:grpSpPr>
        <p:sp>
          <p:nvSpPr>
            <p:cNvPr id="24" name="直接连接符 23"/>
            <p:cNvSpPr/>
            <p:nvPr/>
          </p:nvSpPr>
          <p:spPr>
            <a:xfrm flipV="1">
              <a:off x="5235" y="7621"/>
              <a:ext cx="1287" cy="1"/>
            </a:xfrm>
            <a:prstGeom prst="line">
              <a:avLst/>
            </a:prstGeom>
            <a:ln w="34925" cap="flat" cmpd="sng">
              <a:solidFill>
                <a:schemeClr val="tx1"/>
              </a:solidFill>
              <a:prstDash val="solid"/>
              <a:headEnd type="none" w="med" len="med"/>
              <a:tailEnd type="triangle" w="med" len="lg"/>
            </a:ln>
          </p:spPr>
        </p:sp>
        <p:grpSp>
          <p:nvGrpSpPr>
            <p:cNvPr id="33" name="组合 32"/>
            <p:cNvGrpSpPr/>
            <p:nvPr/>
          </p:nvGrpSpPr>
          <p:grpSpPr>
            <a:xfrm>
              <a:off x="1768" y="6678"/>
              <a:ext cx="10857" cy="1924"/>
              <a:chOff x="1768" y="6678"/>
              <a:chExt cx="10857" cy="1924"/>
            </a:xfrm>
          </p:grpSpPr>
          <p:sp>
            <p:nvSpPr>
              <p:cNvPr id="23" name="文本框 22"/>
              <p:cNvSpPr txBox="1"/>
              <p:nvPr/>
            </p:nvSpPr>
            <p:spPr>
              <a:xfrm>
                <a:off x="1768" y="7150"/>
                <a:ext cx="2880" cy="1016"/>
              </a:xfrm>
              <a:prstGeom prst="rect">
                <a:avLst/>
              </a:prstGeom>
              <a:noFill/>
              <a:ln w="9525" cap="flat" cmpd="sng">
                <a:solidFill>
                  <a:schemeClr val="tx1"/>
                </a:solidFill>
                <a:prstDash val="solid"/>
                <a:miter/>
                <a:headEnd type="none" w="med" len="med"/>
                <a:tailEnd type="none" w="med" len="med"/>
              </a:ln>
            </p:spPr>
            <p:txBody>
              <a:bodyPr>
                <a:spAutoFit/>
              </a:bodyPr>
              <a:p>
                <a:pPr algn="l">
                  <a:spcBef>
                    <a:spcPct val="50000"/>
                  </a:spcBef>
                  <a:buClr>
                    <a:schemeClr val="bg1"/>
                  </a:buClr>
                </a:pPr>
                <a:r>
                  <a:rPr lang="zh-CN" altLang="en-US" b="1">
                    <a:solidFill>
                      <a:srgbClr val="FF0000"/>
                    </a:solidFill>
                    <a:latin typeface="黑体" panose="02010609060101010101" charset="-122"/>
                    <a:ea typeface="黑体" panose="02010609060101010101" charset="-122"/>
                  </a:rPr>
                  <a:t>离体的</a:t>
                </a:r>
                <a:r>
                  <a:rPr lang="zh-CN" altLang="en-US" b="1" dirty="0">
                    <a:solidFill>
                      <a:schemeClr val="tx1"/>
                    </a:solidFill>
                    <a:latin typeface="黑体" panose="02010609060101010101" charset="-122"/>
                    <a:ea typeface="黑体" panose="02010609060101010101" charset="-122"/>
                  </a:rPr>
                  <a:t>植物器官、组织、细胞</a:t>
                </a:r>
                <a:endParaRPr lang="zh-CN" altLang="en-US" b="1" dirty="0">
                  <a:solidFill>
                    <a:schemeClr val="tx1"/>
                  </a:solidFill>
                  <a:latin typeface="黑体" panose="02010609060101010101" charset="-122"/>
                  <a:ea typeface="黑体" panose="02010609060101010101" charset="-122"/>
                </a:endParaRPr>
              </a:p>
            </p:txBody>
          </p:sp>
          <p:sp>
            <p:nvSpPr>
              <p:cNvPr id="25" name="矩形 24"/>
              <p:cNvSpPr/>
              <p:nvPr/>
            </p:nvSpPr>
            <p:spPr>
              <a:xfrm>
                <a:off x="5041" y="6941"/>
                <a:ext cx="1481" cy="580"/>
              </a:xfrm>
              <a:prstGeom prst="rect">
                <a:avLst/>
              </a:prstGeom>
              <a:noFill/>
              <a:ln w="9525">
                <a:noFill/>
              </a:ln>
            </p:spPr>
            <p:txBody>
              <a:bodyPr wrap="square" anchor="t">
                <a:spAutoFit/>
              </a:bodyPr>
              <a:p>
                <a:pPr algn="l">
                  <a:spcBef>
                    <a:spcPct val="50000"/>
                  </a:spcBef>
                  <a:buClr>
                    <a:schemeClr val="bg1"/>
                  </a:buClr>
                </a:pPr>
                <a:r>
                  <a:rPr lang="zh-CN" altLang="en-US" b="1" dirty="0">
                    <a:solidFill>
                      <a:srgbClr val="FF0000"/>
                    </a:solidFill>
                    <a:latin typeface="黑体" panose="02010609060101010101" charset="-122"/>
                    <a:ea typeface="黑体" panose="02010609060101010101" charset="-122"/>
                  </a:rPr>
                  <a:t>脱分化</a:t>
                </a:r>
                <a:endParaRPr lang="zh-CN" altLang="en-US" b="1" dirty="0">
                  <a:solidFill>
                    <a:srgbClr val="FF0000"/>
                  </a:solidFill>
                  <a:latin typeface="黑体" panose="02010609060101010101" charset="-122"/>
                  <a:ea typeface="黑体" panose="02010609060101010101" charset="-122"/>
                </a:endParaRPr>
              </a:p>
            </p:txBody>
          </p:sp>
          <p:sp>
            <p:nvSpPr>
              <p:cNvPr id="26" name="文本框 25"/>
              <p:cNvSpPr txBox="1"/>
              <p:nvPr/>
            </p:nvSpPr>
            <p:spPr>
              <a:xfrm>
                <a:off x="6844" y="6714"/>
                <a:ext cx="763" cy="1888"/>
              </a:xfrm>
              <a:prstGeom prst="rect">
                <a:avLst/>
              </a:prstGeom>
              <a:noFill/>
              <a:ln w="9525" cap="flat" cmpd="sng">
                <a:solidFill>
                  <a:schemeClr val="tx1"/>
                </a:solidFill>
                <a:prstDash val="solid"/>
                <a:miter/>
                <a:headEnd type="none" w="med" len="med"/>
                <a:tailEnd type="none" w="med" len="med"/>
              </a:ln>
            </p:spPr>
            <p:txBody>
              <a:bodyPr wrap="square">
                <a:spAutoFit/>
              </a:bodyPr>
              <a:p>
                <a:pPr algn="l">
                  <a:spcBef>
                    <a:spcPct val="50000"/>
                  </a:spcBef>
                  <a:buClr>
                    <a:schemeClr val="bg1"/>
                  </a:buClr>
                </a:pPr>
                <a:r>
                  <a:rPr lang="zh-CN" altLang="en-US" b="1" dirty="0">
                    <a:solidFill>
                      <a:schemeClr val="tx1"/>
                    </a:solidFill>
                    <a:latin typeface="黑体" panose="02010609060101010101" charset="-122"/>
                    <a:ea typeface="黑体" panose="02010609060101010101" charset="-122"/>
                  </a:rPr>
                  <a:t>愈伤组织</a:t>
                </a:r>
                <a:endParaRPr lang="zh-CN" altLang="en-US" b="1" dirty="0">
                  <a:solidFill>
                    <a:schemeClr val="tx1"/>
                  </a:solidFill>
                  <a:latin typeface="黑体" panose="02010609060101010101" charset="-122"/>
                  <a:ea typeface="黑体" panose="02010609060101010101" charset="-122"/>
                </a:endParaRPr>
              </a:p>
            </p:txBody>
          </p:sp>
          <p:sp>
            <p:nvSpPr>
              <p:cNvPr id="28" name="矩形 27"/>
              <p:cNvSpPr/>
              <p:nvPr/>
            </p:nvSpPr>
            <p:spPr>
              <a:xfrm>
                <a:off x="7781" y="6941"/>
                <a:ext cx="1745" cy="580"/>
              </a:xfrm>
              <a:prstGeom prst="rect">
                <a:avLst/>
              </a:prstGeom>
              <a:noFill/>
              <a:ln w="9525">
                <a:noFill/>
              </a:ln>
            </p:spPr>
            <p:txBody>
              <a:bodyPr>
                <a:spAutoFit/>
              </a:bodyPr>
              <a:p>
                <a:pPr algn="l">
                  <a:buClr>
                    <a:schemeClr val="bg1"/>
                  </a:buClr>
                </a:pPr>
                <a:r>
                  <a:rPr lang="zh-CN" altLang="en-US" b="1" dirty="0">
                    <a:solidFill>
                      <a:srgbClr val="FF0000"/>
                    </a:solidFill>
                    <a:latin typeface="黑体" panose="02010609060101010101" charset="-122"/>
                    <a:ea typeface="黑体" panose="02010609060101010101" charset="-122"/>
                  </a:rPr>
                  <a:t>再分化</a:t>
                </a:r>
                <a:endParaRPr lang="zh-CN" altLang="en-US" b="1" dirty="0">
                  <a:solidFill>
                    <a:srgbClr val="FF0000"/>
                  </a:solidFill>
                  <a:latin typeface="黑体" panose="02010609060101010101" charset="-122"/>
                  <a:ea typeface="黑体" panose="02010609060101010101" charset="-122"/>
                </a:endParaRPr>
              </a:p>
            </p:txBody>
          </p:sp>
          <p:sp>
            <p:nvSpPr>
              <p:cNvPr id="29" name="文本框 28"/>
              <p:cNvSpPr txBox="1"/>
              <p:nvPr/>
            </p:nvSpPr>
            <p:spPr>
              <a:xfrm>
                <a:off x="9526" y="6678"/>
                <a:ext cx="658" cy="1888"/>
              </a:xfrm>
              <a:prstGeom prst="rect">
                <a:avLst/>
              </a:prstGeom>
              <a:noFill/>
              <a:ln w="9525" cap="flat" cmpd="sng">
                <a:solidFill>
                  <a:schemeClr val="tx1"/>
                </a:solidFill>
                <a:prstDash val="solid"/>
                <a:miter/>
                <a:headEnd type="none" w="med" len="med"/>
                <a:tailEnd type="none" w="med" len="med"/>
              </a:ln>
            </p:spPr>
            <p:txBody>
              <a:bodyPr wrap="square">
                <a:spAutoFit/>
              </a:bodyPr>
              <a:p>
                <a:pPr algn="l">
                  <a:spcBef>
                    <a:spcPct val="50000"/>
                  </a:spcBef>
                  <a:buClr>
                    <a:schemeClr val="bg1"/>
                  </a:buClr>
                </a:pPr>
                <a:r>
                  <a:rPr lang="zh-CN" altLang="en-US" b="1" dirty="0">
                    <a:solidFill>
                      <a:schemeClr val="tx1"/>
                    </a:solidFill>
                    <a:latin typeface="黑体" panose="02010609060101010101" charset="-122"/>
                    <a:ea typeface="黑体" panose="02010609060101010101" charset="-122"/>
                  </a:rPr>
                  <a:t>根</a:t>
                </a:r>
                <a:endParaRPr lang="zh-CN" altLang="en-US" b="1" dirty="0">
                  <a:solidFill>
                    <a:schemeClr val="tx1"/>
                  </a:solidFill>
                  <a:latin typeface="黑体" panose="02010609060101010101" charset="-122"/>
                  <a:ea typeface="黑体" panose="02010609060101010101" charset="-122"/>
                </a:endParaRPr>
              </a:p>
              <a:p>
                <a:pPr algn="l">
                  <a:spcBef>
                    <a:spcPct val="50000"/>
                  </a:spcBef>
                  <a:buClr>
                    <a:schemeClr val="bg1"/>
                  </a:buClr>
                </a:pPr>
                <a:endParaRPr lang="zh-CN" altLang="en-US" b="1" dirty="0">
                  <a:solidFill>
                    <a:schemeClr val="tx1"/>
                  </a:solidFill>
                  <a:latin typeface="黑体" panose="02010609060101010101" charset="-122"/>
                  <a:ea typeface="黑体" panose="02010609060101010101" charset="-122"/>
                </a:endParaRPr>
              </a:p>
              <a:p>
                <a:pPr algn="l">
                  <a:spcBef>
                    <a:spcPct val="50000"/>
                  </a:spcBef>
                  <a:buClr>
                    <a:schemeClr val="bg1"/>
                  </a:buClr>
                </a:pPr>
                <a:r>
                  <a:rPr lang="zh-CN" altLang="en-US" b="1" dirty="0">
                    <a:solidFill>
                      <a:schemeClr val="tx1"/>
                    </a:solidFill>
                    <a:latin typeface="黑体" panose="02010609060101010101" charset="-122"/>
                    <a:ea typeface="黑体" panose="02010609060101010101" charset="-122"/>
                  </a:rPr>
                  <a:t>芽</a:t>
                </a:r>
                <a:endParaRPr lang="zh-CN" altLang="en-US" b="1" dirty="0">
                  <a:solidFill>
                    <a:schemeClr val="tx1"/>
                  </a:solidFill>
                  <a:latin typeface="黑体" panose="02010609060101010101" charset="-122"/>
                  <a:ea typeface="黑体" panose="02010609060101010101" charset="-122"/>
                </a:endParaRPr>
              </a:p>
            </p:txBody>
          </p:sp>
          <p:sp>
            <p:nvSpPr>
              <p:cNvPr id="27" name="直接连接符 26"/>
              <p:cNvSpPr/>
              <p:nvPr/>
            </p:nvSpPr>
            <p:spPr>
              <a:xfrm flipV="1">
                <a:off x="7926" y="7606"/>
                <a:ext cx="1134" cy="2"/>
              </a:xfrm>
              <a:prstGeom prst="line">
                <a:avLst/>
              </a:prstGeom>
              <a:ln w="34925" cap="flat" cmpd="sng">
                <a:solidFill>
                  <a:schemeClr val="tx1"/>
                </a:solidFill>
                <a:prstDash val="solid"/>
                <a:headEnd type="none" w="med" len="med"/>
                <a:tailEnd type="triangle" w="med" len="lg"/>
              </a:ln>
            </p:spPr>
          </p:sp>
          <p:sp>
            <p:nvSpPr>
              <p:cNvPr id="30" name="直接连接符 29"/>
              <p:cNvSpPr/>
              <p:nvPr/>
            </p:nvSpPr>
            <p:spPr>
              <a:xfrm flipV="1">
                <a:off x="10461" y="7608"/>
                <a:ext cx="1260" cy="28"/>
              </a:xfrm>
              <a:prstGeom prst="line">
                <a:avLst/>
              </a:prstGeom>
              <a:ln w="34925" cap="flat" cmpd="sng">
                <a:solidFill>
                  <a:schemeClr val="tx1"/>
                </a:solidFill>
                <a:prstDash val="solid"/>
                <a:headEnd type="none" w="med" len="med"/>
                <a:tailEnd type="triangle" w="med" len="lg"/>
              </a:ln>
            </p:spPr>
          </p:sp>
          <p:sp>
            <p:nvSpPr>
              <p:cNvPr id="31" name="文本框 30"/>
              <p:cNvSpPr txBox="1"/>
              <p:nvPr/>
            </p:nvSpPr>
            <p:spPr>
              <a:xfrm>
                <a:off x="11828" y="6881"/>
                <a:ext cx="797" cy="1452"/>
              </a:xfrm>
              <a:prstGeom prst="rect">
                <a:avLst/>
              </a:prstGeom>
              <a:noFill/>
              <a:ln w="9525" cap="flat" cmpd="sng">
                <a:solidFill>
                  <a:schemeClr val="tx1"/>
                </a:solidFill>
                <a:prstDash val="solid"/>
                <a:miter/>
                <a:headEnd type="none" w="med" len="med"/>
                <a:tailEnd type="none" w="med" len="med"/>
              </a:ln>
            </p:spPr>
            <p:txBody>
              <a:bodyPr wrap="square">
                <a:spAutoFit/>
              </a:bodyPr>
              <a:p>
                <a:pPr algn="l">
                  <a:spcBef>
                    <a:spcPct val="50000"/>
                  </a:spcBef>
                  <a:buClr>
                    <a:schemeClr val="bg1"/>
                  </a:buClr>
                </a:pPr>
                <a:r>
                  <a:rPr lang="zh-CN" altLang="en-US" b="1" dirty="0">
                    <a:solidFill>
                      <a:schemeClr val="tx1"/>
                    </a:solidFill>
                    <a:latin typeface="黑体" panose="02010609060101010101" charset="-122"/>
                    <a:ea typeface="黑体" panose="02010609060101010101" charset="-122"/>
                  </a:rPr>
                  <a:t>植物体</a:t>
                </a:r>
                <a:endParaRPr lang="zh-CN" altLang="en-US" b="1" dirty="0">
                  <a:solidFill>
                    <a:schemeClr val="tx1"/>
                  </a:solidFill>
                  <a:latin typeface="黑体" panose="02010609060101010101" charset="-122"/>
                  <a:ea typeface="黑体" panose="02010609060101010101"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 name="TextBox 4"/>
          <p:cNvSpPr txBox="1"/>
          <p:nvPr/>
        </p:nvSpPr>
        <p:spPr>
          <a:xfrm>
            <a:off x="278130" y="830580"/>
            <a:ext cx="3999865"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一、组织培养概述</a:t>
            </a:r>
            <a:endParaRPr lang="zh-CN" altLang="en-US" sz="3000" b="1" dirty="0">
              <a:solidFill>
                <a:srgbClr val="0D0D0D"/>
              </a:solidFill>
              <a:latin typeface="黑体" panose="02010609060101010101" charset="-122"/>
              <a:ea typeface="黑体" panose="02010609060101010101" charset="-122"/>
            </a:endParaRPr>
          </a:p>
        </p:txBody>
      </p:sp>
      <p:sp>
        <p:nvSpPr>
          <p:cNvPr id="12" name="TextBox 4"/>
          <p:cNvSpPr txBox="1"/>
          <p:nvPr/>
        </p:nvSpPr>
        <p:spPr>
          <a:xfrm>
            <a:off x="767080" y="1637665"/>
            <a:ext cx="7420610" cy="1938020"/>
          </a:xfrm>
          <a:prstGeom prst="rect">
            <a:avLst/>
          </a:prstGeom>
          <a:noFill/>
          <a:ln w="9525">
            <a:noFill/>
          </a:ln>
        </p:spPr>
        <p:txBody>
          <a:bodyPr wrap="square" anchor="t">
            <a:spAutoFit/>
          </a:bodyPr>
          <a:p>
            <a:pPr indent="457200" algn="l" fontAlgn="auto">
              <a:lnSpc>
                <a:spcPct val="150000"/>
              </a:lnSpc>
            </a:pPr>
            <a:r>
              <a:rPr lang="zh-CN" altLang="en-US" sz="2000" b="1" dirty="0">
                <a:solidFill>
                  <a:srgbClr val="FF0000"/>
                </a:solidFill>
                <a:latin typeface="黑体" panose="02010609060101010101" charset="-122"/>
                <a:ea typeface="黑体" panose="02010609060101010101" charset="-122"/>
              </a:rPr>
              <a:t>脱分化：</a:t>
            </a:r>
            <a:r>
              <a:rPr lang="zh-CN" altLang="en-US" sz="2000" b="1" dirty="0">
                <a:latin typeface="黑体" panose="02010609060101010101" charset="-122"/>
                <a:ea typeface="黑体" panose="02010609060101010101" charset="-122"/>
              </a:rPr>
              <a:t>将来自已分化组织的已停止分裂的细胞从植物体部分的抑制性影响下解脱出来，恢复细胞的分裂活性。</a:t>
            </a:r>
            <a:endParaRPr lang="zh-CN" altLang="en-US" sz="2000" b="1" dirty="0">
              <a:latin typeface="黑体" panose="02010609060101010101" charset="-122"/>
              <a:ea typeface="黑体" panose="02010609060101010101" charset="-122"/>
            </a:endParaRPr>
          </a:p>
          <a:p>
            <a:pPr indent="457200" algn="l" fontAlgn="auto">
              <a:lnSpc>
                <a:spcPct val="150000"/>
              </a:lnSpc>
            </a:pPr>
            <a:r>
              <a:rPr lang="zh-CN" altLang="en-US" sz="2000" b="1" dirty="0">
                <a:solidFill>
                  <a:srgbClr val="FF0000"/>
                </a:solidFill>
                <a:latin typeface="黑体" panose="02010609060101010101" charset="-122"/>
                <a:ea typeface="黑体" panose="02010609060101010101" charset="-122"/>
              </a:rPr>
              <a:t>再分化：</a:t>
            </a:r>
            <a:r>
              <a:rPr lang="zh-CN" altLang="en-US" sz="2000" b="1" dirty="0">
                <a:latin typeface="黑体" panose="02010609060101010101" charset="-122"/>
                <a:ea typeface="黑体" panose="02010609060101010101" charset="-122"/>
              </a:rPr>
              <a:t>经脱分化的组织或细胞在一定的培养条件下可有转变为各种不同细胞类型的能力。</a:t>
            </a:r>
            <a:endParaRPr lang="zh-CN" altLang="en-US" sz="2000" b="1" dirty="0">
              <a:latin typeface="黑体" panose="02010609060101010101" charset="-122"/>
              <a:ea typeface="黑体" panose="02010609060101010101" charset="-122"/>
            </a:endParaRPr>
          </a:p>
        </p:txBody>
      </p:sp>
      <p:pic>
        <p:nvPicPr>
          <p:cNvPr id="548867" name="图片 548866"/>
          <p:cNvPicPr>
            <a:picLocks noChangeAspect="1"/>
          </p:cNvPicPr>
          <p:nvPr/>
        </p:nvPicPr>
        <p:blipFill>
          <a:blip r:embed="rId1"/>
          <a:stretch>
            <a:fillRect/>
          </a:stretch>
        </p:blipFill>
        <p:spPr>
          <a:xfrm>
            <a:off x="1520190" y="3665220"/>
            <a:ext cx="2550160" cy="2179320"/>
          </a:xfrm>
          <a:prstGeom prst="rect">
            <a:avLst/>
          </a:prstGeom>
          <a:noFill/>
          <a:ln w="9525">
            <a:noFill/>
          </a:ln>
        </p:spPr>
      </p:pic>
      <p:pic>
        <p:nvPicPr>
          <p:cNvPr id="548868" name="图片 548867">
            <a:hlinkClick r:id="rId2" action="ppaction://hlinksldjump"/>
          </p:cNvPr>
          <p:cNvPicPr>
            <a:picLocks noChangeAspect="1"/>
          </p:cNvPicPr>
          <p:nvPr/>
        </p:nvPicPr>
        <p:blipFill>
          <a:blip r:embed="rId3"/>
          <a:stretch>
            <a:fillRect/>
          </a:stretch>
        </p:blipFill>
        <p:spPr>
          <a:xfrm>
            <a:off x="4890770" y="3650615"/>
            <a:ext cx="2623185" cy="2193925"/>
          </a:xfrm>
          <a:prstGeom prst="rect">
            <a:avLst/>
          </a:prstGeom>
          <a:noFill/>
          <a:ln w="9525">
            <a:noFill/>
          </a:ln>
        </p:spPr>
      </p:pic>
      <p:sp>
        <p:nvSpPr>
          <p:cNvPr id="548869" name="文本框 548868"/>
          <p:cNvSpPr txBox="1"/>
          <p:nvPr/>
        </p:nvSpPr>
        <p:spPr>
          <a:xfrm>
            <a:off x="1661478" y="5289868"/>
            <a:ext cx="1871662" cy="368300"/>
          </a:xfrm>
          <a:prstGeom prst="rect">
            <a:avLst/>
          </a:prstGeom>
          <a:noFill/>
          <a:ln w="12700">
            <a:noFill/>
          </a:ln>
        </p:spPr>
        <p:txBody>
          <a:bodyPr>
            <a:spAutoFit/>
          </a:bodyPr>
          <a:p>
            <a:pPr>
              <a:spcBef>
                <a:spcPct val="50000"/>
              </a:spcBef>
            </a:pPr>
            <a:r>
              <a:rPr lang="zh-CN" altLang="en-US" b="1" dirty="0">
                <a:solidFill>
                  <a:schemeClr val="tx1"/>
                </a:solidFill>
                <a:latin typeface="黑体" panose="02010609060101010101" charset="-122"/>
                <a:ea typeface="黑体" panose="02010609060101010101" charset="-122"/>
              </a:rPr>
              <a:t>愈伤组织</a:t>
            </a:r>
            <a:endParaRPr lang="zh-CN" altLang="en-US" b="1" dirty="0">
              <a:solidFill>
                <a:schemeClr val="tx1"/>
              </a:solidFill>
              <a:latin typeface="黑体" panose="02010609060101010101" charset="-122"/>
              <a:ea typeface="黑体" panose="02010609060101010101" charset="-122"/>
            </a:endParaRPr>
          </a:p>
        </p:txBody>
      </p:sp>
      <p:grpSp>
        <p:nvGrpSpPr>
          <p:cNvPr id="4" name="组合 3"/>
          <p:cNvGrpSpPr/>
          <p:nvPr/>
        </p:nvGrpSpPr>
        <p:grpSpPr>
          <a:xfrm>
            <a:off x="757269" y="2849245"/>
            <a:ext cx="7356006" cy="2578105"/>
            <a:chOff x="1374" y="2904"/>
            <a:chExt cx="11790" cy="4031"/>
          </a:xfrm>
        </p:grpSpPr>
        <p:pic>
          <p:nvPicPr>
            <p:cNvPr id="39937" name="图片 14339" descr="cal1_p15">
              <a:hlinkClick r:id="rId4" action="ppaction://hlinksldjump"/>
            </p:cNvPr>
            <p:cNvPicPr>
              <a:picLocks noChangeAspect="1"/>
            </p:cNvPicPr>
            <p:nvPr/>
          </p:nvPicPr>
          <p:blipFill>
            <a:blip r:embed="rId5"/>
            <a:srcRect t="40369"/>
            <a:stretch>
              <a:fillRect/>
            </a:stretch>
          </p:blipFill>
          <p:spPr>
            <a:xfrm>
              <a:off x="7703" y="2904"/>
              <a:ext cx="5461" cy="4031"/>
            </a:xfrm>
            <a:prstGeom prst="rect">
              <a:avLst/>
            </a:prstGeom>
            <a:noFill/>
            <a:ln w="9525" cap="flat" cmpd="sng">
              <a:solidFill>
                <a:srgbClr val="00FF00"/>
              </a:solidFill>
              <a:prstDash val="solid"/>
              <a:miter/>
              <a:headEnd type="none" w="med" len="med"/>
              <a:tailEnd type="none" w="med" len="med"/>
            </a:ln>
          </p:spPr>
        </p:pic>
        <p:pic>
          <p:nvPicPr>
            <p:cNvPr id="39938" name="Picture 3" descr="P1000134"/>
            <p:cNvPicPr>
              <a:picLocks noChangeAspect="1"/>
            </p:cNvPicPr>
            <p:nvPr/>
          </p:nvPicPr>
          <p:blipFill>
            <a:blip r:embed="rId6"/>
            <a:stretch>
              <a:fillRect/>
            </a:stretch>
          </p:blipFill>
          <p:spPr>
            <a:xfrm>
              <a:off x="1374" y="2935"/>
              <a:ext cx="5898" cy="3970"/>
            </a:xfrm>
            <a:prstGeom prst="rect">
              <a:avLst/>
            </a:prstGeom>
            <a:noFill/>
            <a:ln w="9525">
              <a:noFill/>
            </a:ln>
          </p:spPr>
        </p:pic>
      </p:grpSp>
      <p:grpSp>
        <p:nvGrpSpPr>
          <p:cNvPr id="5" name="组合 4"/>
          <p:cNvGrpSpPr/>
          <p:nvPr/>
        </p:nvGrpSpPr>
        <p:grpSpPr>
          <a:xfrm>
            <a:off x="823466" y="3521121"/>
            <a:ext cx="7397401" cy="2656205"/>
            <a:chOff x="992" y="1435"/>
            <a:chExt cx="12384" cy="4467"/>
          </a:xfrm>
        </p:grpSpPr>
        <p:pic>
          <p:nvPicPr>
            <p:cNvPr id="40961" name="图片 50179" descr="苗2">
              <a:hlinkClick r:id="rId4" action="ppaction://hlinksldjump"/>
            </p:cNvPr>
            <p:cNvPicPr>
              <a:picLocks noChangeAspect="1"/>
            </p:cNvPicPr>
            <p:nvPr/>
          </p:nvPicPr>
          <p:blipFill>
            <a:blip r:embed="rId7"/>
            <a:stretch>
              <a:fillRect/>
            </a:stretch>
          </p:blipFill>
          <p:spPr>
            <a:xfrm>
              <a:off x="7243" y="1435"/>
              <a:ext cx="6133" cy="4394"/>
            </a:xfrm>
            <a:prstGeom prst="rect">
              <a:avLst/>
            </a:prstGeom>
            <a:noFill/>
            <a:ln w="9525" cap="flat" cmpd="sng">
              <a:solidFill>
                <a:srgbClr val="00FF00"/>
              </a:solidFill>
              <a:prstDash val="solid"/>
              <a:miter/>
              <a:headEnd type="none" w="med" len="med"/>
              <a:tailEnd type="none" w="med" len="med"/>
            </a:ln>
          </p:spPr>
        </p:pic>
        <p:pic>
          <p:nvPicPr>
            <p:cNvPr id="40962" name="图片 50180" descr="cal1_p15">
              <a:hlinkClick r:id="rId4" action="ppaction://hlinksldjump"/>
            </p:cNvPr>
            <p:cNvPicPr>
              <a:picLocks noChangeAspect="1"/>
            </p:cNvPicPr>
            <p:nvPr/>
          </p:nvPicPr>
          <p:blipFill>
            <a:blip r:embed="rId5"/>
            <a:srcRect t="40369"/>
            <a:stretch>
              <a:fillRect/>
            </a:stretch>
          </p:blipFill>
          <p:spPr>
            <a:xfrm>
              <a:off x="992" y="1435"/>
              <a:ext cx="6050" cy="4467"/>
            </a:xfrm>
            <a:prstGeom prst="rect">
              <a:avLst/>
            </a:prstGeom>
            <a:noFill/>
            <a:ln w="9525" cap="flat" cmpd="sng">
              <a:solidFill>
                <a:srgbClr val="00FF00"/>
              </a:solidFill>
              <a:prstDash val="solid"/>
              <a:miter/>
              <a:headEnd type="none" w="med" len="med"/>
              <a:tailEnd type="none" w="med" len="med"/>
            </a:ln>
          </p:spPr>
        </p:pic>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nodeType="clickEffect">
                                  <p:stCondLst>
                                    <p:cond delay="0"/>
                                  </p:stCondLst>
                                  <p:childTnLst>
                                    <p:animEffect transition="out" filter="blinds(horizontal)">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488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886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48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8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1625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 name="TextBox 4"/>
          <p:cNvSpPr txBox="1"/>
          <p:nvPr/>
        </p:nvSpPr>
        <p:spPr>
          <a:xfrm>
            <a:off x="332105" y="777240"/>
            <a:ext cx="3999865"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一、组织培养概述</a:t>
            </a:r>
            <a:endParaRPr lang="zh-CN" altLang="en-US" sz="3000" b="1" dirty="0">
              <a:solidFill>
                <a:srgbClr val="0D0D0D"/>
              </a:solidFill>
              <a:latin typeface="黑体" panose="02010609060101010101" charset="-122"/>
              <a:ea typeface="黑体" panose="02010609060101010101" charset="-122"/>
            </a:endParaRPr>
          </a:p>
        </p:txBody>
      </p:sp>
      <p:sp>
        <p:nvSpPr>
          <p:cNvPr id="11" name="TextBox 4"/>
          <p:cNvSpPr txBox="1"/>
          <p:nvPr/>
        </p:nvSpPr>
        <p:spPr>
          <a:xfrm>
            <a:off x="504825" y="1553210"/>
            <a:ext cx="3400425" cy="645160"/>
          </a:xfrm>
          <a:prstGeom prst="rect">
            <a:avLst/>
          </a:prstGeom>
          <a:noFill/>
          <a:ln w="9525">
            <a:noFill/>
          </a:ln>
        </p:spPr>
        <p:txBody>
          <a:bodyPr wrap="square" anchor="t">
            <a:spAutoFit/>
          </a:bodyPr>
          <a:p>
            <a:pPr indent="457200" algn="l" fontAlgn="auto">
              <a:lnSpc>
                <a:spcPct val="150000"/>
              </a:lnSpc>
            </a:pPr>
            <a:r>
              <a:rPr sz="2400" b="1" dirty="0">
                <a:solidFill>
                  <a:srgbClr val="0D0D0D"/>
                </a:solidFill>
                <a:latin typeface="黑体" panose="02010609060101010101" charset="-122"/>
                <a:ea typeface="黑体" panose="02010609060101010101" charset="-122"/>
              </a:rPr>
              <a:t>4.植物组织培养条件</a:t>
            </a:r>
            <a:endParaRPr sz="2400" b="1" dirty="0">
              <a:solidFill>
                <a:srgbClr val="0D0D0D"/>
              </a:solidFill>
              <a:latin typeface="黑体" panose="02010609060101010101" charset="-122"/>
              <a:ea typeface="黑体" panose="02010609060101010101" charset="-122"/>
            </a:endParaRPr>
          </a:p>
        </p:txBody>
      </p:sp>
      <p:sp>
        <p:nvSpPr>
          <p:cNvPr id="12" name="TextBox 4"/>
          <p:cNvSpPr txBox="1"/>
          <p:nvPr/>
        </p:nvSpPr>
        <p:spPr>
          <a:xfrm>
            <a:off x="866775" y="2144395"/>
            <a:ext cx="7420610" cy="1014730"/>
          </a:xfrm>
          <a:prstGeom prst="rect">
            <a:avLst/>
          </a:prstGeom>
          <a:noFill/>
          <a:ln w="9525">
            <a:noFill/>
          </a:ln>
        </p:spPr>
        <p:txBody>
          <a:bodyPr wrap="square" anchor="t">
            <a:spAutoFit/>
          </a:bodyPr>
          <a:p>
            <a:pPr indent="457200" algn="l" fontAlgn="auto">
              <a:lnSpc>
                <a:spcPct val="150000"/>
              </a:lnSpc>
            </a:pPr>
            <a:r>
              <a:rPr lang="zh-CN" altLang="en-US" sz="2000" b="1" dirty="0">
                <a:latin typeface="黑体" panose="02010609060101010101" charset="-122"/>
                <a:ea typeface="黑体" panose="02010609060101010101" charset="-122"/>
              </a:rPr>
              <a:t>含有全部营养成分的培养基、一定的温度、空气、无菌环境、适合的PH、适时光照等。</a:t>
            </a:r>
            <a:endParaRPr lang="zh-CN" altLang="en-US" sz="2000" b="1" dirty="0">
              <a:latin typeface="黑体" panose="02010609060101010101" charset="-122"/>
              <a:ea typeface="黑体" panose="02010609060101010101" charset="-122"/>
            </a:endParaRPr>
          </a:p>
        </p:txBody>
      </p:sp>
      <p:sp>
        <p:nvSpPr>
          <p:cNvPr id="5" name="TextBox 4"/>
          <p:cNvSpPr txBox="1"/>
          <p:nvPr/>
        </p:nvSpPr>
        <p:spPr>
          <a:xfrm>
            <a:off x="628650" y="3308985"/>
            <a:ext cx="5010785" cy="553085"/>
          </a:xfrm>
          <a:prstGeom prst="rect">
            <a:avLst/>
          </a:prstGeom>
          <a:noFill/>
          <a:ln w="9525">
            <a:noFill/>
          </a:ln>
        </p:spPr>
        <p:txBody>
          <a:bodyPr wrap="square" anchor="t">
            <a:spAutoFit/>
          </a:bodyPr>
          <a:p>
            <a:pPr indent="457200" algn="l" fontAlgn="auto">
              <a:lnSpc>
                <a:spcPct val="150000"/>
              </a:lnSpc>
            </a:pPr>
            <a:r>
              <a:rPr lang="zh-CN" altLang="en-US" sz="2000" b="1" dirty="0">
                <a:solidFill>
                  <a:srgbClr val="FF0000"/>
                </a:solidFill>
                <a:latin typeface="黑体" panose="02010609060101010101" charset="-122"/>
                <a:ea typeface="黑体" panose="02010609060101010101" charset="-122"/>
                <a:sym typeface="+mn-ea"/>
              </a:rPr>
              <a:t>注意：</a:t>
            </a:r>
            <a:r>
              <a:rPr lang="zh-CN" altLang="en-US" sz="2000" b="1" dirty="0">
                <a:latin typeface="黑体" panose="02010609060101010101" charset="-122"/>
                <a:ea typeface="黑体" panose="02010609060101010101" charset="-122"/>
                <a:sym typeface="+mn-ea"/>
              </a:rPr>
              <a:t>培养基中的</a:t>
            </a:r>
            <a:r>
              <a:rPr lang="zh-CN" altLang="en-US" sz="2000" b="1" dirty="0">
                <a:solidFill>
                  <a:srgbClr val="FF0000"/>
                </a:solidFill>
                <a:latin typeface="黑体" panose="02010609060101010101" charset="-122"/>
                <a:ea typeface="黑体" panose="02010609060101010101" charset="-122"/>
                <a:sym typeface="+mn-ea"/>
              </a:rPr>
              <a:t>激素</a:t>
            </a:r>
            <a:r>
              <a:rPr lang="zh-CN" altLang="en-US" sz="2000" b="1" dirty="0">
                <a:latin typeface="黑体" panose="02010609060101010101" charset="-122"/>
                <a:ea typeface="黑体" panose="02010609060101010101" charset="-122"/>
                <a:sym typeface="+mn-ea"/>
              </a:rPr>
              <a:t>种类及其比例</a:t>
            </a:r>
            <a:endParaRPr lang="zh-CN" altLang="en-US" sz="2000" b="1" dirty="0">
              <a:latin typeface="黑体" panose="02010609060101010101" charset="-122"/>
              <a:ea typeface="黑体" panose="02010609060101010101" charset="-122"/>
              <a:sym typeface="+mn-ea"/>
            </a:endParaRPr>
          </a:p>
        </p:txBody>
      </p:sp>
      <p:grpSp>
        <p:nvGrpSpPr>
          <p:cNvPr id="538645" name="组合 538644"/>
          <p:cNvGrpSpPr/>
          <p:nvPr/>
        </p:nvGrpSpPr>
        <p:grpSpPr>
          <a:xfrm>
            <a:off x="1054100" y="4010660"/>
            <a:ext cx="7388225" cy="1025525"/>
            <a:chOff x="431" y="1651"/>
            <a:chExt cx="4819" cy="913"/>
          </a:xfrm>
        </p:grpSpPr>
        <p:sp>
          <p:nvSpPr>
            <p:cNvPr id="538640" name="文本框 538639"/>
            <p:cNvSpPr txBox="1"/>
            <p:nvPr/>
          </p:nvSpPr>
          <p:spPr>
            <a:xfrm>
              <a:off x="431" y="1979"/>
              <a:ext cx="1674" cy="355"/>
            </a:xfrm>
            <a:prstGeom prst="rect">
              <a:avLst/>
            </a:prstGeom>
            <a:noFill/>
            <a:ln w="12700">
              <a:noFill/>
            </a:ln>
          </p:spPr>
          <p:txBody>
            <a:bodyPr wrap="square">
              <a:spAutoFit/>
            </a:bodyPr>
            <a:p>
              <a:pPr>
                <a:spcBef>
                  <a:spcPct val="50000"/>
                </a:spcBef>
              </a:pPr>
              <a:r>
                <a:rPr lang="zh-CN" altLang="en-US" sz="2000" b="1" dirty="0">
                  <a:solidFill>
                    <a:srgbClr val="FF0000"/>
                  </a:solidFill>
                  <a:latin typeface="黑体" panose="02010609060101010101" charset="-122"/>
                  <a:ea typeface="黑体" panose="02010609060101010101" charset="-122"/>
                  <a:cs typeface="黑体" panose="02010609060101010101" charset="-122"/>
                </a:rPr>
                <a:t>生长素</a:t>
              </a:r>
              <a:r>
                <a:rPr lang="en-US" altLang="zh-CN" sz="2000" b="1">
                  <a:solidFill>
                    <a:srgbClr val="FF0000"/>
                  </a:solidFill>
                  <a:latin typeface="黑体" panose="02010609060101010101" charset="-122"/>
                  <a:ea typeface="黑体" panose="02010609060101010101" charset="-122"/>
                  <a:cs typeface="黑体" panose="02010609060101010101" charset="-122"/>
                </a:rPr>
                <a:t>/</a:t>
              </a:r>
              <a:r>
                <a:rPr lang="zh-CN" altLang="en-US" sz="2000" b="1" dirty="0">
                  <a:solidFill>
                    <a:srgbClr val="FF0000"/>
                  </a:solidFill>
                  <a:latin typeface="黑体" panose="02010609060101010101" charset="-122"/>
                  <a:ea typeface="黑体" panose="02010609060101010101" charset="-122"/>
                  <a:cs typeface="黑体" panose="02010609060101010101" charset="-122"/>
                </a:rPr>
                <a:t>细胞分裂素</a:t>
              </a:r>
              <a:endParaRPr lang="zh-CN" altLang="en-US" sz="2000" b="1" dirty="0">
                <a:solidFill>
                  <a:srgbClr val="FF0000"/>
                </a:solidFill>
                <a:latin typeface="黑体" panose="02010609060101010101" charset="-122"/>
                <a:ea typeface="黑体" panose="02010609060101010101" charset="-122"/>
                <a:cs typeface="黑体" panose="02010609060101010101" charset="-122"/>
              </a:endParaRPr>
            </a:p>
          </p:txBody>
        </p:sp>
        <p:sp>
          <p:nvSpPr>
            <p:cNvPr id="538641" name="文本框 538640"/>
            <p:cNvSpPr txBox="1"/>
            <p:nvPr/>
          </p:nvSpPr>
          <p:spPr>
            <a:xfrm>
              <a:off x="2301" y="1651"/>
              <a:ext cx="2948" cy="355"/>
            </a:xfrm>
            <a:prstGeom prst="rect">
              <a:avLst/>
            </a:prstGeom>
            <a:noFill/>
            <a:ln w="12700">
              <a:noFill/>
            </a:ln>
          </p:spPr>
          <p:txBody>
            <a:bodyPr>
              <a:spAutoFit/>
            </a:bodyPr>
            <a:p>
              <a:pPr>
                <a:spcBef>
                  <a:spcPct val="50000"/>
                </a:spcBef>
              </a:pPr>
              <a:r>
                <a:rPr lang="zh-CN" altLang="en-US" sz="2000" b="1" dirty="0">
                  <a:solidFill>
                    <a:srgbClr val="000000"/>
                  </a:solidFill>
                  <a:latin typeface="黑体" panose="02010609060101010101" charset="-122"/>
                  <a:ea typeface="黑体" panose="02010609060101010101" charset="-122"/>
                  <a:cs typeface="黑体" panose="02010609060101010101" charset="-122"/>
                </a:rPr>
                <a:t>高      趋于长根</a:t>
              </a:r>
              <a:endParaRPr lang="zh-CN" altLang="en-US" sz="2000" b="1" dirty="0">
                <a:solidFill>
                  <a:srgbClr val="000000"/>
                </a:solidFill>
                <a:latin typeface="黑体" panose="02010609060101010101" charset="-122"/>
                <a:ea typeface="黑体" panose="02010609060101010101" charset="-122"/>
                <a:cs typeface="黑体" panose="02010609060101010101" charset="-122"/>
              </a:endParaRPr>
            </a:p>
          </p:txBody>
        </p:sp>
        <p:sp>
          <p:nvSpPr>
            <p:cNvPr id="538642" name="文本框 538641"/>
            <p:cNvSpPr txBox="1"/>
            <p:nvPr/>
          </p:nvSpPr>
          <p:spPr>
            <a:xfrm>
              <a:off x="2301" y="1934"/>
              <a:ext cx="2949" cy="328"/>
            </a:xfrm>
            <a:prstGeom prst="rect">
              <a:avLst/>
            </a:prstGeom>
            <a:noFill/>
            <a:ln w="12700">
              <a:noFill/>
            </a:ln>
          </p:spPr>
          <p:txBody>
            <a:bodyPr>
              <a:spAutoFit/>
            </a:bodyPr>
            <a:p>
              <a:pPr algn="just" eaLnBrk="0" hangingPunct="0">
                <a:lnSpc>
                  <a:spcPct val="90000"/>
                </a:lnSpc>
                <a:spcBef>
                  <a:spcPct val="20000"/>
                </a:spcBef>
                <a:buClr>
                  <a:srgbClr val="3A5047"/>
                </a:buClr>
                <a:buSzPct val="75000"/>
                <a:buFont typeface="Wingdings" panose="05000000000000000000" pitchFamily="2" charset="2"/>
                <a:buNone/>
              </a:pPr>
              <a:r>
                <a:rPr lang="zh-CN" altLang="en-US" sz="2000" b="1" dirty="0">
                  <a:solidFill>
                    <a:srgbClr val="000000"/>
                  </a:solidFill>
                  <a:latin typeface="黑体" panose="02010609060101010101" charset="-122"/>
                  <a:ea typeface="黑体" panose="02010609060101010101" charset="-122"/>
                  <a:cs typeface="黑体" panose="02010609060101010101" charset="-122"/>
                </a:rPr>
                <a:t>适中    愈伤组织继续生长而不分化</a:t>
              </a:r>
              <a:endParaRPr lang="zh-CN" altLang="en-US" sz="2000" b="1" dirty="0">
                <a:solidFill>
                  <a:srgbClr val="000000"/>
                </a:solidFill>
                <a:latin typeface="黑体" panose="02010609060101010101" charset="-122"/>
                <a:ea typeface="黑体" panose="02010609060101010101" charset="-122"/>
                <a:cs typeface="黑体" panose="02010609060101010101" charset="-122"/>
              </a:endParaRPr>
            </a:p>
          </p:txBody>
        </p:sp>
        <p:sp>
          <p:nvSpPr>
            <p:cNvPr id="538643" name="文本框 538642"/>
            <p:cNvSpPr txBox="1"/>
            <p:nvPr/>
          </p:nvSpPr>
          <p:spPr>
            <a:xfrm>
              <a:off x="2301" y="2236"/>
              <a:ext cx="2903" cy="328"/>
            </a:xfrm>
            <a:prstGeom prst="rect">
              <a:avLst/>
            </a:prstGeom>
            <a:noFill/>
            <a:ln w="12700">
              <a:noFill/>
            </a:ln>
          </p:spPr>
          <p:txBody>
            <a:bodyPr>
              <a:spAutoFit/>
            </a:bodyPr>
            <a:p>
              <a:pPr algn="just" eaLnBrk="0" hangingPunct="0">
                <a:lnSpc>
                  <a:spcPct val="90000"/>
                </a:lnSpc>
                <a:spcBef>
                  <a:spcPct val="20000"/>
                </a:spcBef>
                <a:buClr>
                  <a:srgbClr val="3A5047"/>
                </a:buClr>
                <a:buSzPct val="75000"/>
                <a:buFont typeface="Wingdings" panose="05000000000000000000" pitchFamily="2" charset="2"/>
                <a:buNone/>
              </a:pPr>
              <a:r>
                <a:rPr lang="zh-CN" altLang="en-US" sz="2000" b="1" dirty="0">
                  <a:solidFill>
                    <a:srgbClr val="000000"/>
                  </a:solidFill>
                  <a:latin typeface="黑体" panose="02010609060101010101" charset="-122"/>
                  <a:ea typeface="黑体" panose="02010609060101010101" charset="-122"/>
                  <a:cs typeface="黑体" panose="02010609060101010101" charset="-122"/>
                </a:rPr>
                <a:t>低      诱导芽的生成</a:t>
              </a:r>
              <a:endParaRPr lang="zh-CN" altLang="en-US" sz="2000" b="1" dirty="0">
                <a:solidFill>
                  <a:srgbClr val="000000"/>
                </a:solidFill>
                <a:latin typeface="黑体" panose="02010609060101010101" charset="-122"/>
                <a:ea typeface="黑体" panose="02010609060101010101" charset="-122"/>
                <a:cs typeface="黑体" panose="02010609060101010101" charset="-122"/>
              </a:endParaRPr>
            </a:p>
          </p:txBody>
        </p:sp>
        <p:sp>
          <p:nvSpPr>
            <p:cNvPr id="538644" name="左大括号 538643"/>
            <p:cNvSpPr/>
            <p:nvPr/>
          </p:nvSpPr>
          <p:spPr>
            <a:xfrm>
              <a:off x="2163" y="1744"/>
              <a:ext cx="138" cy="681"/>
            </a:xfrm>
            <a:prstGeom prst="leftBrace">
              <a:avLst>
                <a:gd name="adj1" fmla="val 41123"/>
                <a:gd name="adj2" fmla="val 50000"/>
              </a:avLst>
            </a:prstGeom>
            <a:noFill/>
            <a:ln w="57150" cap="flat" cmpd="sng">
              <a:solidFill>
                <a:srgbClr val="FF0000"/>
              </a:solidFill>
              <a:prstDash val="solid"/>
              <a:headEnd type="none" w="med" len="med"/>
              <a:tailEnd type="none" w="med" len="med"/>
            </a:ln>
          </p:spPr>
          <p:txBody>
            <a:bodyPr/>
            <a:p>
              <a:endParaRPr lang="zh-CN" altLang="en-US" sz="2000" b="1">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8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 name="TextBox 4"/>
          <p:cNvSpPr txBox="1"/>
          <p:nvPr/>
        </p:nvSpPr>
        <p:spPr>
          <a:xfrm>
            <a:off x="504825" y="830580"/>
            <a:ext cx="3820160"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二、菊花的组织培养</a:t>
            </a:r>
            <a:endParaRPr lang="zh-CN" altLang="en-US" sz="3000" b="1" dirty="0">
              <a:solidFill>
                <a:srgbClr val="0D0D0D"/>
              </a:solidFill>
              <a:latin typeface="黑体" panose="02010609060101010101" charset="-122"/>
              <a:ea typeface="黑体" panose="02010609060101010101" charset="-122"/>
            </a:endParaRPr>
          </a:p>
        </p:txBody>
      </p:sp>
      <p:sp>
        <p:nvSpPr>
          <p:cNvPr id="15" name="TextBox 4"/>
          <p:cNvSpPr txBox="1"/>
          <p:nvPr/>
        </p:nvSpPr>
        <p:spPr>
          <a:xfrm>
            <a:off x="504825" y="1637665"/>
            <a:ext cx="7907020" cy="553085"/>
          </a:xfrm>
          <a:prstGeom prst="rect">
            <a:avLst/>
          </a:prstGeom>
          <a:noFill/>
          <a:ln w="9525">
            <a:noFill/>
          </a:ln>
        </p:spPr>
        <p:txBody>
          <a:bodyPr wrap="square" anchor="t">
            <a:spAutoFit/>
          </a:bodyPr>
          <a:p>
            <a:pPr indent="457200" algn="l" fontAlgn="auto">
              <a:lnSpc>
                <a:spcPct val="150000"/>
              </a:lnSpc>
            </a:pPr>
            <a:r>
              <a:rPr sz="2000" b="1" dirty="0">
                <a:solidFill>
                  <a:srgbClr val="0D0D0D"/>
                </a:solidFill>
                <a:latin typeface="黑体" panose="02010609060101010101" charset="-122"/>
                <a:ea typeface="黑体" panose="02010609060101010101" charset="-122"/>
              </a:rPr>
              <a:t>(一)设备及用品</a:t>
            </a:r>
            <a:endParaRPr sz="2000" b="1" dirty="0">
              <a:solidFill>
                <a:srgbClr val="0D0D0D"/>
              </a:solidFill>
              <a:latin typeface="黑体" panose="02010609060101010101" charset="-122"/>
              <a:ea typeface="黑体" panose="02010609060101010101" charset="-122"/>
            </a:endParaRPr>
          </a:p>
        </p:txBody>
      </p:sp>
      <p:sp>
        <p:nvSpPr>
          <p:cNvPr id="21" name="TextBox 4"/>
          <p:cNvSpPr txBox="1"/>
          <p:nvPr/>
        </p:nvSpPr>
        <p:spPr>
          <a:xfrm>
            <a:off x="875665" y="2080260"/>
            <a:ext cx="7247255" cy="1476375"/>
          </a:xfrm>
          <a:prstGeom prst="rect">
            <a:avLst/>
          </a:prstGeom>
          <a:noFill/>
          <a:ln w="9525">
            <a:noFill/>
          </a:ln>
        </p:spPr>
        <p:txBody>
          <a:bodyPr wrap="square" anchor="t">
            <a:spAutoFit/>
          </a:bodyPr>
          <a:p>
            <a:pPr indent="457200" algn="l" fontAlgn="auto">
              <a:lnSpc>
                <a:spcPct val="150000"/>
              </a:lnSpc>
            </a:pPr>
            <a:r>
              <a:rPr sz="2000" b="1" dirty="0">
                <a:solidFill>
                  <a:srgbClr val="0D0D0D"/>
                </a:solidFill>
                <a:latin typeface="黑体" panose="02010609060101010101" charset="-122"/>
                <a:ea typeface="黑体" panose="02010609060101010101" charset="-122"/>
              </a:rPr>
              <a:t>1.100ml三角瓶或大口培养瓶  2.镊子  3</a:t>
            </a:r>
            <a:r>
              <a:rPr lang="en-US" sz="2000" b="1" dirty="0">
                <a:solidFill>
                  <a:srgbClr val="0D0D0D"/>
                </a:solidFill>
                <a:latin typeface="黑体" panose="02010609060101010101" charset="-122"/>
                <a:ea typeface="黑体" panose="02010609060101010101" charset="-122"/>
              </a:rPr>
              <a:t>.</a:t>
            </a:r>
            <a:r>
              <a:rPr sz="2000" b="1" dirty="0">
                <a:solidFill>
                  <a:srgbClr val="0D0D0D"/>
                </a:solidFill>
                <a:latin typeface="黑体" panose="02010609060101010101" charset="-122"/>
                <a:ea typeface="黑体" panose="02010609060101010101" charset="-122"/>
              </a:rPr>
              <a:t>超净台   4.灭菌锅  5.封口膜和橡皮圈   6.有棉球的广口瓶  7.酒精灯  8.三角漏斗  9.培养皿</a:t>
            </a:r>
            <a:endParaRPr sz="2000" b="1" dirty="0">
              <a:solidFill>
                <a:srgbClr val="0D0D0D"/>
              </a:solidFill>
              <a:latin typeface="黑体" panose="02010609060101010101" charset="-122"/>
              <a:ea typeface="黑体" panose="02010609060101010101" charset="-122"/>
            </a:endParaRPr>
          </a:p>
        </p:txBody>
      </p:sp>
      <p:sp>
        <p:nvSpPr>
          <p:cNvPr id="6" name="TextBox 4"/>
          <p:cNvSpPr txBox="1"/>
          <p:nvPr/>
        </p:nvSpPr>
        <p:spPr>
          <a:xfrm>
            <a:off x="504825" y="3556635"/>
            <a:ext cx="2543175" cy="553085"/>
          </a:xfrm>
          <a:prstGeom prst="rect">
            <a:avLst/>
          </a:prstGeom>
          <a:noFill/>
          <a:ln w="9525">
            <a:noFill/>
          </a:ln>
        </p:spPr>
        <p:txBody>
          <a:bodyPr wrap="square" anchor="t">
            <a:spAutoFit/>
          </a:bodyPr>
          <a:p>
            <a:pPr indent="457200" algn="l" fontAlgn="auto">
              <a:lnSpc>
                <a:spcPct val="150000"/>
              </a:lnSpc>
            </a:pPr>
            <a:r>
              <a:rPr lang="zh-CN" sz="2000" b="1" dirty="0">
                <a:solidFill>
                  <a:srgbClr val="FF0000"/>
                </a:solidFill>
                <a:latin typeface="黑体" panose="02010609060101010101" charset="-122"/>
                <a:ea typeface="黑体" panose="02010609060101010101" charset="-122"/>
              </a:rPr>
              <a:t>(二)材料</a:t>
            </a:r>
            <a:endParaRPr lang="zh-CN" sz="2000" b="1" dirty="0">
              <a:solidFill>
                <a:srgbClr val="FF0000"/>
              </a:solidFill>
              <a:latin typeface="黑体" panose="02010609060101010101" charset="-122"/>
              <a:ea typeface="黑体" panose="02010609060101010101" charset="-122"/>
            </a:endParaRPr>
          </a:p>
        </p:txBody>
      </p:sp>
      <p:sp>
        <p:nvSpPr>
          <p:cNvPr id="549901" name="文本框 549900"/>
          <p:cNvSpPr txBox="1"/>
          <p:nvPr/>
        </p:nvSpPr>
        <p:spPr>
          <a:xfrm>
            <a:off x="1289368" y="4195445"/>
            <a:ext cx="6337300" cy="398780"/>
          </a:xfrm>
          <a:prstGeom prst="rect">
            <a:avLst/>
          </a:prstGeom>
          <a:noFill/>
          <a:ln w="12700">
            <a:noFill/>
          </a:ln>
        </p:spPr>
        <p:txBody>
          <a:bodyPr>
            <a:spAutoFit/>
          </a:bodyPr>
          <a:p>
            <a:pPr algn="l">
              <a:spcBef>
                <a:spcPct val="50000"/>
              </a:spcBef>
            </a:pPr>
            <a:r>
              <a:rPr lang="en-US" altLang="zh-CN" sz="2000" b="1">
                <a:latin typeface="黑体" panose="02010609060101010101" charset="-122"/>
                <a:ea typeface="黑体" panose="02010609060101010101" charset="-122"/>
                <a:cs typeface="黑体" panose="02010609060101010101" charset="-122"/>
              </a:rPr>
              <a:t>1.</a:t>
            </a:r>
            <a:r>
              <a:rPr lang="en-US" altLang="zh-CN" sz="2000" b="1">
                <a:solidFill>
                  <a:srgbClr val="FF0000"/>
                </a:solidFill>
                <a:latin typeface="黑体" panose="02010609060101010101" charset="-122"/>
                <a:ea typeface="黑体" panose="02010609060101010101" charset="-122"/>
                <a:cs typeface="黑体" panose="02010609060101010101" charset="-122"/>
              </a:rPr>
              <a:t>MS</a:t>
            </a:r>
            <a:r>
              <a:rPr lang="zh-CN" altLang="en-US" sz="2000" b="1" dirty="0">
                <a:solidFill>
                  <a:srgbClr val="FF0000"/>
                </a:solidFill>
                <a:latin typeface="黑体" panose="02010609060101010101" charset="-122"/>
                <a:ea typeface="黑体" panose="02010609060101010101" charset="-122"/>
                <a:cs typeface="黑体" panose="02010609060101010101" charset="-122"/>
              </a:rPr>
              <a:t>培养基</a:t>
            </a:r>
            <a:r>
              <a:rPr lang="en-US" altLang="zh-CN" sz="2000" b="1">
                <a:latin typeface="黑体" panose="02010609060101010101" charset="-122"/>
                <a:ea typeface="黑体" panose="02010609060101010101" charset="-122"/>
                <a:cs typeface="黑体" panose="02010609060101010101" charset="-122"/>
              </a:rPr>
              <a:t>(</a:t>
            </a:r>
            <a:r>
              <a:rPr lang="zh-CN" altLang="en-US" sz="2000" b="1" dirty="0">
                <a:latin typeface="黑体" panose="02010609060101010101" charset="-122"/>
                <a:ea typeface="黑体" panose="02010609060101010101" charset="-122"/>
                <a:cs typeface="黑体" panose="02010609060101010101" charset="-122"/>
              </a:rPr>
              <a:t>用于配置发芽和生根培养基</a:t>
            </a:r>
            <a:r>
              <a:rPr lang="en-US" altLang="zh-CN" sz="2000" b="1">
                <a:latin typeface="黑体" panose="02010609060101010101" charset="-122"/>
                <a:ea typeface="黑体" panose="02010609060101010101" charset="-122"/>
                <a:cs typeface="黑体" panose="02010609060101010101" charset="-122"/>
              </a:rPr>
              <a:t>)P60</a:t>
            </a:r>
            <a:endParaRPr lang="en-US" altLang="zh-CN" sz="2000" b="1">
              <a:latin typeface="黑体" panose="02010609060101010101" charset="-122"/>
              <a:ea typeface="黑体" panose="02010609060101010101" charset="-122"/>
              <a:cs typeface="黑体" panose="02010609060101010101" charset="-122"/>
            </a:endParaRPr>
          </a:p>
        </p:txBody>
      </p:sp>
      <p:sp>
        <p:nvSpPr>
          <p:cNvPr id="549902" name="文本框 549901"/>
          <p:cNvSpPr txBox="1"/>
          <p:nvPr/>
        </p:nvSpPr>
        <p:spPr>
          <a:xfrm>
            <a:off x="1289685" y="4594225"/>
            <a:ext cx="6871970" cy="706755"/>
          </a:xfrm>
          <a:prstGeom prst="rect">
            <a:avLst/>
          </a:prstGeom>
          <a:noFill/>
          <a:ln w="12700">
            <a:noFill/>
          </a:ln>
        </p:spPr>
        <p:txBody>
          <a:bodyPr wrap="square">
            <a:spAutoFit/>
          </a:bodyPr>
          <a:p>
            <a:pPr algn="l">
              <a:spcBef>
                <a:spcPct val="50000"/>
              </a:spcBef>
            </a:pPr>
            <a:r>
              <a:rPr lang="en-US" altLang="zh-CN" sz="2000" b="1">
                <a:latin typeface="黑体" panose="02010609060101010101" charset="-122"/>
                <a:ea typeface="黑体" panose="02010609060101010101" charset="-122"/>
                <a:cs typeface="黑体" panose="02010609060101010101" charset="-122"/>
              </a:rPr>
              <a:t>2.</a:t>
            </a:r>
            <a:r>
              <a:rPr lang="zh-CN" altLang="en-US" sz="2000" b="1" dirty="0">
                <a:latin typeface="黑体" panose="02010609060101010101" charset="-122"/>
                <a:ea typeface="黑体" panose="02010609060101010101" charset="-122"/>
                <a:cs typeface="黑体" panose="02010609060101010101" charset="-122"/>
              </a:rPr>
              <a:t>奈乙酸用少量</a:t>
            </a:r>
            <a:r>
              <a:rPr lang="en-US" altLang="zh-CN" sz="2000" b="1">
                <a:latin typeface="黑体" panose="02010609060101010101" charset="-122"/>
                <a:ea typeface="黑体" panose="02010609060101010101" charset="-122"/>
                <a:cs typeface="黑体" panose="02010609060101010101" charset="-122"/>
              </a:rPr>
              <a:t>0.1mol/LNaOH</a:t>
            </a:r>
            <a:r>
              <a:rPr lang="zh-CN" altLang="en-US" sz="2000" b="1" dirty="0">
                <a:latin typeface="黑体" panose="02010609060101010101" charset="-122"/>
                <a:ea typeface="黑体" panose="02010609060101010101" charset="-122"/>
                <a:cs typeface="黑体" panose="02010609060101010101" charset="-122"/>
              </a:rPr>
              <a:t>溶液溶解</a:t>
            </a:r>
            <a:r>
              <a:rPr lang="en-US" altLang="zh-CN" sz="2000" b="1">
                <a:latin typeface="黑体" panose="02010609060101010101" charset="-122"/>
                <a:ea typeface="黑体" panose="02010609060101010101" charset="-122"/>
                <a:cs typeface="黑体" panose="02010609060101010101" charset="-122"/>
              </a:rPr>
              <a:t>,</a:t>
            </a:r>
            <a:r>
              <a:rPr lang="zh-CN" altLang="en-US" sz="2000" b="1" dirty="0">
                <a:latin typeface="黑体" panose="02010609060101010101" charset="-122"/>
                <a:ea typeface="黑体" panose="02010609060101010101" charset="-122"/>
                <a:cs typeface="黑体" panose="02010609060101010101" charset="-122"/>
              </a:rPr>
              <a:t>苄基腺嘌呤用少量</a:t>
            </a:r>
            <a:r>
              <a:rPr lang="en-US" altLang="zh-CN" sz="2000" b="1">
                <a:latin typeface="黑体" panose="02010609060101010101" charset="-122"/>
                <a:ea typeface="黑体" panose="02010609060101010101" charset="-122"/>
                <a:cs typeface="黑体" panose="02010609060101010101" charset="-122"/>
              </a:rPr>
              <a:t>0.1mol/LHCL</a:t>
            </a:r>
            <a:r>
              <a:rPr lang="zh-CN" altLang="en-US" sz="2000" b="1" dirty="0">
                <a:latin typeface="黑体" panose="02010609060101010101" charset="-122"/>
                <a:ea typeface="黑体" panose="02010609060101010101" charset="-122"/>
                <a:cs typeface="黑体" panose="02010609060101010101" charset="-122"/>
              </a:rPr>
              <a:t>溶解</a:t>
            </a:r>
            <a:endParaRPr lang="zh-CN" altLang="en-US" sz="2000" b="1" dirty="0">
              <a:latin typeface="黑体" panose="02010609060101010101" charset="-122"/>
              <a:ea typeface="黑体" panose="02010609060101010101" charset="-122"/>
              <a:cs typeface="黑体" panose="02010609060101010101" charset="-122"/>
            </a:endParaRPr>
          </a:p>
        </p:txBody>
      </p:sp>
      <p:sp>
        <p:nvSpPr>
          <p:cNvPr id="549903" name="文本框 549902"/>
          <p:cNvSpPr txBox="1"/>
          <p:nvPr/>
        </p:nvSpPr>
        <p:spPr>
          <a:xfrm>
            <a:off x="1289368" y="5300663"/>
            <a:ext cx="2736850" cy="398780"/>
          </a:xfrm>
          <a:prstGeom prst="rect">
            <a:avLst/>
          </a:prstGeom>
          <a:noFill/>
          <a:ln w="12700">
            <a:noFill/>
          </a:ln>
        </p:spPr>
        <p:txBody>
          <a:bodyPr>
            <a:spAutoFit/>
          </a:bodyPr>
          <a:p>
            <a:pPr algn="l">
              <a:spcBef>
                <a:spcPct val="50000"/>
              </a:spcBef>
            </a:pPr>
            <a:r>
              <a:rPr lang="en-US" altLang="zh-CN" sz="2000" b="1">
                <a:latin typeface="黑体" panose="02010609060101010101" charset="-122"/>
                <a:ea typeface="黑体" panose="02010609060101010101" charset="-122"/>
                <a:cs typeface="黑体" panose="02010609060101010101" charset="-122"/>
              </a:rPr>
              <a:t>3.</a:t>
            </a:r>
            <a:r>
              <a:rPr lang="zh-CN" altLang="en-US" sz="2000" b="1" dirty="0">
                <a:latin typeface="黑体" panose="02010609060101010101" charset="-122"/>
                <a:ea typeface="黑体" panose="02010609060101010101" charset="-122"/>
                <a:cs typeface="黑体" panose="02010609060101010101" charset="-122"/>
              </a:rPr>
              <a:t>发芽培养基</a:t>
            </a:r>
            <a:r>
              <a:rPr lang="en-US" altLang="zh-CN" sz="2000" b="1">
                <a:latin typeface="黑体" panose="02010609060101010101" charset="-122"/>
                <a:ea typeface="黑体" panose="02010609060101010101" charset="-122"/>
                <a:cs typeface="黑体" panose="02010609060101010101" charset="-122"/>
              </a:rPr>
              <a:t>(</a:t>
            </a:r>
            <a:r>
              <a:rPr lang="zh-CN" altLang="en-US" sz="2000" b="1" dirty="0">
                <a:latin typeface="黑体" panose="02010609060101010101" charset="-122"/>
                <a:ea typeface="黑体" panose="02010609060101010101" charset="-122"/>
                <a:cs typeface="黑体" panose="02010609060101010101" charset="-122"/>
              </a:rPr>
              <a:t>灭菌</a:t>
            </a:r>
            <a:r>
              <a:rPr lang="en-US" altLang="zh-CN" sz="2000" b="1">
                <a:latin typeface="黑体" panose="02010609060101010101" charset="-122"/>
                <a:ea typeface="黑体" panose="02010609060101010101" charset="-122"/>
                <a:cs typeface="黑体" panose="02010609060101010101" charset="-122"/>
              </a:rPr>
              <a:t>)</a:t>
            </a:r>
            <a:endParaRPr lang="en-US" altLang="zh-CN" sz="2000" b="1">
              <a:latin typeface="黑体" panose="02010609060101010101" charset="-122"/>
              <a:ea typeface="黑体" panose="02010609060101010101" charset="-122"/>
              <a:cs typeface="黑体" panose="02010609060101010101" charset="-122"/>
            </a:endParaRPr>
          </a:p>
        </p:txBody>
      </p:sp>
      <p:sp>
        <p:nvSpPr>
          <p:cNvPr id="549904" name="文本框 549903"/>
          <p:cNvSpPr txBox="1"/>
          <p:nvPr/>
        </p:nvSpPr>
        <p:spPr>
          <a:xfrm>
            <a:off x="1289368" y="5699443"/>
            <a:ext cx="4249737" cy="398780"/>
          </a:xfrm>
          <a:prstGeom prst="rect">
            <a:avLst/>
          </a:prstGeom>
          <a:noFill/>
          <a:ln w="12700">
            <a:noFill/>
          </a:ln>
        </p:spPr>
        <p:txBody>
          <a:bodyPr>
            <a:spAutoFit/>
          </a:bodyPr>
          <a:p>
            <a:pPr algn="l">
              <a:spcBef>
                <a:spcPct val="50000"/>
              </a:spcBef>
            </a:pPr>
            <a:r>
              <a:rPr lang="en-US" altLang="zh-CN" sz="2000" b="1">
                <a:latin typeface="黑体" panose="02010609060101010101" charset="-122"/>
                <a:ea typeface="黑体" panose="02010609060101010101" charset="-122"/>
                <a:cs typeface="黑体" panose="02010609060101010101" charset="-122"/>
              </a:rPr>
              <a:t>4.</a:t>
            </a:r>
            <a:r>
              <a:rPr lang="zh-CN" altLang="en-US" sz="2000" b="1" dirty="0">
                <a:latin typeface="黑体" panose="02010609060101010101" charset="-122"/>
                <a:ea typeface="黑体" panose="02010609060101010101" charset="-122"/>
                <a:cs typeface="黑体" panose="02010609060101010101" charset="-122"/>
              </a:rPr>
              <a:t>生根培养基</a:t>
            </a:r>
            <a:r>
              <a:rPr lang="en-US" altLang="zh-CN" sz="2000" b="1">
                <a:latin typeface="黑体" panose="02010609060101010101" charset="-122"/>
                <a:ea typeface="黑体" panose="02010609060101010101" charset="-122"/>
                <a:cs typeface="黑体" panose="02010609060101010101" charset="-122"/>
              </a:rPr>
              <a:t>(</a:t>
            </a:r>
            <a:r>
              <a:rPr lang="zh-CN" altLang="en-US" sz="2000" b="1" dirty="0">
                <a:latin typeface="黑体" panose="02010609060101010101" charset="-122"/>
                <a:ea typeface="黑体" panose="02010609060101010101" charset="-122"/>
                <a:cs typeface="黑体" panose="02010609060101010101" charset="-122"/>
              </a:rPr>
              <a:t>灭菌</a:t>
            </a:r>
            <a:r>
              <a:rPr lang="en-US" altLang="zh-CN" sz="2000" b="1">
                <a:latin typeface="黑体" panose="02010609060101010101" charset="-122"/>
                <a:ea typeface="黑体" panose="02010609060101010101" charset="-122"/>
                <a:cs typeface="黑体" panose="02010609060101010101" charset="-122"/>
              </a:rPr>
              <a:t>)</a:t>
            </a:r>
            <a:endParaRPr lang="en-US" altLang="zh-CN" sz="2000" b="1">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49901"/>
                                        </p:tgtEl>
                                        <p:attrNameLst>
                                          <p:attrName>style.visibility</p:attrName>
                                        </p:attrNameLst>
                                      </p:cBhvr>
                                      <p:to>
                                        <p:strVal val="visible"/>
                                      </p:to>
                                    </p:set>
                                    <p:animEffect transition="in" filter="blinds(horizontal)">
                                      <p:cBhvr>
                                        <p:cTn id="23" dur="500"/>
                                        <p:tgtEl>
                                          <p:spTgt spid="549901"/>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49902"/>
                                        </p:tgtEl>
                                        <p:attrNameLst>
                                          <p:attrName>style.visibility</p:attrName>
                                        </p:attrNameLst>
                                      </p:cBhvr>
                                      <p:to>
                                        <p:strVal val="visible"/>
                                      </p:to>
                                    </p:set>
                                    <p:animEffect transition="in" filter="blinds(horizontal)">
                                      <p:cBhvr>
                                        <p:cTn id="26" dur="500"/>
                                        <p:tgtEl>
                                          <p:spTgt spid="549902"/>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49903"/>
                                        </p:tgtEl>
                                        <p:attrNameLst>
                                          <p:attrName>style.visibility</p:attrName>
                                        </p:attrNameLst>
                                      </p:cBhvr>
                                      <p:to>
                                        <p:strVal val="visible"/>
                                      </p:to>
                                    </p:set>
                                    <p:animEffect transition="in" filter="blinds(horizontal)">
                                      <p:cBhvr>
                                        <p:cTn id="29" dur="500"/>
                                        <p:tgtEl>
                                          <p:spTgt spid="54990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49904"/>
                                        </p:tgtEl>
                                        <p:attrNameLst>
                                          <p:attrName>style.visibility</p:attrName>
                                        </p:attrNameLst>
                                      </p:cBhvr>
                                      <p:to>
                                        <p:strVal val="visible"/>
                                      </p:to>
                                    </p:set>
                                    <p:animEffect transition="in" filter="blinds(horizontal)">
                                      <p:cBhvr>
                                        <p:cTn id="32" dur="500"/>
                                        <p:tgtEl>
                                          <p:spTgt spid="549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21" grpId="0"/>
      <p:bldP spid="549901" grpId="0"/>
      <p:bldP spid="549902" grpId="0"/>
      <p:bldP spid="549903" grpId="0"/>
      <p:bldP spid="54990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6275"/>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 name="TextBox 4"/>
          <p:cNvSpPr txBox="1"/>
          <p:nvPr/>
        </p:nvSpPr>
        <p:spPr>
          <a:xfrm>
            <a:off x="504825" y="830580"/>
            <a:ext cx="3820160"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二、菊花的组织培养</a:t>
            </a:r>
            <a:endParaRPr lang="zh-CN" altLang="en-US" sz="3000" b="1" dirty="0">
              <a:solidFill>
                <a:srgbClr val="0D0D0D"/>
              </a:solidFill>
              <a:latin typeface="黑体" panose="02010609060101010101" charset="-122"/>
              <a:ea typeface="黑体" panose="02010609060101010101" charset="-122"/>
            </a:endParaRPr>
          </a:p>
        </p:txBody>
      </p:sp>
      <p:sp>
        <p:nvSpPr>
          <p:cNvPr id="15" name="TextBox 4"/>
          <p:cNvSpPr txBox="1"/>
          <p:nvPr/>
        </p:nvSpPr>
        <p:spPr>
          <a:xfrm>
            <a:off x="504825" y="1637665"/>
            <a:ext cx="7907020" cy="553085"/>
          </a:xfrm>
          <a:prstGeom prst="rect">
            <a:avLst/>
          </a:prstGeom>
          <a:noFill/>
          <a:ln w="9525">
            <a:noFill/>
          </a:ln>
        </p:spPr>
        <p:txBody>
          <a:bodyPr wrap="square" anchor="t">
            <a:spAutoFit/>
          </a:bodyPr>
          <a:p>
            <a:pPr indent="457200" algn="l" fontAlgn="auto">
              <a:lnSpc>
                <a:spcPct val="150000"/>
              </a:lnSpc>
            </a:pPr>
            <a:r>
              <a:rPr sz="2000" b="1" dirty="0">
                <a:solidFill>
                  <a:srgbClr val="0D0D0D"/>
                </a:solidFill>
                <a:latin typeface="黑体" panose="02010609060101010101" charset="-122"/>
                <a:ea typeface="黑体" panose="02010609060101010101" charset="-122"/>
              </a:rPr>
              <a:t>(三)步骤</a:t>
            </a:r>
            <a:endParaRPr sz="2000" b="1" dirty="0">
              <a:solidFill>
                <a:srgbClr val="0D0D0D"/>
              </a:solidFill>
              <a:latin typeface="黑体" panose="02010609060101010101" charset="-122"/>
              <a:ea typeface="黑体" panose="02010609060101010101" charset="-122"/>
            </a:endParaRPr>
          </a:p>
        </p:txBody>
      </p:sp>
      <p:sp>
        <p:nvSpPr>
          <p:cNvPr id="21" name="TextBox 4"/>
          <p:cNvSpPr txBox="1"/>
          <p:nvPr/>
        </p:nvSpPr>
        <p:spPr>
          <a:xfrm>
            <a:off x="628650" y="2251075"/>
            <a:ext cx="2099945" cy="553085"/>
          </a:xfrm>
          <a:prstGeom prst="rect">
            <a:avLst/>
          </a:prstGeom>
          <a:noFill/>
          <a:ln w="9525">
            <a:noFill/>
          </a:ln>
        </p:spPr>
        <p:txBody>
          <a:bodyPr wrap="square" anchor="t">
            <a:spAutoFit/>
          </a:bodyPr>
          <a:p>
            <a:pPr indent="457200" algn="l" fontAlgn="auto">
              <a:lnSpc>
                <a:spcPct val="150000"/>
              </a:lnSpc>
            </a:pPr>
            <a:r>
              <a:rPr sz="2000" b="1" dirty="0">
                <a:solidFill>
                  <a:srgbClr val="0D0D0D"/>
                </a:solidFill>
                <a:latin typeface="黑体" panose="02010609060101010101" charset="-122"/>
                <a:ea typeface="黑体" panose="02010609060101010101" charset="-122"/>
              </a:rPr>
              <a:t>1.取外植体</a:t>
            </a:r>
            <a:endParaRPr sz="2000" b="1" dirty="0">
              <a:solidFill>
                <a:srgbClr val="0D0D0D"/>
              </a:solidFill>
              <a:latin typeface="黑体" panose="02010609060101010101" charset="-122"/>
              <a:ea typeface="黑体" panose="02010609060101010101" charset="-122"/>
            </a:endParaRPr>
          </a:p>
        </p:txBody>
      </p:sp>
      <p:sp>
        <p:nvSpPr>
          <p:cNvPr id="550918" name="文本框 550917"/>
          <p:cNvSpPr txBox="1"/>
          <p:nvPr/>
        </p:nvSpPr>
        <p:spPr>
          <a:xfrm>
            <a:off x="1531620" y="2954655"/>
            <a:ext cx="6624638" cy="398780"/>
          </a:xfrm>
          <a:prstGeom prst="rect">
            <a:avLst/>
          </a:prstGeom>
          <a:noFill/>
          <a:ln w="12700">
            <a:noFill/>
          </a:ln>
        </p:spPr>
        <p:txBody>
          <a:bodyPr>
            <a:spAutoFit/>
          </a:bodyPr>
          <a:p>
            <a:pPr>
              <a:spcBef>
                <a:spcPct val="50000"/>
              </a:spcBef>
            </a:pPr>
            <a:r>
              <a:rPr lang="zh-CN" altLang="en-US" sz="2000" b="1" dirty="0">
                <a:solidFill>
                  <a:schemeClr val="tx1"/>
                </a:solidFill>
                <a:latin typeface="黑体" panose="02010609060101010101" charset="-122"/>
                <a:ea typeface="黑体" panose="02010609060101010101" charset="-122"/>
                <a:cs typeface="黑体" panose="02010609060101010101" charset="-122"/>
              </a:rPr>
              <a:t>在超净台上将</a:t>
            </a:r>
            <a:r>
              <a:rPr lang="zh-CN" altLang="en-US" sz="2000" b="1" dirty="0">
                <a:solidFill>
                  <a:srgbClr val="FF0000"/>
                </a:solidFill>
                <a:latin typeface="黑体" panose="02010609060101010101" charset="-122"/>
                <a:ea typeface="黑体" panose="02010609060101010101" charset="-122"/>
                <a:cs typeface="黑体" panose="02010609060101010101" charset="-122"/>
              </a:rPr>
              <a:t>无菌幼苗</a:t>
            </a:r>
            <a:r>
              <a:rPr lang="zh-CN" altLang="en-US" sz="2000" b="1" dirty="0">
                <a:solidFill>
                  <a:schemeClr val="tx1"/>
                </a:solidFill>
                <a:latin typeface="黑体" panose="02010609060101010101" charset="-122"/>
                <a:ea typeface="黑体" panose="02010609060101010101" charset="-122"/>
                <a:cs typeface="黑体" panose="02010609060101010101" charset="-122"/>
              </a:rPr>
              <a:t>切段</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每段至少</a:t>
            </a:r>
            <a:r>
              <a:rPr lang="en-US" altLang="zh-CN" sz="2000" b="1">
                <a:solidFill>
                  <a:schemeClr val="tx1"/>
                </a:solidFill>
                <a:latin typeface="黑体" panose="02010609060101010101" charset="-122"/>
                <a:ea typeface="黑体" panose="02010609060101010101" charset="-122"/>
                <a:cs typeface="黑体" panose="02010609060101010101" charset="-122"/>
              </a:rPr>
              <a:t>1</a:t>
            </a:r>
            <a:r>
              <a:rPr lang="zh-CN" altLang="en-US" sz="2000" b="1" dirty="0">
                <a:solidFill>
                  <a:schemeClr val="tx1"/>
                </a:solidFill>
                <a:latin typeface="黑体" panose="02010609060101010101" charset="-122"/>
                <a:ea typeface="黑体" panose="02010609060101010101" charset="-122"/>
                <a:cs typeface="黑体" panose="02010609060101010101" charset="-122"/>
              </a:rPr>
              <a:t>张</a:t>
            </a:r>
            <a:r>
              <a:rPr lang="zh-CN" altLang="en-US" sz="2000" b="1" dirty="0">
                <a:solidFill>
                  <a:srgbClr val="FF0000"/>
                </a:solidFill>
                <a:latin typeface="黑体" panose="02010609060101010101" charset="-122"/>
                <a:ea typeface="黑体" panose="02010609060101010101" charset="-122"/>
                <a:cs typeface="黑体" panose="02010609060101010101" charset="-122"/>
              </a:rPr>
              <a:t>叶片或芽体</a:t>
            </a:r>
            <a:endParaRPr lang="zh-CN" altLang="en-US" sz="2000" b="1" dirty="0">
              <a:solidFill>
                <a:srgbClr val="FF0000"/>
              </a:solidFill>
              <a:latin typeface="黑体" panose="02010609060101010101" charset="-122"/>
              <a:ea typeface="黑体" panose="02010609060101010101" charset="-122"/>
              <a:cs typeface="黑体" panose="02010609060101010101" charset="-122"/>
            </a:endParaRPr>
          </a:p>
        </p:txBody>
      </p:sp>
      <p:sp>
        <p:nvSpPr>
          <p:cNvPr id="550919" name="文本框 550918"/>
          <p:cNvSpPr txBox="1"/>
          <p:nvPr/>
        </p:nvSpPr>
        <p:spPr>
          <a:xfrm>
            <a:off x="1083310" y="3802380"/>
            <a:ext cx="2663825" cy="398780"/>
          </a:xfrm>
          <a:prstGeom prst="rect">
            <a:avLst/>
          </a:prstGeom>
          <a:noFill/>
          <a:ln w="12700">
            <a:noFill/>
          </a:ln>
        </p:spPr>
        <p:txBody>
          <a:bodyPr>
            <a:spAutoFit/>
          </a:bodyPr>
          <a:p>
            <a:pPr>
              <a:spcBef>
                <a:spcPct val="50000"/>
              </a:spcBef>
            </a:pPr>
            <a:r>
              <a:rPr lang="en-US" altLang="zh-CN" sz="2000" b="1">
                <a:solidFill>
                  <a:schemeClr val="tx1"/>
                </a:solidFill>
                <a:latin typeface="黑体" panose="02010609060101010101" charset="-122"/>
                <a:ea typeface="黑体" panose="02010609060101010101" charset="-122"/>
                <a:cs typeface="黑体" panose="02010609060101010101" charset="-122"/>
              </a:rPr>
              <a:t>2.</a:t>
            </a:r>
            <a:r>
              <a:rPr lang="zh-CN" altLang="en-US" sz="2000" b="1" dirty="0">
                <a:solidFill>
                  <a:schemeClr val="tx1"/>
                </a:solidFill>
                <a:latin typeface="黑体" panose="02010609060101010101" charset="-122"/>
                <a:ea typeface="黑体" panose="02010609060101010101" charset="-122"/>
                <a:cs typeface="黑体" panose="02010609060101010101" charset="-122"/>
              </a:rPr>
              <a:t>生芽培养</a:t>
            </a:r>
            <a:endParaRPr lang="zh-CN" altLang="en-US" sz="2000" b="1" dirty="0">
              <a:solidFill>
                <a:schemeClr val="tx1"/>
              </a:solidFill>
              <a:latin typeface="黑体" panose="02010609060101010101" charset="-122"/>
              <a:ea typeface="黑体" panose="02010609060101010101" charset="-122"/>
              <a:cs typeface="黑体" panose="02010609060101010101" charset="-122"/>
            </a:endParaRPr>
          </a:p>
        </p:txBody>
      </p:sp>
      <p:sp>
        <p:nvSpPr>
          <p:cNvPr id="550920" name="文本框 550919"/>
          <p:cNvSpPr txBox="1"/>
          <p:nvPr/>
        </p:nvSpPr>
        <p:spPr>
          <a:xfrm>
            <a:off x="1531620" y="4300220"/>
            <a:ext cx="6624955" cy="1476375"/>
          </a:xfrm>
          <a:prstGeom prst="rect">
            <a:avLst/>
          </a:prstGeom>
          <a:noFill/>
          <a:ln w="12700">
            <a:noFill/>
          </a:ln>
        </p:spPr>
        <p:txBody>
          <a:bodyPr wrap="square">
            <a:spAutoFit/>
          </a:bodyPr>
          <a:p>
            <a:pPr algn="l" fontAlgn="auto">
              <a:lnSpc>
                <a:spcPct val="150000"/>
              </a:lnSpc>
              <a:spcBef>
                <a:spcPts val="0"/>
              </a:spcBef>
            </a:pPr>
            <a:r>
              <a:rPr lang="zh-CN" altLang="en-US" sz="2000" b="1" dirty="0">
                <a:solidFill>
                  <a:schemeClr val="tx1"/>
                </a:solidFill>
                <a:latin typeface="黑体" panose="02010609060101010101" charset="-122"/>
                <a:ea typeface="黑体" panose="02010609060101010101" charset="-122"/>
                <a:cs typeface="黑体" panose="02010609060101010101" charset="-122"/>
              </a:rPr>
              <a:t>在</a:t>
            </a:r>
            <a:r>
              <a:rPr lang="zh-CN" altLang="en-US" sz="2000" b="1" dirty="0">
                <a:solidFill>
                  <a:srgbClr val="FF0000"/>
                </a:solidFill>
                <a:latin typeface="黑体" panose="02010609060101010101" charset="-122"/>
                <a:ea typeface="黑体" panose="02010609060101010101" charset="-122"/>
                <a:cs typeface="黑体" panose="02010609060101010101" charset="-122"/>
              </a:rPr>
              <a:t>酒精灯旁</a:t>
            </a:r>
            <a:r>
              <a:rPr lang="zh-CN" altLang="en-US" sz="2000" b="1" dirty="0">
                <a:solidFill>
                  <a:schemeClr val="tx1"/>
                </a:solidFill>
                <a:latin typeface="黑体" panose="02010609060101010101" charset="-122"/>
                <a:ea typeface="黑体" panose="02010609060101010101" charset="-122"/>
                <a:cs typeface="黑体" panose="02010609060101010101" charset="-122"/>
              </a:rPr>
              <a:t>，在生芽培养基中放入</a:t>
            </a:r>
            <a:r>
              <a:rPr lang="en-US" altLang="zh-CN" sz="2000" b="1">
                <a:solidFill>
                  <a:schemeClr val="tx1"/>
                </a:solidFill>
                <a:latin typeface="黑体" panose="02010609060101010101" charset="-122"/>
                <a:ea typeface="黑体" panose="02010609060101010101" charset="-122"/>
                <a:cs typeface="黑体" panose="02010609060101010101" charset="-122"/>
              </a:rPr>
              <a:t>1-3</a:t>
            </a:r>
            <a:r>
              <a:rPr lang="zh-CN" altLang="en-US" sz="2000" b="1" dirty="0">
                <a:solidFill>
                  <a:schemeClr val="tx1"/>
                </a:solidFill>
                <a:latin typeface="黑体" panose="02010609060101010101" charset="-122"/>
                <a:ea typeface="黑体" panose="02010609060101010101" charset="-122"/>
                <a:cs typeface="黑体" panose="02010609060101010101" charset="-122"/>
              </a:rPr>
              <a:t>段切段</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茎的一部分插入培养基</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盖上封口膜。日光灯下保持</a:t>
            </a:r>
            <a:r>
              <a:rPr lang="en-US" altLang="zh-CN" sz="2000" b="1">
                <a:solidFill>
                  <a:srgbClr val="FF0000"/>
                </a:solidFill>
                <a:latin typeface="黑体" panose="02010609060101010101" charset="-122"/>
                <a:ea typeface="黑体" panose="02010609060101010101" charset="-122"/>
                <a:cs typeface="黑体" panose="02010609060101010101" charset="-122"/>
              </a:rPr>
              <a:t>18~25℃</a:t>
            </a:r>
            <a:r>
              <a:rPr lang="zh-CN" altLang="en-US" sz="2000" b="1" dirty="0">
                <a:solidFill>
                  <a:schemeClr val="tx1"/>
                </a:solidFill>
                <a:latin typeface="黑体" panose="02010609060101010101" charset="-122"/>
                <a:ea typeface="黑体" panose="02010609060101010101" charset="-122"/>
                <a:cs typeface="黑体" panose="02010609060101010101" charset="-122"/>
              </a:rPr>
              <a:t>的温度培养</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每天光照</a:t>
            </a:r>
            <a:r>
              <a:rPr lang="zh-CN" altLang="en-US" sz="2000" b="1" dirty="0">
                <a:solidFill>
                  <a:srgbClr val="FF0000"/>
                </a:solidFill>
                <a:latin typeface="黑体" panose="02010609060101010101" charset="-122"/>
                <a:ea typeface="黑体" panose="02010609060101010101" charset="-122"/>
                <a:cs typeface="黑体" panose="02010609060101010101" charset="-122"/>
              </a:rPr>
              <a:t>不少于</a:t>
            </a:r>
            <a:r>
              <a:rPr lang="en-US" altLang="zh-CN" sz="2000" b="1">
                <a:solidFill>
                  <a:srgbClr val="FF0000"/>
                </a:solidFill>
                <a:latin typeface="黑体" panose="02010609060101010101" charset="-122"/>
                <a:ea typeface="黑体" panose="02010609060101010101" charset="-122"/>
                <a:cs typeface="黑体" panose="02010609060101010101" charset="-122"/>
              </a:rPr>
              <a:t>14.5h</a:t>
            </a:r>
            <a:r>
              <a:rPr lang="en-US" altLang="zh-CN" sz="2000" b="1">
                <a:solidFill>
                  <a:schemeClr val="tx1"/>
                </a:solidFill>
                <a:latin typeface="黑体" panose="02010609060101010101" charset="-122"/>
                <a:ea typeface="黑体" panose="02010609060101010101" charset="-122"/>
                <a:cs typeface="黑体" panose="02010609060101010101" charset="-122"/>
              </a:rPr>
              <a:t>。</a:t>
            </a:r>
            <a:endParaRPr lang="zh-CN" altLang="en-US" sz="2000" b="1">
              <a:solidFill>
                <a:schemeClr val="tx1"/>
              </a:solidFill>
              <a:latin typeface="黑体" panose="02010609060101010101" charset="-122"/>
              <a:ea typeface="黑体" panose="02010609060101010101" charset="-122"/>
              <a:cs typeface="黑体" panose="02010609060101010101" charset="-122"/>
            </a:endParaRPr>
          </a:p>
        </p:txBody>
      </p:sp>
      <p:sp>
        <p:nvSpPr>
          <p:cNvPr id="24" name="AutoShape 6"/>
          <p:cNvSpPr>
            <a:spLocks noChangeArrowheads="1"/>
          </p:cNvSpPr>
          <p:nvPr/>
        </p:nvSpPr>
        <p:spPr bwMode="auto">
          <a:xfrm>
            <a:off x="3746500" y="2315845"/>
            <a:ext cx="3863340" cy="423545"/>
          </a:xfrm>
          <a:prstGeom prst="wedgeRectCallout">
            <a:avLst>
              <a:gd name="adj1" fmla="val 32404"/>
              <a:gd name="adj2" fmla="val 95046"/>
            </a:avLst>
          </a:prstGeom>
          <a:solidFill>
            <a:schemeClr val="accent2">
              <a:lumMod val="20000"/>
              <a:lumOff val="80000"/>
            </a:schemeClr>
          </a:solidFill>
          <a:ln w="381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Verdana" panose="020B0604030504040204" pitchFamily="34" charset="0"/>
                <a:ea typeface="宋体" panose="02010600030101010101" pitchFamily="2" charset="-122"/>
                <a:cs typeface="+mn-cs"/>
              </a:rPr>
              <a:t>作用：利于产生生长素</a:t>
            </a:r>
            <a:endPar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Verdana" panose="020B0604030504040204" pitchFamily="34" charset="0"/>
              <a:ea typeface="宋体" panose="02010600030101010101" pitchFamily="2" charset="-122"/>
              <a:cs typeface="+mn-cs"/>
            </a:endParaRPr>
          </a:p>
        </p:txBody>
      </p:sp>
      <p:sp>
        <p:nvSpPr>
          <p:cNvPr id="18438" name="AutoShape 6"/>
          <p:cNvSpPr>
            <a:spLocks noChangeArrowheads="1"/>
          </p:cNvSpPr>
          <p:nvPr/>
        </p:nvSpPr>
        <p:spPr bwMode="auto">
          <a:xfrm>
            <a:off x="1336040" y="3745865"/>
            <a:ext cx="6471920" cy="1906270"/>
          </a:xfrm>
          <a:prstGeom prst="wedgeRectCallout">
            <a:avLst>
              <a:gd name="adj1" fmla="val -12274"/>
              <a:gd name="adj2" fmla="val -72018"/>
            </a:avLst>
          </a:prstGeom>
          <a:solidFill>
            <a:schemeClr val="accent2">
              <a:lumMod val="20000"/>
              <a:lumOff val="80000"/>
            </a:schemeClr>
          </a:solidFill>
          <a:ln w="381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p>
            <a:pPr marL="0" marR="0" lvl="0" indent="0" algn="l" defTabSz="914400" rtl="0" fontAlgn="base">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若使用自然生长的茎进行组织培养，则可取一段茎在</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70%乙醇</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中浸泡</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10min</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,再放入</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5%次氯酸钠</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溶液中浸泡</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5min</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，然后用另一</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5%次氯酸钠</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溶液浸泡</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5min</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,最后在超净台中用</a:t>
            </a:r>
            <a:r>
              <a:rPr kumimoji="0" lang="zh-CN" alt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无菌水</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rPr>
              <a:t>清洗。</a:t>
            </a:r>
            <a:endPar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charset="-122"/>
              <a:ea typeface="黑体" panose="02010609060101010101" charset="-122"/>
              <a:cs typeface="黑体" panose="02010609060101010101" charset="-122"/>
            </a:endParaRPr>
          </a:p>
        </p:txBody>
      </p:sp>
      <p:pic>
        <p:nvPicPr>
          <p:cNvPr id="34819" name="内容占位符 11267" descr="mic2ck02">
            <a:hlinkClick r:id="rId1" action="ppaction://hlinksldjump"/>
          </p:cNvPr>
          <p:cNvPicPr>
            <a:picLocks noGrp="1" noChangeAspect="1"/>
          </p:cNvPicPr>
          <p:nvPr>
            <p:ph idx="1"/>
          </p:nvPr>
        </p:nvPicPr>
        <p:blipFill>
          <a:blip r:embed="rId2"/>
          <a:stretch>
            <a:fillRect/>
          </a:stretch>
        </p:blipFill>
        <p:spPr>
          <a:xfrm>
            <a:off x="2601595" y="2060575"/>
            <a:ext cx="4309110" cy="3215005"/>
          </a:xfrm>
          <a:prstGeom prst="rect">
            <a:avLst/>
          </a:prstGeom>
          <a:noFill/>
          <a:ln w="9525">
            <a:solidFill>
              <a:srgbClr val="00FF00"/>
            </a:solidFill>
            <a:miter/>
          </a:ln>
        </p:spPr>
      </p:pic>
      <p:pic>
        <p:nvPicPr>
          <p:cNvPr id="35843" name="内容占位符 12291" descr="mic2bu10">
            <a:hlinkClick r:id="rId1" action="ppaction://hlinksldjump"/>
          </p:cNvPr>
          <p:cNvPicPr>
            <a:picLocks noGrp="1" noChangeAspect="1"/>
          </p:cNvPicPr>
          <p:nvPr/>
        </p:nvPicPr>
        <p:blipFill>
          <a:blip r:embed="rId3"/>
          <a:stretch>
            <a:fillRect/>
          </a:stretch>
        </p:blipFill>
        <p:spPr>
          <a:xfrm>
            <a:off x="2290445" y="2025650"/>
            <a:ext cx="5107305" cy="3626485"/>
          </a:xfrm>
          <a:prstGeom prst="rect">
            <a:avLst/>
          </a:prstGeom>
          <a:noFill/>
          <a:ln w="9525">
            <a:solidFill>
              <a:srgbClr val="00FF00"/>
            </a:solidFill>
            <a:miter/>
          </a:ln>
        </p:spPr>
      </p:pic>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8438"/>
                                        </p:tgtEl>
                                        <p:attrNameLst>
                                          <p:attrName>style.visibility</p:attrName>
                                        </p:attrNameLst>
                                      </p:cBhvr>
                                      <p:to>
                                        <p:strVal val="visible"/>
                                      </p:to>
                                    </p:set>
                                    <p:animEffect transition="in" filter="blinds(horizontal)">
                                      <p:cBhvr>
                                        <p:cTn id="23" dur="500"/>
                                        <p:tgtEl>
                                          <p:spTgt spid="1843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grpId="1" nodeType="clickEffect">
                                  <p:stCondLst>
                                    <p:cond delay="0"/>
                                  </p:stCondLst>
                                  <p:childTnLst>
                                    <p:anim calcmode="lin" valueType="num">
                                      <p:cBhvr additive="base">
                                        <p:cTn id="27" dur="500"/>
                                        <p:tgtEl>
                                          <p:spTgt spid="18438"/>
                                        </p:tgtEl>
                                        <p:attrNameLst>
                                          <p:attrName>ppt_x</p:attrName>
                                        </p:attrNameLst>
                                      </p:cBhvr>
                                      <p:tavLst>
                                        <p:tav tm="0">
                                          <p:val>
                                            <p:strVal val="ppt_x"/>
                                          </p:val>
                                        </p:tav>
                                        <p:tav tm="100000">
                                          <p:val>
                                            <p:strVal val="ppt_x"/>
                                          </p:val>
                                        </p:tav>
                                      </p:tavLst>
                                    </p:anim>
                                    <p:anim calcmode="lin" valueType="num">
                                      <p:cBhvr additive="base">
                                        <p:cTn id="28" dur="500"/>
                                        <p:tgtEl>
                                          <p:spTgt spid="18438"/>
                                        </p:tgtEl>
                                        <p:attrNameLst>
                                          <p:attrName>ppt_y</p:attrName>
                                        </p:attrNameLst>
                                      </p:cBhvr>
                                      <p:tavLst>
                                        <p:tav tm="0">
                                          <p:val>
                                            <p:strVal val="ppt_y"/>
                                          </p:val>
                                        </p:tav>
                                        <p:tav tm="100000">
                                          <p:val>
                                            <p:strVal val="1+ppt_h/2"/>
                                          </p:val>
                                        </p:tav>
                                      </p:tavLst>
                                    </p:anim>
                                    <p:set>
                                      <p:cBhvr>
                                        <p:cTn id="29" dur="1" fill="hold">
                                          <p:stCondLst>
                                            <p:cond delay="499"/>
                                          </p:stCondLst>
                                        </p:cTn>
                                        <p:tgtEl>
                                          <p:spTgt spid="18438"/>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linds(horizontal)">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grpId="1" nodeType="clickEffect">
                                  <p:stCondLst>
                                    <p:cond delay="0"/>
                                  </p:stCondLst>
                                  <p:childTnLst>
                                    <p:anim calcmode="lin" valueType="num">
                                      <p:cBhvr additive="base">
                                        <p:cTn id="38" dur="500"/>
                                        <p:tgtEl>
                                          <p:spTgt spid="24"/>
                                        </p:tgtEl>
                                        <p:attrNameLst>
                                          <p:attrName>ppt_x</p:attrName>
                                        </p:attrNameLst>
                                      </p:cBhvr>
                                      <p:tavLst>
                                        <p:tav tm="0">
                                          <p:val>
                                            <p:strVal val="ppt_x"/>
                                          </p:val>
                                        </p:tav>
                                        <p:tav tm="100000">
                                          <p:val>
                                            <p:strVal val="ppt_x"/>
                                          </p:val>
                                        </p:tav>
                                      </p:tavLst>
                                    </p:anim>
                                    <p:anim calcmode="lin" valueType="num">
                                      <p:cBhvr additive="base">
                                        <p:cTn id="39" dur="500"/>
                                        <p:tgtEl>
                                          <p:spTgt spid="24"/>
                                        </p:tgtEl>
                                        <p:attrNameLst>
                                          <p:attrName>ppt_y</p:attrName>
                                        </p:attrNameLst>
                                      </p:cBhvr>
                                      <p:tavLst>
                                        <p:tav tm="0">
                                          <p:val>
                                            <p:strVal val="ppt_y"/>
                                          </p:val>
                                        </p:tav>
                                        <p:tav tm="100000">
                                          <p:val>
                                            <p:strVal val="1+ppt_h/2"/>
                                          </p:val>
                                        </p:tav>
                                      </p:tavLst>
                                    </p:anim>
                                    <p:set>
                                      <p:cBhvr>
                                        <p:cTn id="40" dur="1" fill="hold">
                                          <p:stCondLst>
                                            <p:cond delay="499"/>
                                          </p:stCondLst>
                                        </p:cTn>
                                        <p:tgtEl>
                                          <p:spTgt spid="2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4819"/>
                                        </p:tgtEl>
                                        <p:attrNameLst>
                                          <p:attrName>style.visibility</p:attrName>
                                        </p:attrNameLst>
                                      </p:cBhvr>
                                      <p:to>
                                        <p:strVal val="visible"/>
                                      </p:to>
                                    </p:set>
                                    <p:anim calcmode="lin" valueType="num">
                                      <p:cBhvr additive="base">
                                        <p:cTn id="45" dur="500" fill="hold"/>
                                        <p:tgtEl>
                                          <p:spTgt spid="34819"/>
                                        </p:tgtEl>
                                        <p:attrNameLst>
                                          <p:attrName>ppt_x</p:attrName>
                                        </p:attrNameLst>
                                      </p:cBhvr>
                                      <p:tavLst>
                                        <p:tav tm="0">
                                          <p:val>
                                            <p:strVal val="#ppt_x"/>
                                          </p:val>
                                        </p:tav>
                                        <p:tav tm="100000">
                                          <p:val>
                                            <p:strVal val="#ppt_x"/>
                                          </p:val>
                                        </p:tav>
                                      </p:tavLst>
                                    </p:anim>
                                    <p:anim calcmode="lin" valueType="num">
                                      <p:cBhvr additive="base">
                                        <p:cTn id="46" dur="500" fill="hold"/>
                                        <p:tgtEl>
                                          <p:spTgt spid="3481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 presetClass="exit" presetSubtype="10" fill="hold" nodeType="clickEffect">
                                  <p:stCondLst>
                                    <p:cond delay="0"/>
                                  </p:stCondLst>
                                  <p:childTnLst>
                                    <p:animEffect transition="out" filter="blinds(horizontal)">
                                      <p:cBhvr>
                                        <p:cTn id="50" dur="500"/>
                                        <p:tgtEl>
                                          <p:spTgt spid="34819"/>
                                        </p:tgtEl>
                                      </p:cBhvr>
                                    </p:animEffect>
                                    <p:set>
                                      <p:cBhvr>
                                        <p:cTn id="51" dur="1" fill="hold">
                                          <p:stCondLst>
                                            <p:cond delay="499"/>
                                          </p:stCondLst>
                                        </p:cTn>
                                        <p:tgtEl>
                                          <p:spTgt spid="3481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550919"/>
                                        </p:tgtEl>
                                        <p:attrNameLst>
                                          <p:attrName>style.visibility</p:attrName>
                                        </p:attrNameLst>
                                      </p:cBhvr>
                                      <p:to>
                                        <p:strVal val="visible"/>
                                      </p:to>
                                    </p:set>
                                    <p:animEffect transition="in" filter="blinds(horizontal)">
                                      <p:cBhvr>
                                        <p:cTn id="56" dur="500"/>
                                        <p:tgtEl>
                                          <p:spTgt spid="550919"/>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50920"/>
                                        </p:tgtEl>
                                        <p:attrNameLst>
                                          <p:attrName>style.visibility</p:attrName>
                                        </p:attrNameLst>
                                      </p:cBhvr>
                                      <p:to>
                                        <p:strVal val="visible"/>
                                      </p:to>
                                    </p:set>
                                    <p:animEffect transition="in" filter="blinds(horizontal)">
                                      <p:cBhvr>
                                        <p:cTn id="61" dur="500"/>
                                        <p:tgtEl>
                                          <p:spTgt spid="55092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5843"/>
                                        </p:tgtEl>
                                        <p:attrNameLst>
                                          <p:attrName>style.visibility</p:attrName>
                                        </p:attrNameLst>
                                      </p:cBhvr>
                                      <p:to>
                                        <p:strVal val="visible"/>
                                      </p:to>
                                    </p:set>
                                    <p:anim calcmode="lin" valueType="num">
                                      <p:cBhvr additive="base">
                                        <p:cTn id="66" dur="500" fill="hold"/>
                                        <p:tgtEl>
                                          <p:spTgt spid="35843"/>
                                        </p:tgtEl>
                                        <p:attrNameLst>
                                          <p:attrName>ppt_x</p:attrName>
                                        </p:attrNameLst>
                                      </p:cBhvr>
                                      <p:tavLst>
                                        <p:tav tm="0">
                                          <p:val>
                                            <p:strVal val="#ppt_x"/>
                                          </p:val>
                                        </p:tav>
                                        <p:tav tm="100000">
                                          <p:val>
                                            <p:strVal val="#ppt_x"/>
                                          </p:val>
                                        </p:tav>
                                      </p:tavLst>
                                    </p:anim>
                                    <p:anim calcmode="lin" valueType="num">
                                      <p:cBhvr additive="base">
                                        <p:cTn id="67" dur="500" fill="hold"/>
                                        <p:tgtEl>
                                          <p:spTgt spid="358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21" grpId="0"/>
      <p:bldP spid="24" grpId="0" bldLvl="0" animBg="1"/>
      <p:bldP spid="24" grpId="1" bldLvl="0" animBg="1"/>
      <p:bldP spid="550919" grpId="0"/>
      <p:bldP spid="550920" grpId="0"/>
      <p:bldP spid="18438" grpId="0" bldLvl="0" animBg="1"/>
      <p:bldP spid="18438" grpId="1" bldLvl="0" animBg="1"/>
      <p:bldP spid="5509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 name="TextBox 4"/>
          <p:cNvSpPr txBox="1"/>
          <p:nvPr/>
        </p:nvSpPr>
        <p:spPr>
          <a:xfrm>
            <a:off x="504825" y="830580"/>
            <a:ext cx="3820160" cy="86042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二、菊花的组织培养</a:t>
            </a:r>
            <a:endParaRPr lang="zh-CN" altLang="en-US" sz="3000" b="1" dirty="0">
              <a:solidFill>
                <a:srgbClr val="0D0D0D"/>
              </a:solidFill>
              <a:latin typeface="黑体" panose="02010609060101010101" charset="-122"/>
              <a:ea typeface="黑体" panose="02010609060101010101" charset="-122"/>
            </a:endParaRPr>
          </a:p>
        </p:txBody>
      </p:sp>
      <p:sp>
        <p:nvSpPr>
          <p:cNvPr id="15" name="TextBox 4"/>
          <p:cNvSpPr txBox="1"/>
          <p:nvPr/>
        </p:nvSpPr>
        <p:spPr>
          <a:xfrm>
            <a:off x="504825" y="1547495"/>
            <a:ext cx="7907020" cy="553085"/>
          </a:xfrm>
          <a:prstGeom prst="rect">
            <a:avLst/>
          </a:prstGeom>
          <a:noFill/>
          <a:ln w="9525">
            <a:noFill/>
          </a:ln>
        </p:spPr>
        <p:txBody>
          <a:bodyPr wrap="square" anchor="t">
            <a:spAutoFit/>
          </a:bodyPr>
          <a:p>
            <a:pPr indent="457200" algn="l" fontAlgn="auto">
              <a:lnSpc>
                <a:spcPct val="150000"/>
              </a:lnSpc>
            </a:pPr>
            <a:r>
              <a:rPr sz="2000" b="1" dirty="0">
                <a:solidFill>
                  <a:srgbClr val="0D0D0D"/>
                </a:solidFill>
                <a:latin typeface="黑体" panose="02010609060101010101" charset="-122"/>
                <a:ea typeface="黑体" panose="02010609060101010101" charset="-122"/>
              </a:rPr>
              <a:t>(三)步骤</a:t>
            </a:r>
            <a:endParaRPr sz="2000" b="1" dirty="0">
              <a:solidFill>
                <a:srgbClr val="0D0D0D"/>
              </a:solidFill>
              <a:latin typeface="黑体" panose="02010609060101010101" charset="-122"/>
              <a:ea typeface="黑体" panose="02010609060101010101" charset="-122"/>
            </a:endParaRPr>
          </a:p>
        </p:txBody>
      </p:sp>
      <p:sp>
        <p:nvSpPr>
          <p:cNvPr id="550921" name="文本框 550920"/>
          <p:cNvSpPr txBox="1"/>
          <p:nvPr/>
        </p:nvSpPr>
        <p:spPr>
          <a:xfrm>
            <a:off x="1137285" y="2181860"/>
            <a:ext cx="2376488" cy="398780"/>
          </a:xfrm>
          <a:prstGeom prst="rect">
            <a:avLst/>
          </a:prstGeom>
          <a:noFill/>
          <a:ln w="12700">
            <a:noFill/>
          </a:ln>
        </p:spPr>
        <p:txBody>
          <a:bodyPr>
            <a:spAutoFit/>
          </a:bodyPr>
          <a:p>
            <a:pPr>
              <a:spcBef>
                <a:spcPct val="50000"/>
              </a:spcBef>
            </a:pPr>
            <a:r>
              <a:rPr lang="en-US" altLang="zh-CN" sz="2000" b="1">
                <a:solidFill>
                  <a:schemeClr val="tx1"/>
                </a:solidFill>
                <a:latin typeface="黑体" panose="02010609060101010101" charset="-122"/>
                <a:ea typeface="黑体" panose="02010609060101010101" charset="-122"/>
                <a:cs typeface="黑体" panose="02010609060101010101" charset="-122"/>
              </a:rPr>
              <a:t>3.</a:t>
            </a:r>
            <a:r>
              <a:rPr lang="zh-CN" altLang="en-US" sz="2000" b="1" dirty="0">
                <a:solidFill>
                  <a:schemeClr val="tx1"/>
                </a:solidFill>
                <a:latin typeface="黑体" panose="02010609060101010101" charset="-122"/>
                <a:ea typeface="黑体" panose="02010609060101010101" charset="-122"/>
                <a:cs typeface="黑体" panose="02010609060101010101" charset="-122"/>
              </a:rPr>
              <a:t>生根培养</a:t>
            </a:r>
            <a:endParaRPr lang="zh-CN" altLang="en-US" sz="2000" b="1" dirty="0">
              <a:solidFill>
                <a:schemeClr val="tx1"/>
              </a:solidFill>
              <a:latin typeface="黑体" panose="02010609060101010101" charset="-122"/>
              <a:ea typeface="黑体" panose="02010609060101010101" charset="-122"/>
              <a:cs typeface="黑体" panose="02010609060101010101" charset="-122"/>
            </a:endParaRPr>
          </a:p>
        </p:txBody>
      </p:sp>
      <p:sp>
        <p:nvSpPr>
          <p:cNvPr id="550922" name="文本框 550921"/>
          <p:cNvSpPr txBox="1"/>
          <p:nvPr/>
        </p:nvSpPr>
        <p:spPr>
          <a:xfrm>
            <a:off x="1426528" y="2580323"/>
            <a:ext cx="6985000" cy="1014730"/>
          </a:xfrm>
          <a:prstGeom prst="rect">
            <a:avLst/>
          </a:prstGeom>
          <a:noFill/>
          <a:ln w="12700">
            <a:noFill/>
          </a:ln>
        </p:spPr>
        <p:txBody>
          <a:bodyPr>
            <a:spAutoFit/>
          </a:bodyPr>
          <a:p>
            <a:pPr algn="l" fontAlgn="auto">
              <a:lnSpc>
                <a:spcPct val="150000"/>
              </a:lnSpc>
              <a:spcBef>
                <a:spcPts val="0"/>
              </a:spcBef>
            </a:pPr>
            <a:r>
              <a:rPr lang="en-US" altLang="zh-CN" sz="2000" b="1">
                <a:solidFill>
                  <a:schemeClr val="tx1"/>
                </a:solidFill>
                <a:latin typeface="黑体" panose="02010609060101010101" charset="-122"/>
                <a:ea typeface="黑体" panose="02010609060101010101" charset="-122"/>
                <a:cs typeface="黑体" panose="02010609060101010101" charset="-122"/>
              </a:rPr>
              <a:t>2~3</a:t>
            </a:r>
            <a:r>
              <a:rPr lang="zh-CN" altLang="en-US" sz="2000" b="1" dirty="0">
                <a:solidFill>
                  <a:schemeClr val="tx1"/>
                </a:solidFill>
                <a:latin typeface="黑体" panose="02010609060101010101" charset="-122"/>
                <a:ea typeface="黑体" panose="02010609060101010101" charset="-122"/>
                <a:cs typeface="黑体" panose="02010609060101010101" charset="-122"/>
              </a:rPr>
              <a:t>周后</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将</a:t>
            </a:r>
            <a:r>
              <a:rPr lang="zh-CN" altLang="en-US" sz="2000" b="1" dirty="0">
                <a:solidFill>
                  <a:srgbClr val="FF0000"/>
                </a:solidFill>
                <a:latin typeface="黑体" panose="02010609060101010101" charset="-122"/>
                <a:ea typeface="黑体" panose="02010609060101010101" charset="-122"/>
                <a:cs typeface="黑体" panose="02010609060101010101" charset="-122"/>
              </a:rPr>
              <a:t>丛状苗</a:t>
            </a:r>
            <a:r>
              <a:rPr lang="zh-CN" altLang="en-US" sz="2000" b="1" dirty="0">
                <a:solidFill>
                  <a:schemeClr val="tx1"/>
                </a:solidFill>
                <a:latin typeface="黑体" panose="02010609060101010101" charset="-122"/>
                <a:ea typeface="黑体" panose="02010609060101010101" charset="-122"/>
                <a:cs typeface="黑体" panose="02010609060101010101" charset="-122"/>
              </a:rPr>
              <a:t>在无菌条件下转入</a:t>
            </a:r>
            <a:r>
              <a:rPr lang="zh-CN" altLang="en-US" sz="2000" b="1" dirty="0">
                <a:solidFill>
                  <a:srgbClr val="FF0000"/>
                </a:solidFill>
                <a:latin typeface="黑体" panose="02010609060101010101" charset="-122"/>
                <a:ea typeface="黑体" panose="02010609060101010101" charset="-122"/>
                <a:cs typeface="黑体" panose="02010609060101010101" charset="-122"/>
              </a:rPr>
              <a:t>生根培养基</a:t>
            </a:r>
            <a:r>
              <a:rPr lang="zh-CN" altLang="en-US" sz="2000" b="1" dirty="0">
                <a:solidFill>
                  <a:schemeClr val="tx1"/>
                </a:solidFill>
                <a:latin typeface="黑体" panose="02010609060101010101" charset="-122"/>
                <a:ea typeface="黑体" panose="02010609060101010101" charset="-122"/>
                <a:cs typeface="黑体" panose="02010609060101010101" charset="-122"/>
              </a:rPr>
              <a:t>中</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在上述条件下继续培养</a:t>
            </a:r>
            <a:r>
              <a:rPr lang="en-US" altLang="zh-CN" sz="2000" b="1">
                <a:solidFill>
                  <a:schemeClr val="tx1"/>
                </a:solidFill>
                <a:latin typeface="黑体" panose="02010609060101010101" charset="-122"/>
                <a:ea typeface="黑体" panose="02010609060101010101" charset="-122"/>
                <a:cs typeface="黑体" panose="02010609060101010101" charset="-122"/>
              </a:rPr>
              <a:t>.</a:t>
            </a:r>
            <a:endParaRPr lang="zh-CN" altLang="en-US" sz="2000" b="1">
              <a:solidFill>
                <a:schemeClr val="tx1"/>
              </a:solidFill>
              <a:latin typeface="黑体" panose="02010609060101010101" charset="-122"/>
              <a:ea typeface="黑体" panose="02010609060101010101" charset="-122"/>
              <a:cs typeface="黑体" panose="02010609060101010101" charset="-122"/>
            </a:endParaRPr>
          </a:p>
        </p:txBody>
      </p:sp>
      <p:sp>
        <p:nvSpPr>
          <p:cNvPr id="550923" name="文本框 550922"/>
          <p:cNvSpPr txBox="1"/>
          <p:nvPr/>
        </p:nvSpPr>
        <p:spPr>
          <a:xfrm>
            <a:off x="1137285" y="3595053"/>
            <a:ext cx="2808288" cy="398780"/>
          </a:xfrm>
          <a:prstGeom prst="rect">
            <a:avLst/>
          </a:prstGeom>
          <a:noFill/>
          <a:ln w="12700">
            <a:noFill/>
          </a:ln>
        </p:spPr>
        <p:txBody>
          <a:bodyPr>
            <a:spAutoFit/>
          </a:bodyPr>
          <a:p>
            <a:pPr algn="l">
              <a:spcBef>
                <a:spcPct val="50000"/>
              </a:spcBef>
            </a:pPr>
            <a:r>
              <a:rPr lang="en-US" altLang="zh-CN" sz="2000" b="1">
                <a:solidFill>
                  <a:schemeClr val="tx1"/>
                </a:solidFill>
                <a:latin typeface="黑体" panose="02010609060101010101" charset="-122"/>
                <a:ea typeface="黑体" panose="02010609060101010101" charset="-122"/>
                <a:cs typeface="黑体" panose="02010609060101010101" charset="-122"/>
              </a:rPr>
              <a:t>4.</a:t>
            </a:r>
            <a:r>
              <a:rPr lang="zh-CN" altLang="en-US" sz="2000" b="1" dirty="0">
                <a:solidFill>
                  <a:schemeClr val="tx1"/>
                </a:solidFill>
                <a:latin typeface="黑体" panose="02010609060101010101" charset="-122"/>
                <a:ea typeface="黑体" panose="02010609060101010101" charset="-122"/>
                <a:cs typeface="黑体" panose="02010609060101010101" charset="-122"/>
              </a:rPr>
              <a:t>适应锻炼（</a:t>
            </a:r>
            <a:r>
              <a:rPr lang="zh-CN" altLang="en-US" sz="2000" b="1" dirty="0">
                <a:solidFill>
                  <a:srgbClr val="FF0000"/>
                </a:solidFill>
                <a:latin typeface="黑体" panose="02010609060101010101" charset="-122"/>
                <a:ea typeface="黑体" panose="02010609060101010101" charset="-122"/>
                <a:cs typeface="黑体" panose="02010609060101010101" charset="-122"/>
              </a:rPr>
              <a:t>炼苗</a:t>
            </a:r>
            <a:r>
              <a:rPr lang="zh-CN" altLang="en-US" sz="2000" b="1" dirty="0">
                <a:solidFill>
                  <a:schemeClr val="tx1"/>
                </a:solidFill>
                <a:latin typeface="黑体" panose="02010609060101010101" charset="-122"/>
                <a:ea typeface="黑体" panose="02010609060101010101" charset="-122"/>
                <a:cs typeface="黑体" panose="02010609060101010101" charset="-122"/>
              </a:rPr>
              <a:t>）</a:t>
            </a:r>
            <a:endParaRPr lang="zh-CN" altLang="en-US" sz="2000" b="1" dirty="0">
              <a:solidFill>
                <a:schemeClr val="tx1"/>
              </a:solidFill>
              <a:latin typeface="黑体" panose="02010609060101010101" charset="-122"/>
              <a:ea typeface="黑体" panose="02010609060101010101" charset="-122"/>
              <a:cs typeface="黑体" panose="02010609060101010101" charset="-122"/>
            </a:endParaRPr>
          </a:p>
        </p:txBody>
      </p:sp>
      <p:sp>
        <p:nvSpPr>
          <p:cNvPr id="550924" name="文本框 550923"/>
          <p:cNvSpPr txBox="1"/>
          <p:nvPr/>
        </p:nvSpPr>
        <p:spPr>
          <a:xfrm>
            <a:off x="1426528" y="3993833"/>
            <a:ext cx="7056437" cy="1476375"/>
          </a:xfrm>
          <a:prstGeom prst="rect">
            <a:avLst/>
          </a:prstGeom>
          <a:noFill/>
          <a:ln w="12700">
            <a:noFill/>
          </a:ln>
        </p:spPr>
        <p:txBody>
          <a:bodyPr>
            <a:spAutoFit/>
          </a:bodyPr>
          <a:p>
            <a:pPr algn="l" fontAlgn="auto">
              <a:lnSpc>
                <a:spcPct val="150000"/>
              </a:lnSpc>
              <a:spcBef>
                <a:spcPts val="0"/>
              </a:spcBef>
            </a:pPr>
            <a:r>
              <a:rPr lang="zh-CN" altLang="en-US" sz="2000" b="1" dirty="0">
                <a:solidFill>
                  <a:schemeClr val="tx1"/>
                </a:solidFill>
                <a:latin typeface="黑体" panose="02010609060101010101" charset="-122"/>
                <a:ea typeface="黑体" panose="02010609060101010101" charset="-122"/>
                <a:cs typeface="黑体" panose="02010609060101010101" charset="-122"/>
              </a:rPr>
              <a:t>将苗转移至</a:t>
            </a:r>
            <a:r>
              <a:rPr lang="zh-CN" altLang="en-US" sz="2000" b="1" dirty="0">
                <a:solidFill>
                  <a:srgbClr val="FF0000"/>
                </a:solidFill>
                <a:latin typeface="黑体" panose="02010609060101010101" charset="-122"/>
                <a:ea typeface="黑体" panose="02010609060101010101" charset="-122"/>
                <a:cs typeface="黑体" panose="02010609060101010101" charset="-122"/>
              </a:rPr>
              <a:t>草炭土或蛭石</a:t>
            </a:r>
            <a:r>
              <a:rPr lang="zh-CN" altLang="en-US" sz="2000" b="1" dirty="0">
                <a:solidFill>
                  <a:schemeClr val="tx1"/>
                </a:solidFill>
                <a:latin typeface="黑体" panose="02010609060101010101" charset="-122"/>
                <a:ea typeface="黑体" panose="02010609060101010101" charset="-122"/>
                <a:cs typeface="黑体" panose="02010609060101010101" charset="-122"/>
              </a:rPr>
              <a:t>中</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用玻璃罩或塑料布保持</a:t>
            </a:r>
            <a:r>
              <a:rPr lang="en-US" altLang="zh-CN" sz="2000" b="1">
                <a:solidFill>
                  <a:srgbClr val="FF0000"/>
                </a:solidFill>
                <a:latin typeface="黑体" panose="02010609060101010101" charset="-122"/>
                <a:ea typeface="黑体" panose="02010609060101010101" charset="-122"/>
                <a:cs typeface="黑体" panose="02010609060101010101" charset="-122"/>
              </a:rPr>
              <a:t>80</a:t>
            </a:r>
            <a:r>
              <a:rPr lang="zh-CN" altLang="en-US" sz="2000" b="1" dirty="0">
                <a:solidFill>
                  <a:srgbClr val="FF0000"/>
                </a:solidFill>
                <a:latin typeface="黑体" panose="02010609060101010101" charset="-122"/>
                <a:ea typeface="黑体" panose="02010609060101010101" charset="-122"/>
                <a:cs typeface="黑体" panose="02010609060101010101" charset="-122"/>
              </a:rPr>
              <a:t>％以上</a:t>
            </a:r>
            <a:r>
              <a:rPr lang="zh-CN" altLang="en-US" sz="2000" b="1" dirty="0">
                <a:solidFill>
                  <a:schemeClr val="tx1"/>
                </a:solidFill>
                <a:latin typeface="黑体" panose="02010609060101010101" charset="-122"/>
                <a:ea typeface="黑体" panose="02010609060101010101" charset="-122"/>
                <a:cs typeface="黑体" panose="02010609060101010101" charset="-122"/>
              </a:rPr>
              <a:t>的湿度</a:t>
            </a:r>
            <a:r>
              <a:rPr lang="en-US" altLang="zh-CN" sz="2000" b="1">
                <a:solidFill>
                  <a:schemeClr val="tx1"/>
                </a:solidFill>
                <a:latin typeface="黑体" panose="02010609060101010101" charset="-122"/>
                <a:ea typeface="黑体" panose="02010609060101010101" charset="-122"/>
                <a:cs typeface="黑体" panose="02010609060101010101" charset="-122"/>
              </a:rPr>
              <a:t>,2~3</a:t>
            </a:r>
            <a:r>
              <a:rPr lang="zh-CN" altLang="en-US" sz="2000" b="1" dirty="0">
                <a:solidFill>
                  <a:schemeClr val="tx1"/>
                </a:solidFill>
                <a:latin typeface="黑体" panose="02010609060101010101" charset="-122"/>
                <a:ea typeface="黑体" panose="02010609060101010101" charset="-122"/>
                <a:cs typeface="黑体" panose="02010609060101010101" charset="-122"/>
              </a:rPr>
              <a:t>天后打开减低湿度进行锻炼</a:t>
            </a:r>
            <a:r>
              <a:rPr lang="en-US" altLang="zh-CN" sz="2000" b="1">
                <a:solidFill>
                  <a:schemeClr val="tx1"/>
                </a:solidFill>
                <a:latin typeface="黑体" panose="02010609060101010101" charset="-122"/>
                <a:ea typeface="黑体" panose="02010609060101010101" charset="-122"/>
                <a:cs typeface="黑体" panose="02010609060101010101" charset="-122"/>
              </a:rPr>
              <a:t>,</a:t>
            </a:r>
            <a:r>
              <a:rPr lang="zh-CN" altLang="en-US" sz="2000" b="1" dirty="0">
                <a:solidFill>
                  <a:schemeClr val="tx1"/>
                </a:solidFill>
                <a:latin typeface="黑体" panose="02010609060101010101" charset="-122"/>
                <a:ea typeface="黑体" panose="02010609060101010101" charset="-122"/>
                <a:cs typeface="黑体" panose="02010609060101010101" charset="-122"/>
              </a:rPr>
              <a:t>直到将罩全部打开处于自然湿度下为止</a:t>
            </a:r>
            <a:endParaRPr lang="zh-CN" altLang="en-US" sz="2000" b="1" dirty="0">
              <a:solidFill>
                <a:schemeClr val="tx1"/>
              </a:solidFill>
              <a:latin typeface="黑体" panose="02010609060101010101" charset="-122"/>
              <a:ea typeface="黑体" panose="02010609060101010101" charset="-122"/>
              <a:cs typeface="黑体" panose="02010609060101010101" charset="-122"/>
            </a:endParaRPr>
          </a:p>
        </p:txBody>
      </p:sp>
      <p:sp>
        <p:nvSpPr>
          <p:cNvPr id="551940" name="文本框 551939"/>
          <p:cNvSpPr txBox="1"/>
          <p:nvPr/>
        </p:nvSpPr>
        <p:spPr>
          <a:xfrm>
            <a:off x="1136968" y="5470208"/>
            <a:ext cx="1511300" cy="398780"/>
          </a:xfrm>
          <a:prstGeom prst="rect">
            <a:avLst/>
          </a:prstGeom>
          <a:noFill/>
          <a:ln w="12700">
            <a:noFill/>
          </a:ln>
        </p:spPr>
        <p:txBody>
          <a:bodyPr>
            <a:spAutoFit/>
          </a:bodyPr>
          <a:p>
            <a:pPr algn="l">
              <a:spcBef>
                <a:spcPct val="50000"/>
              </a:spcBef>
            </a:pPr>
            <a:r>
              <a:rPr lang="en-US" altLang="zh-CN" sz="2000" b="1">
                <a:latin typeface="黑体" panose="02010609060101010101" charset="-122"/>
                <a:ea typeface="黑体" panose="02010609060101010101" charset="-122"/>
                <a:cs typeface="黑体" panose="02010609060101010101" charset="-122"/>
              </a:rPr>
              <a:t>5.</a:t>
            </a:r>
            <a:r>
              <a:rPr lang="zh-CN" altLang="en-US" sz="2000" b="1" dirty="0">
                <a:solidFill>
                  <a:srgbClr val="FF0000"/>
                </a:solidFill>
                <a:latin typeface="黑体" panose="02010609060101010101" charset="-122"/>
                <a:ea typeface="黑体" panose="02010609060101010101" charset="-122"/>
                <a:cs typeface="黑体" panose="02010609060101010101" charset="-122"/>
              </a:rPr>
              <a:t>定植</a:t>
            </a:r>
            <a:endParaRPr lang="zh-CN" altLang="en-US" sz="2000" b="1" dirty="0">
              <a:solidFill>
                <a:srgbClr val="FF0000"/>
              </a:solidFill>
              <a:latin typeface="黑体" panose="02010609060101010101" charset="-122"/>
              <a:ea typeface="黑体" panose="02010609060101010101" charset="-122"/>
              <a:cs typeface="黑体" panose="02010609060101010101" charset="-122"/>
            </a:endParaRPr>
          </a:p>
        </p:txBody>
      </p:sp>
      <p:sp>
        <p:nvSpPr>
          <p:cNvPr id="551941" name="文本框 551940"/>
          <p:cNvSpPr txBox="1"/>
          <p:nvPr/>
        </p:nvSpPr>
        <p:spPr>
          <a:xfrm>
            <a:off x="2239963" y="5470525"/>
            <a:ext cx="6408737" cy="398780"/>
          </a:xfrm>
          <a:prstGeom prst="rect">
            <a:avLst/>
          </a:prstGeom>
          <a:noFill/>
          <a:ln w="12700">
            <a:noFill/>
          </a:ln>
        </p:spPr>
        <p:txBody>
          <a:bodyPr>
            <a:spAutoFit/>
          </a:bodyPr>
          <a:p>
            <a:pPr algn="l">
              <a:spcBef>
                <a:spcPct val="50000"/>
              </a:spcBef>
            </a:pPr>
            <a:r>
              <a:rPr lang="zh-CN" altLang="en-US" sz="2000" b="1" dirty="0">
                <a:solidFill>
                  <a:schemeClr val="tx1"/>
                </a:solidFill>
                <a:latin typeface="黑体" panose="02010609060101010101" charset="-122"/>
                <a:ea typeface="黑体" panose="02010609060101010101" charset="-122"/>
              </a:rPr>
              <a:t>将苗转移到土中培养</a:t>
            </a:r>
            <a:endParaRPr lang="zh-CN" altLang="en-US" sz="2000" b="1" dirty="0">
              <a:solidFill>
                <a:schemeClr val="tx1"/>
              </a:solidFill>
              <a:latin typeface="黑体" panose="02010609060101010101" charset="-122"/>
              <a:ea typeface="黑体" panose="02010609060101010101" charset="-122"/>
            </a:endParaRPr>
          </a:p>
        </p:txBody>
      </p:sp>
      <p:pic>
        <p:nvPicPr>
          <p:cNvPr id="36867" name="内容占位符 15363" descr="苗2">
            <a:hlinkClick r:id="rId1" action="ppaction://hlinksldjump"/>
          </p:cNvPr>
          <p:cNvPicPr>
            <a:picLocks noGrp="1" noChangeAspect="1"/>
          </p:cNvPicPr>
          <p:nvPr>
            <p:ph sz="half" idx="2"/>
          </p:nvPr>
        </p:nvPicPr>
        <p:blipFill>
          <a:blip r:embed="rId2"/>
          <a:stretch>
            <a:fillRect/>
          </a:stretch>
        </p:blipFill>
        <p:spPr>
          <a:xfrm>
            <a:off x="2286635" y="2489200"/>
            <a:ext cx="4570730" cy="3274695"/>
          </a:xfrm>
          <a:ln>
            <a:solidFill>
              <a:srgbClr val="00FF00"/>
            </a:solidFill>
            <a:miter/>
          </a:ln>
        </p:spPr>
      </p:pic>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500" fill="hold"/>
                                        <p:tgtEl>
                                          <p:spTgt spid="36867"/>
                                        </p:tgtEl>
                                        <p:attrNameLst>
                                          <p:attrName>ppt_x</p:attrName>
                                        </p:attrNameLst>
                                      </p:cBhvr>
                                      <p:tavLst>
                                        <p:tav tm="0">
                                          <p:val>
                                            <p:strVal val="#ppt_x"/>
                                          </p:val>
                                        </p:tav>
                                        <p:tav tm="100000">
                                          <p:val>
                                            <p:strVal val="#ppt_x"/>
                                          </p:val>
                                        </p:tav>
                                      </p:tavLst>
                                    </p:anim>
                                    <p:anim calcmode="lin" valueType="num">
                                      <p:cBhvr additive="base">
                                        <p:cTn id="8" dur="500" fill="hold"/>
                                        <p:tgtEl>
                                          <p:spTgt spid="3686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09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509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19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19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nodeType="clickEffect">
                                  <p:stCondLst>
                                    <p:cond delay="0"/>
                                  </p:stCondLst>
                                  <p:childTnLst>
                                    <p:animEffect transition="out" filter="blinds(horizontal)">
                                      <p:cBhvr>
                                        <p:cTn id="26" dur="500"/>
                                        <p:tgtEl>
                                          <p:spTgt spid="36867"/>
                                        </p:tgtEl>
                                      </p:cBhvr>
                                    </p:animEffect>
                                    <p:set>
                                      <p:cBhvr>
                                        <p:cTn id="27" dur="1" fill="hold">
                                          <p:stCondLst>
                                            <p:cond delay="499"/>
                                          </p:stCondLst>
                                        </p:cTn>
                                        <p:tgtEl>
                                          <p:spTgt spid="368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0923" grpId="0"/>
      <p:bldP spid="550924" grpId="0"/>
      <p:bldP spid="551940" grpId="0"/>
      <p:bldP spid="5519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4" name="TextBox 4"/>
          <p:cNvSpPr txBox="1"/>
          <p:nvPr/>
        </p:nvSpPr>
        <p:spPr>
          <a:xfrm>
            <a:off x="504825" y="685800"/>
            <a:ext cx="455168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三、思考与讨论</a:t>
            </a:r>
            <a:endParaRPr lang="zh-CN" altLang="en-US" sz="3000" b="1" dirty="0">
              <a:solidFill>
                <a:srgbClr val="0D0D0D"/>
              </a:solidFill>
              <a:latin typeface="黑体" panose="02010609060101010101" charset="-122"/>
              <a:ea typeface="黑体" panose="02010609060101010101" charset="-122"/>
            </a:endParaRPr>
          </a:p>
        </p:txBody>
      </p:sp>
      <p:sp>
        <p:nvSpPr>
          <p:cNvPr id="512005" name="文本框 512004"/>
          <p:cNvSpPr txBox="1"/>
          <p:nvPr/>
        </p:nvSpPr>
        <p:spPr>
          <a:xfrm>
            <a:off x="826770" y="1637348"/>
            <a:ext cx="7777163" cy="829945"/>
          </a:xfrm>
          <a:prstGeom prst="rect">
            <a:avLst/>
          </a:prstGeom>
          <a:noFill/>
          <a:ln w="12700">
            <a:noFill/>
          </a:ln>
        </p:spPr>
        <p:txBody>
          <a:bodyPr>
            <a:spAutoFit/>
          </a:bodyPr>
          <a:p>
            <a:pPr algn="l">
              <a:spcBef>
                <a:spcPct val="50000"/>
              </a:spcBef>
            </a:pPr>
            <a:r>
              <a:rPr lang="en-US" altLang="zh-CN" sz="2400" b="1">
                <a:latin typeface="黑体" panose="02010609060101010101" charset="-122"/>
                <a:ea typeface="黑体" panose="02010609060101010101" charset="-122"/>
                <a:cs typeface="黑体" panose="02010609060101010101" charset="-122"/>
              </a:rPr>
              <a:t>1.</a:t>
            </a:r>
            <a:r>
              <a:rPr lang="zh-CN" altLang="en-US" sz="2400" b="1" dirty="0">
                <a:latin typeface="黑体" panose="02010609060101010101" charset="-122"/>
                <a:ea typeface="黑体" panose="02010609060101010101" charset="-122"/>
                <a:cs typeface="黑体" panose="02010609060101010101" charset="-122"/>
              </a:rPr>
              <a:t>不同植物、不同组织的生根和生芽是否都可使用与本实验相同的生长素和细胞分裂素浓度？</a:t>
            </a:r>
            <a:endParaRPr lang="zh-CN" altLang="en-US" sz="2400" b="1" dirty="0">
              <a:latin typeface="黑体" panose="02010609060101010101" charset="-122"/>
              <a:ea typeface="黑体" panose="02010609060101010101" charset="-122"/>
              <a:cs typeface="黑体" panose="02010609060101010101" charset="-122"/>
            </a:endParaRPr>
          </a:p>
        </p:txBody>
      </p:sp>
      <p:sp>
        <p:nvSpPr>
          <p:cNvPr id="512006" name="文本框 512005"/>
          <p:cNvSpPr txBox="1"/>
          <p:nvPr/>
        </p:nvSpPr>
        <p:spPr>
          <a:xfrm>
            <a:off x="826770" y="3411220"/>
            <a:ext cx="7550150" cy="829945"/>
          </a:xfrm>
          <a:prstGeom prst="rect">
            <a:avLst/>
          </a:prstGeom>
          <a:noFill/>
          <a:ln w="12700">
            <a:noFill/>
          </a:ln>
        </p:spPr>
        <p:txBody>
          <a:bodyPr wrap="square">
            <a:spAutoFit/>
          </a:bodyPr>
          <a:p>
            <a:pPr algn="l">
              <a:spcBef>
                <a:spcPct val="50000"/>
              </a:spcBef>
            </a:pPr>
            <a:r>
              <a:rPr lang="en-US" altLang="zh-CN" sz="2400" b="1">
                <a:latin typeface="黑体" panose="02010609060101010101" charset="-122"/>
                <a:ea typeface="黑体" panose="02010609060101010101" charset="-122"/>
                <a:cs typeface="黑体" panose="02010609060101010101" charset="-122"/>
              </a:rPr>
              <a:t>2.</a:t>
            </a:r>
            <a:r>
              <a:rPr lang="zh-CN" altLang="en-US" sz="2400" b="1" dirty="0">
                <a:latin typeface="黑体" panose="02010609060101010101" charset="-122"/>
                <a:ea typeface="黑体" panose="02010609060101010101" charset="-122"/>
                <a:cs typeface="黑体" panose="02010609060101010101" charset="-122"/>
              </a:rPr>
              <a:t>本实验用人工合成的激素，而不用植物中存在的天然激素，为什么？</a:t>
            </a:r>
            <a:endParaRPr lang="zh-CN" altLang="en-US" sz="2400" b="1" dirty="0">
              <a:latin typeface="黑体" panose="02010609060101010101" charset="-122"/>
              <a:ea typeface="黑体" panose="02010609060101010101" charset="-122"/>
              <a:cs typeface="黑体" panose="02010609060101010101" charset="-122"/>
            </a:endParaRPr>
          </a:p>
        </p:txBody>
      </p:sp>
      <p:sp>
        <p:nvSpPr>
          <p:cNvPr id="512007" name="文本框 512006"/>
          <p:cNvSpPr txBox="1"/>
          <p:nvPr/>
        </p:nvSpPr>
        <p:spPr>
          <a:xfrm>
            <a:off x="1250315" y="2618740"/>
            <a:ext cx="6048375" cy="460375"/>
          </a:xfrm>
          <a:prstGeom prst="rect">
            <a:avLst/>
          </a:prstGeom>
          <a:noFill/>
          <a:ln w="12700">
            <a:noFill/>
          </a:ln>
        </p:spPr>
        <p:txBody>
          <a:bodyPr>
            <a:spAutoFit/>
          </a:bodyPr>
          <a:p>
            <a:pPr>
              <a:spcBef>
                <a:spcPct val="50000"/>
              </a:spcBef>
            </a:pPr>
            <a:r>
              <a:rPr lang="zh-CN" altLang="en-US" sz="2400" b="1" dirty="0">
                <a:solidFill>
                  <a:srgbClr val="FF3300"/>
                </a:solidFill>
                <a:latin typeface="黑体" panose="02010609060101010101" charset="-122"/>
                <a:ea typeface="黑体" panose="02010609060101010101" charset="-122"/>
              </a:rPr>
              <a:t>不可相同</a:t>
            </a:r>
            <a:endParaRPr lang="zh-CN" altLang="en-US" sz="2400" b="1" dirty="0">
              <a:solidFill>
                <a:srgbClr val="FF3300"/>
              </a:solidFill>
              <a:latin typeface="黑体" panose="02010609060101010101" charset="-122"/>
              <a:ea typeface="黑体" panose="02010609060101010101" charset="-122"/>
            </a:endParaRPr>
          </a:p>
        </p:txBody>
      </p:sp>
      <p:sp>
        <p:nvSpPr>
          <p:cNvPr id="512008" name="文本框 512007"/>
          <p:cNvSpPr txBox="1"/>
          <p:nvPr/>
        </p:nvSpPr>
        <p:spPr>
          <a:xfrm>
            <a:off x="1250315" y="4470400"/>
            <a:ext cx="6816725" cy="1198880"/>
          </a:xfrm>
          <a:prstGeom prst="rect">
            <a:avLst/>
          </a:prstGeom>
          <a:noFill/>
          <a:ln w="12700">
            <a:noFill/>
          </a:ln>
        </p:spPr>
        <p:txBody>
          <a:bodyPr wrap="square">
            <a:spAutoFit/>
          </a:bodyPr>
          <a:p>
            <a:pPr algn="l">
              <a:spcBef>
                <a:spcPct val="50000"/>
              </a:spcBef>
            </a:pPr>
            <a:r>
              <a:rPr lang="zh-CN" altLang="en-US" sz="2400" b="1" dirty="0">
                <a:solidFill>
                  <a:srgbClr val="FF3300"/>
                </a:solidFill>
                <a:latin typeface="黑体" panose="02010609060101010101" charset="-122"/>
                <a:ea typeface="黑体" panose="02010609060101010101" charset="-122"/>
              </a:rPr>
              <a:t>天然激素都有相应的使之分解的酶，所以使用时间短，而人工合成的，没有分解酶，作用时间长，效果显著。</a:t>
            </a:r>
            <a:endParaRPr lang="zh-CN" altLang="en-US" sz="2400" b="1" dirty="0">
              <a:solidFill>
                <a:srgbClr val="FF33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07" grpId="0"/>
      <p:bldP spid="51200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4" name="TextBox 4"/>
          <p:cNvSpPr txBox="1"/>
          <p:nvPr/>
        </p:nvSpPr>
        <p:spPr>
          <a:xfrm>
            <a:off x="504825" y="685800"/>
            <a:ext cx="455168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三、思考与讨论</a:t>
            </a:r>
            <a:endParaRPr lang="zh-CN" altLang="en-US" sz="3000" b="1" dirty="0">
              <a:solidFill>
                <a:srgbClr val="0D0D0D"/>
              </a:solidFill>
              <a:latin typeface="黑体" panose="02010609060101010101" charset="-122"/>
              <a:ea typeface="黑体" panose="02010609060101010101" charset="-122"/>
            </a:endParaRPr>
          </a:p>
        </p:txBody>
      </p:sp>
      <p:sp>
        <p:nvSpPr>
          <p:cNvPr id="512005" name="文本框 512004"/>
          <p:cNvSpPr txBox="1"/>
          <p:nvPr/>
        </p:nvSpPr>
        <p:spPr>
          <a:xfrm>
            <a:off x="871220" y="1753553"/>
            <a:ext cx="7777163" cy="829945"/>
          </a:xfrm>
          <a:prstGeom prst="rect">
            <a:avLst/>
          </a:prstGeom>
          <a:noFill/>
          <a:ln w="12700">
            <a:noFill/>
          </a:ln>
        </p:spPr>
        <p:txBody>
          <a:bodyPr>
            <a:spAutoFit/>
          </a:bodyPr>
          <a:p>
            <a:pPr algn="l">
              <a:spcBef>
                <a:spcPct val="50000"/>
              </a:spcBef>
            </a:pPr>
            <a:r>
              <a:rPr sz="2400" b="1">
                <a:latin typeface="黑体" panose="02010609060101010101" charset="-122"/>
                <a:ea typeface="黑体" panose="02010609060101010101" charset="-122"/>
                <a:cs typeface="黑体" panose="02010609060101010101" charset="-122"/>
              </a:rPr>
              <a:t>3.如果在自然界取植物样本进行组织培养,你认为应采取什么措施保证样本不被污染?</a:t>
            </a:r>
            <a:endParaRPr sz="2400" b="1">
              <a:latin typeface="黑体" panose="02010609060101010101" charset="-122"/>
              <a:ea typeface="黑体" panose="02010609060101010101" charset="-122"/>
              <a:cs typeface="黑体" panose="02010609060101010101" charset="-122"/>
            </a:endParaRPr>
          </a:p>
        </p:txBody>
      </p:sp>
      <p:sp>
        <p:nvSpPr>
          <p:cNvPr id="512007" name="文本框 512006"/>
          <p:cNvSpPr txBox="1"/>
          <p:nvPr/>
        </p:nvSpPr>
        <p:spPr>
          <a:xfrm>
            <a:off x="1250315" y="2790825"/>
            <a:ext cx="6048375" cy="1568450"/>
          </a:xfrm>
          <a:prstGeom prst="rect">
            <a:avLst/>
          </a:prstGeom>
          <a:noFill/>
          <a:ln w="12700">
            <a:noFill/>
          </a:ln>
        </p:spPr>
        <p:txBody>
          <a:bodyPr>
            <a:spAutoFit/>
          </a:bodyPr>
          <a:p>
            <a:pPr>
              <a:spcBef>
                <a:spcPct val="50000"/>
              </a:spcBef>
            </a:pPr>
            <a:r>
              <a:rPr lang="zh-CN" altLang="en-US" sz="2400" b="1" dirty="0">
                <a:solidFill>
                  <a:srgbClr val="FF3300"/>
                </a:solidFill>
                <a:latin typeface="黑体" panose="02010609060101010101" charset="-122"/>
                <a:ea typeface="黑体" panose="02010609060101010101" charset="-122"/>
              </a:rPr>
              <a:t>（1）操作环境清洁</a:t>
            </a:r>
            <a:endParaRPr lang="zh-CN" altLang="en-US" sz="2400" b="1" dirty="0">
              <a:solidFill>
                <a:srgbClr val="FF3300"/>
              </a:solidFill>
              <a:latin typeface="黑体" panose="02010609060101010101" charset="-122"/>
              <a:ea typeface="黑体" panose="02010609060101010101" charset="-122"/>
            </a:endParaRPr>
          </a:p>
          <a:p>
            <a:pPr>
              <a:spcBef>
                <a:spcPct val="50000"/>
              </a:spcBef>
            </a:pPr>
            <a:r>
              <a:rPr lang="zh-CN" altLang="en-US" sz="2400" b="1" dirty="0">
                <a:solidFill>
                  <a:srgbClr val="FF3300"/>
                </a:solidFill>
                <a:latin typeface="黑体" panose="02010609060101010101" charset="-122"/>
                <a:ea typeface="黑体" panose="02010609060101010101" charset="-122"/>
              </a:rPr>
              <a:t>（2）植物样本的洁净</a:t>
            </a:r>
            <a:endParaRPr lang="zh-CN" altLang="en-US" sz="2400" b="1" dirty="0">
              <a:solidFill>
                <a:srgbClr val="FF3300"/>
              </a:solidFill>
              <a:latin typeface="黑体" panose="02010609060101010101" charset="-122"/>
              <a:ea typeface="黑体" panose="02010609060101010101" charset="-122"/>
            </a:endParaRPr>
          </a:p>
          <a:p>
            <a:pPr>
              <a:spcBef>
                <a:spcPct val="50000"/>
              </a:spcBef>
            </a:pPr>
            <a:r>
              <a:rPr lang="zh-CN" altLang="en-US" sz="2400" b="1" dirty="0">
                <a:solidFill>
                  <a:srgbClr val="FF3300"/>
                </a:solidFill>
                <a:latin typeface="黑体" panose="02010609060101010101" charset="-122"/>
                <a:ea typeface="黑体" panose="02010609060101010101" charset="-122"/>
              </a:rPr>
              <a:t>（3）操作敏捷迅速</a:t>
            </a:r>
            <a:endParaRPr lang="zh-CN" altLang="en-US" sz="2400" b="1" dirty="0">
              <a:solidFill>
                <a:srgbClr val="FF33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0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grpSp>
        <p:nvGrpSpPr>
          <p:cNvPr id="2" name="组合 1"/>
          <p:cNvGrpSpPr/>
          <p:nvPr/>
        </p:nvGrpSpPr>
        <p:grpSpPr>
          <a:xfrm>
            <a:off x="332185" y="1178718"/>
            <a:ext cx="8460581" cy="4471989"/>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1" name="TextBox 4"/>
          <p:cNvSpPr txBox="1"/>
          <p:nvPr/>
        </p:nvSpPr>
        <p:spPr>
          <a:xfrm>
            <a:off x="2771210" y="2998867"/>
            <a:ext cx="3600986" cy="860425"/>
          </a:xfrm>
          <a:prstGeom prst="rect">
            <a:avLst/>
          </a:prstGeom>
          <a:noFill/>
        </p:spPr>
        <p:txBody>
          <a:bodyPr wrap="square" rtlCol="0">
            <a:spAutoFit/>
          </a:bodyPr>
          <a:lstStyle/>
          <a:p>
            <a:pPr algn="ctr">
              <a:lnSpc>
                <a:spcPts val="6000"/>
              </a:lnSpc>
            </a:pPr>
            <a:r>
              <a:rPr lang="zh-CN" altLang="en-US" sz="4000" b="1" dirty="0">
                <a:solidFill>
                  <a:schemeClr val="tx1">
                    <a:lumMod val="95000"/>
                    <a:lumOff val="5000"/>
                  </a:schemeClr>
                </a:solidFill>
                <a:latin typeface="方正细圆简体" panose="02010601030101010101" pitchFamily="2" charset="-122"/>
                <a:ea typeface="方正细圆简体" panose="02010601030101010101" pitchFamily="2" charset="-122"/>
              </a:rPr>
              <a:t>谢谢！</a:t>
            </a:r>
            <a:endParaRPr lang="zh-CN" altLang="en-US" sz="4000" b="1" dirty="0">
              <a:solidFill>
                <a:schemeClr val="tx1">
                  <a:lumMod val="95000"/>
                  <a:lumOff val="5000"/>
                </a:schemeClr>
              </a:solidFill>
              <a:latin typeface="方正细圆简体" panose="02010601030101010101" pitchFamily="2" charset="-122"/>
              <a:ea typeface="方正细圆简体" panose="02010601030101010101" pitchFamily="2" charset="-122"/>
            </a:endParaRPr>
          </a:p>
        </p:txBody>
      </p:sp>
      <p:sp>
        <p:nvSpPr>
          <p:cNvPr id="35" name="矩形: 圆顶角 34"/>
          <p:cNvSpPr/>
          <p:nvPr/>
        </p:nvSpPr>
        <p:spPr>
          <a:xfrm rot="10800000">
            <a:off x="3636281" y="1159268"/>
            <a:ext cx="1878695" cy="462364"/>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 name="组合 2"/>
          <p:cNvGrpSpPr/>
          <p:nvPr/>
        </p:nvGrpSpPr>
        <p:grpSpPr>
          <a:xfrm>
            <a:off x="3636281" y="5206594"/>
            <a:ext cx="1878695" cy="586988"/>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 name="组合 3"/>
          <p:cNvGrpSpPr/>
          <p:nvPr/>
        </p:nvGrpSpPr>
        <p:grpSpPr>
          <a:xfrm>
            <a:off x="1773136" y="2550208"/>
            <a:ext cx="5567649" cy="1723517"/>
            <a:chOff x="2400588" y="1534224"/>
            <a:chExt cx="7423532" cy="2298022"/>
          </a:xfrm>
        </p:grpSpPr>
        <p:grpSp>
          <p:nvGrpSpPr>
            <p:cNvPr id="53" name="组合 52"/>
            <p:cNvGrpSpPr/>
            <p:nvPr/>
          </p:nvGrpSpPr>
          <p:grpSpPr>
            <a:xfrm>
              <a:off x="2400588" y="1534224"/>
              <a:ext cx="1795213" cy="2238682"/>
              <a:chOff x="-1707351" y="3178155"/>
              <a:chExt cx="1338966" cy="1669729"/>
            </a:xfrm>
          </p:grpSpPr>
          <p:pic>
            <p:nvPicPr>
              <p:cNvPr id="51" name="图片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2" name="组合 51"/>
              <p:cNvGrpSpPr/>
              <p:nvPr/>
            </p:nvGrpSpPr>
            <p:grpSpPr>
              <a:xfrm>
                <a:off x="-1614016" y="3178155"/>
                <a:ext cx="1245631" cy="1512324"/>
                <a:chOff x="-1614016" y="3178155"/>
                <a:chExt cx="1245631" cy="1512324"/>
              </a:xfrm>
            </p:grpSpPr>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nvGrpSpPr>
            <p:cNvPr id="54" name="组合 53"/>
            <p:cNvGrpSpPr/>
            <p:nvPr/>
          </p:nvGrpSpPr>
          <p:grpSpPr>
            <a:xfrm flipH="1">
              <a:off x="8028907" y="1593564"/>
              <a:ext cx="1795213" cy="2238682"/>
              <a:chOff x="-1707351" y="3178155"/>
              <a:chExt cx="1338966" cy="1669729"/>
            </a:xfrm>
          </p:grpSpPr>
          <p:pic>
            <p:nvPicPr>
              <p:cNvPr id="55" name="图片 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6" name="组合 55"/>
              <p:cNvGrpSpPr/>
              <p:nvPr/>
            </p:nvGrpSpPr>
            <p:grpSpPr>
              <a:xfrm>
                <a:off x="-1614016" y="3178155"/>
                <a:ext cx="1245631" cy="1512324"/>
                <a:chOff x="-1614016" y="3178155"/>
                <a:chExt cx="1245631" cy="1512324"/>
              </a:xfrm>
            </p:grpSpPr>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58" name="图片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35"/>
                                        </p:tgtEl>
                                        <p:attrNameLst>
                                          <p:attrName>style.visibility</p:attrName>
                                        </p:attrNameLst>
                                      </p:cBhvr>
                                      <p:to>
                                        <p:strVal val="visible"/>
                                      </p:to>
                                    </p:set>
                                    <p:animEffect transition="in" filter="wipe(up)">
                                      <p:cBhvr>
                                        <p:cTn id="12" dur="500"/>
                                        <p:tgtEl>
                                          <p:spTgt spid="35"/>
                                        </p:tgtEl>
                                      </p:cBhvr>
                                    </p:animEffect>
                                  </p:childTnLst>
                                </p:cTn>
                              </p:par>
                              <p:par>
                                <p:cTn id="13" presetID="22" presetClass="entr" presetSubtype="4"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16" presetClass="entr" presetSubtype="37" fill="hold"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barn(outVertical)">
                                      <p:cBhvr>
                                        <p:cTn id="18" dur="500"/>
                                        <p:tgtEl>
                                          <p:spTgt spid="4"/>
                                        </p:tgtEl>
                                      </p:cBhvr>
                                    </p:animEffect>
                                  </p:childTnLst>
                                </p:cTn>
                              </p:par>
                              <p:par>
                                <p:cTn id="19" presetID="26" presetClass="entr" presetSubtype="0" fill="hold" grpId="0" nodeType="withEffect">
                                  <p:stCondLst>
                                    <p:cond delay="2750"/>
                                  </p:stCondLst>
                                  <p:iterate type="lt">
                                    <p:tmPct val="6000"/>
                                  </p:iterate>
                                  <p:childTnLst>
                                    <p:set>
                                      <p:cBhvr>
                                        <p:cTn id="20" dur="1" fill="hold">
                                          <p:stCondLst>
                                            <p:cond delay="0"/>
                                          </p:stCondLst>
                                        </p:cTn>
                                        <p:tgtEl>
                                          <p:spTgt spid="11"/>
                                        </p:tgtEl>
                                        <p:attrNameLst>
                                          <p:attrName>style.visibility</p:attrName>
                                        </p:attrNameLst>
                                      </p:cBhvr>
                                      <p:to>
                                        <p:strVal val="visible"/>
                                      </p:to>
                                    </p:set>
                                    <p:animEffect transition="in" filter="wipe(down)">
                                      <p:cBhvr>
                                        <p:cTn id="21" dur="406">
                                          <p:stCondLst>
                                            <p:cond delay="0"/>
                                          </p:stCondLst>
                                        </p:cTn>
                                        <p:tgtEl>
                                          <p:spTgt spid="11"/>
                                        </p:tgtEl>
                                      </p:cBhvr>
                                    </p:animEffect>
                                    <p:anim calcmode="lin" valueType="num">
                                      <p:cBhvr>
                                        <p:cTn id="22" dur="1275"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3" dur="465"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4" dur="465" tmFilter="0, 0; 0.125,0.2665; 0.25,0.4; 0.375,0.465; 0.5,0.5;  0.625,0.535; 0.75,0.6; 0.875,0.7335; 1,1">
                                          <p:stCondLst>
                                            <p:cond delay="465"/>
                                          </p:stCondLst>
                                        </p:cTn>
                                        <p:tgtEl>
                                          <p:spTgt spid="11"/>
                                        </p:tgtEl>
                                        <p:attrNameLst>
                                          <p:attrName>ppt_y</p:attrName>
                                        </p:attrNameLst>
                                      </p:cBhvr>
                                      <p:tavLst>
                                        <p:tav tm="0" fmla="#ppt_y-sin(pi*$)/9">
                                          <p:val>
                                            <p:fltVal val="0"/>
                                          </p:val>
                                        </p:tav>
                                        <p:tav tm="100000">
                                          <p:val>
                                            <p:fltVal val="1"/>
                                          </p:val>
                                        </p:tav>
                                      </p:tavLst>
                                    </p:anim>
                                    <p:anim calcmode="lin" valueType="num">
                                      <p:cBhvr>
                                        <p:cTn id="25" dur="232" tmFilter="0, 0; 0.125,0.2665; 0.25,0.4; 0.375,0.465; 0.5,0.5;  0.625,0.535; 0.75,0.6; 0.875,0.7335; 1,1">
                                          <p:stCondLst>
                                            <p:cond delay="927"/>
                                          </p:stCondLst>
                                        </p:cTn>
                                        <p:tgtEl>
                                          <p:spTgt spid="11"/>
                                        </p:tgtEl>
                                        <p:attrNameLst>
                                          <p:attrName>ppt_y</p:attrName>
                                        </p:attrNameLst>
                                      </p:cBhvr>
                                      <p:tavLst>
                                        <p:tav tm="0" fmla="#ppt_y-sin(pi*$)/27">
                                          <p:val>
                                            <p:fltVal val="0"/>
                                          </p:val>
                                        </p:tav>
                                        <p:tav tm="100000">
                                          <p:val>
                                            <p:fltVal val="1"/>
                                          </p:val>
                                        </p:tav>
                                      </p:tavLst>
                                    </p:anim>
                                    <p:anim calcmode="lin" valueType="num">
                                      <p:cBhvr>
                                        <p:cTn id="26" dur="115" tmFilter="0, 0; 0.125,0.2665; 0.25,0.4; 0.375,0.465; 0.5,0.5;  0.625,0.535; 0.75,0.6; 0.875,0.7335; 1,1">
                                          <p:stCondLst>
                                            <p:cond delay="1159"/>
                                          </p:stCondLst>
                                        </p:cTn>
                                        <p:tgtEl>
                                          <p:spTgt spid="11"/>
                                        </p:tgtEl>
                                        <p:attrNameLst>
                                          <p:attrName>ppt_y</p:attrName>
                                        </p:attrNameLst>
                                      </p:cBhvr>
                                      <p:tavLst>
                                        <p:tav tm="0" fmla="#ppt_y-sin(pi*$)/81">
                                          <p:val>
                                            <p:fltVal val="0"/>
                                          </p:val>
                                        </p:tav>
                                        <p:tav tm="100000">
                                          <p:val>
                                            <p:fltVal val="1"/>
                                          </p:val>
                                        </p:tav>
                                      </p:tavLst>
                                    </p:anim>
                                    <p:animScale>
                                      <p:cBhvr>
                                        <p:cTn id="27" dur="18">
                                          <p:stCondLst>
                                            <p:cond delay="455"/>
                                          </p:stCondLst>
                                        </p:cTn>
                                        <p:tgtEl>
                                          <p:spTgt spid="11"/>
                                        </p:tgtEl>
                                      </p:cBhvr>
                                      <p:to x="100000" y="60000"/>
                                    </p:animScale>
                                    <p:animScale>
                                      <p:cBhvr>
                                        <p:cTn id="28" dur="116" decel="50000">
                                          <p:stCondLst>
                                            <p:cond delay="473"/>
                                          </p:stCondLst>
                                        </p:cTn>
                                        <p:tgtEl>
                                          <p:spTgt spid="11"/>
                                        </p:tgtEl>
                                      </p:cBhvr>
                                      <p:to x="100000" y="100000"/>
                                    </p:animScale>
                                    <p:animScale>
                                      <p:cBhvr>
                                        <p:cTn id="29" dur="18">
                                          <p:stCondLst>
                                            <p:cond delay="918"/>
                                          </p:stCondLst>
                                        </p:cTn>
                                        <p:tgtEl>
                                          <p:spTgt spid="11"/>
                                        </p:tgtEl>
                                      </p:cBhvr>
                                      <p:to x="100000" y="80000"/>
                                    </p:animScale>
                                    <p:animScale>
                                      <p:cBhvr>
                                        <p:cTn id="30" dur="116" decel="50000">
                                          <p:stCondLst>
                                            <p:cond delay="937"/>
                                          </p:stCondLst>
                                        </p:cTn>
                                        <p:tgtEl>
                                          <p:spTgt spid="11"/>
                                        </p:tgtEl>
                                      </p:cBhvr>
                                      <p:to x="100000" y="100000"/>
                                    </p:animScale>
                                    <p:animScale>
                                      <p:cBhvr>
                                        <p:cTn id="31" dur="18">
                                          <p:stCondLst>
                                            <p:cond delay="1149"/>
                                          </p:stCondLst>
                                        </p:cTn>
                                        <p:tgtEl>
                                          <p:spTgt spid="11"/>
                                        </p:tgtEl>
                                      </p:cBhvr>
                                      <p:to x="100000" y="90000"/>
                                    </p:animScale>
                                    <p:animScale>
                                      <p:cBhvr>
                                        <p:cTn id="32" dur="116" decel="50000">
                                          <p:stCondLst>
                                            <p:cond delay="1168"/>
                                          </p:stCondLst>
                                        </p:cTn>
                                        <p:tgtEl>
                                          <p:spTgt spid="11"/>
                                        </p:tgtEl>
                                      </p:cBhvr>
                                      <p:to x="100000" y="100000"/>
                                    </p:animScale>
                                    <p:animScale>
                                      <p:cBhvr>
                                        <p:cTn id="33" dur="18">
                                          <p:stCondLst>
                                            <p:cond delay="1266"/>
                                          </p:stCondLst>
                                        </p:cTn>
                                        <p:tgtEl>
                                          <p:spTgt spid="11"/>
                                        </p:tgtEl>
                                      </p:cBhvr>
                                      <p:to x="100000" y="95000"/>
                                    </p:animScale>
                                    <p:animScale>
                                      <p:cBhvr>
                                        <p:cTn id="34" dur="116" decel="50000">
                                          <p:stCondLst>
                                            <p:cond delay="128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5" grpId="0" bldLvl="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1295</Words>
  <Application>WPS 演示</Application>
  <PresentationFormat>宽屏</PresentationFormat>
  <Paragraphs>144</Paragraphs>
  <Slides>13</Slides>
  <Notes>29</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13</vt:i4>
      </vt:variant>
    </vt:vector>
  </HeadingPairs>
  <TitlesOfParts>
    <vt:vector size="24" baseType="lpstr">
      <vt:lpstr>Arial</vt:lpstr>
      <vt:lpstr>宋体</vt:lpstr>
      <vt:lpstr>Wingdings</vt:lpstr>
      <vt:lpstr>黑体</vt:lpstr>
      <vt:lpstr>Verdana</vt:lpstr>
      <vt:lpstr>方正细圆简体</vt:lpstr>
      <vt:lpstr>等线</vt:lpstr>
      <vt:lpstr>微软雅黑</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小清新毕业答辩</dc:title>
  <dc:creator>zjc</dc:creator>
  <cp:lastModifiedBy>12196</cp:lastModifiedBy>
  <cp:revision>476</cp:revision>
  <dcterms:created xsi:type="dcterms:W3CDTF">2018-01-07T13:00:00Z</dcterms:created>
  <dcterms:modified xsi:type="dcterms:W3CDTF">2018-08-28T13:37:53Z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